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113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7" r:id="rId69"/>
    <p:sldId id="328" r:id="rId70"/>
    <p:sldId id="1134" r:id="rId71"/>
    <p:sldId id="1135" r:id="rId72"/>
    <p:sldId id="1136" r:id="rId73"/>
    <p:sldId id="1101" r:id="rId74"/>
    <p:sldId id="1137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58" r:id="rId112"/>
  </p:sldIdLst>
  <p:sldSz cx="9144000" cy="5143500" type="screen16x9"/>
  <p:notesSz cx="6858000" cy="9144000"/>
  <p:embeddedFontLst>
    <p:embeddedFont>
      <p:font typeface="Inter" panose="02000503000000020004" pitchFamily="2" charset="0"/>
      <p:regular r:id="rId114"/>
      <p:bold r:id="rId115"/>
      <p:italic r:id="rId116"/>
      <p:boldItalic r:id="rId117"/>
    </p:embeddedFont>
    <p:embeddedFont>
      <p:font typeface="Inter ExtraBold" panose="02000503000000020004" pitchFamily="2" charset="0"/>
      <p:regular r:id="rId118"/>
      <p:bold r:id="rId119"/>
      <p:italic r:id="rId120"/>
      <p:boldItalic r:id="rId121"/>
    </p:embeddedFont>
    <p:embeddedFont>
      <p:font typeface="Lato" panose="020F0502020204030203" pitchFamily="34" charset="0"/>
      <p:regular r:id="rId122"/>
      <p:bold r:id="rId123"/>
      <p:italic r:id="rId124"/>
      <p:boldItalic r:id="rId125"/>
    </p:embeddedFont>
    <p:embeddedFont>
      <p:font typeface="Roboto" panose="02000000000000000000" pitchFamily="2" charset="0"/>
      <p:regular r:id="rId126"/>
      <p:bold r:id="rId127"/>
      <p:italic r:id="rId128"/>
      <p:boldItalic r:id="rId129"/>
    </p:embeddedFont>
    <p:embeddedFont>
      <p:font typeface="Roboto Medium" panose="02000000000000000000" pitchFamily="2" charset="0"/>
      <p:regular r:id="rId130"/>
      <p:italic r:id="rId1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8A0F569-B841-F84D-A868-E54E6EB102CF}">
          <p14:sldIdLst>
            <p14:sldId id="256"/>
            <p14:sldId id="270"/>
          </p14:sldIdLst>
        </p14:section>
        <p14:section name="Finetunning" id="{975CC4D4-85BD-8A45-9028-D058807C64A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1133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Evaluation" id="{38E7E037-CFF6-4341-A02C-E329C276D904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7"/>
            <p14:sldId id="328"/>
            <p14:sldId id="1134"/>
            <p14:sldId id="1135"/>
            <p14:sldId id="1136"/>
            <p14:sldId id="1101"/>
          </p14:sldIdLst>
        </p14:section>
        <p14:section name="PEFT, Lora and QLoRa" id="{019327D1-BCBD-5C47-A6AB-C98C276645A7}">
          <p14:sldIdLst>
            <p14:sldId id="1137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2" roundtripDataSignature="AMtx7mj38nnqnk1Uo4swIPD6etZLy9C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>
      <p:cViewPr varScale="1">
        <p:scale>
          <a:sx n="150" d="100"/>
          <a:sy n="150" d="100"/>
        </p:scale>
        <p:origin x="9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7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customschemas.google.com/relationships/presentationmetadata" Target="meta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771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0705BA89-3CCB-8816-28F0-1A86C5CBF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>
            <a:extLst>
              <a:ext uri="{FF2B5EF4-FFF2-40B4-BE49-F238E27FC236}">
                <a16:creationId xmlns:a16="http://schemas.microsoft.com/office/drawing/2014/main" id="{C2705B9C-E124-9C1A-5E24-D47DE2D6D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0675" y="4561263"/>
            <a:ext cx="5853852" cy="4318864"/>
          </a:xfrm>
          <a:prstGeom prst="rect">
            <a:avLst/>
          </a:prstGeom>
        </p:spPr>
        <p:txBody>
          <a:bodyPr spcFirstLastPara="1" wrap="square" lIns="93200" tIns="46600" rIns="93200" bIns="466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:notes">
            <a:extLst>
              <a:ext uri="{FF2B5EF4-FFF2-40B4-BE49-F238E27FC236}">
                <a16:creationId xmlns:a16="http://schemas.microsoft.com/office/drawing/2014/main" id="{42D03EA3-2EEF-2B75-9930-5F0ABE74B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3975" cy="3602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82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BAF3B1-1414-B74A-E0C5-0DA1EAA016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6233" y="4724153"/>
            <a:ext cx="414749" cy="248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5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B2901A-27B0-145C-3D81-5E6A5792C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2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32F4A4-1767-025B-3EDE-CDEF501665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4649" y="1300197"/>
            <a:ext cx="3833813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020013" y="1365185"/>
            <a:ext cx="243268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917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EFB43-FF27-7A7A-4A4D-6F99C96471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826"/>
          </a:xfrm>
          <a:prstGeom prst="rect">
            <a:avLst/>
          </a:prstGeom>
        </p:spPr>
      </p:pic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433846" y="286942"/>
            <a:ext cx="8271775" cy="56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462" y="161363"/>
            <a:ext cx="7510463" cy="43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640441" y="3444341"/>
            <a:ext cx="4646613" cy="28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06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bitsandbytes" TargetMode="External"/><Relationship Id="rId2" Type="http://schemas.openxmlformats.org/officeDocument/2006/relationships/hyperlink" Target="https://huggingface.co/docs/transformers/v4.20.1/en/perf_train_gpu_one#anatomy-of-models-memory" TargetMode="Externa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bitsandbytes" TargetMode="External"/><Relationship Id="rId2" Type="http://schemas.openxmlformats.org/officeDocument/2006/relationships/hyperlink" Target="https://huggingface.co/docs/transformers/v4.20.1/en/perf_train_gpu_one#anatomy-of-models-memory" TargetMode="Externa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bigscience-workshop/promptsource/blob/main/promptsource/templates/amazon_polarity/templates.ya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google-research/FLAN/blob/2c79a31/flan/v2/templates.py#L3285" TargetMode="External"/><Relationship Id="rId5" Type="http://schemas.openxmlformats.org/officeDocument/2006/relationships/hyperlink" Target="https://huggingface.co/datasets/samsum" TargetMode="Externa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knkarthick/dialogsum/viewer/knkarthick--dialogsum/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hat.lmsys.org/?leaderboard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huggingface.co/spaces/open-llm-leaderboard/open_llm_leaderboard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bitsandbytes" TargetMode="External"/><Relationship Id="rId2" Type="http://schemas.openxmlformats.org/officeDocument/2006/relationships/hyperlink" Target="https://huggingface.co/docs/transformers/v4.20.1/en/perf_train_gpu_one#anatomy-of-models-memory" TargetMode="Externa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bitsandbytes" TargetMode="External"/><Relationship Id="rId2" Type="http://schemas.openxmlformats.org/officeDocument/2006/relationships/hyperlink" Target="https://huggingface.co/docs/transformers/v4.20.1/en/perf_train_gpu_one#anatomy-of-models-memor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PT" sz="18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Generative AI II</a:t>
            </a:r>
            <a:endParaRPr sz="1400" b="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4" y="72862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339534" y="773239"/>
            <a:ext cx="3359634" cy="3777957"/>
          </a:xfrm>
          <a:prstGeom prst="rect">
            <a:avLst/>
          </a:prstGeom>
          <a:solidFill>
            <a:schemeClr val="tx2">
              <a:lumMod val="90000"/>
            </a:schemeClr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870"/>
              </a:spcBef>
            </a:pPr>
            <a:endParaRPr dirty="0">
              <a:latin typeface="Times New Roman"/>
              <a:cs typeface="Times New Roman"/>
            </a:endParaRPr>
          </a:p>
          <a:p>
            <a:pPr marR="82550" algn="ctr"/>
            <a:r>
              <a:rPr b="1" spc="-5" dirty="0">
                <a:latin typeface="Lato"/>
                <a:cs typeface="Lato"/>
              </a:rPr>
              <a:t>Context</a:t>
            </a:r>
            <a:r>
              <a:rPr b="1" spc="-5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Window</a:t>
            </a:r>
            <a:endParaRPr dirty="0">
              <a:latin typeface="Lato"/>
              <a:cs typeface="La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594287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Limitations</a:t>
            </a:r>
            <a:r>
              <a:rPr spc="-123" dirty="0"/>
              <a:t> </a:t>
            </a:r>
            <a:r>
              <a:rPr spc="-40" dirty="0"/>
              <a:t>of</a:t>
            </a:r>
            <a:r>
              <a:rPr spc="-120" dirty="0"/>
              <a:t> </a:t>
            </a:r>
            <a:r>
              <a:rPr spc="-15" dirty="0"/>
              <a:t>in-</a:t>
            </a:r>
            <a:r>
              <a:rPr spc="-18" dirty="0"/>
              <a:t>context</a:t>
            </a:r>
            <a:r>
              <a:rPr spc="-123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211" y="914398"/>
            <a:ext cx="3001645" cy="3297378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26988" rIns="0" bIns="0" rtlCol="0">
            <a:spAutoFit/>
          </a:bodyPr>
          <a:lstStyle/>
          <a:p>
            <a:pPr marL="41593" marR="715645">
              <a:spcBef>
                <a:spcPts val="21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movie!</a:t>
            </a:r>
            <a:endParaRPr>
              <a:latin typeface="Courier New"/>
              <a:cs typeface="Courier New"/>
            </a:endParaRPr>
          </a:p>
          <a:p>
            <a:pPr marL="41593">
              <a:tabLst>
                <a:tab pos="121507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4159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  <a:p>
            <a:pPr marL="41593" marR="395605">
              <a:tabLst>
                <a:tab pos="1215073" algn="l"/>
              </a:tabLst>
            </a:pP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like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chair.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41593" marR="715645" algn="just">
              <a:spcBef>
                <a:spcPts val="3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sofa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so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ugly.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"/>
              </a:spcBef>
            </a:pPr>
            <a:endParaRPr>
              <a:latin typeface="Courier New"/>
              <a:cs typeface="Courier New"/>
            </a:endParaRPr>
          </a:p>
          <a:p>
            <a:pPr marL="41593" algn="just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  <a:p>
            <a:pPr marL="41593" marR="75565"/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Who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would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use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product?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2330" y="980197"/>
            <a:ext cx="82233" cy="2259330"/>
            <a:chOff x="7484660" y="1960393"/>
            <a:chExt cx="164465" cy="4518660"/>
          </a:xfrm>
        </p:grpSpPr>
        <p:sp>
          <p:nvSpPr>
            <p:cNvPr id="5" name="object 5"/>
            <p:cNvSpPr/>
            <p:nvPr/>
          </p:nvSpPr>
          <p:spPr>
            <a:xfrm>
              <a:off x="7566635" y="2152345"/>
              <a:ext cx="0" cy="4134485"/>
            </a:xfrm>
            <a:custGeom>
              <a:avLst/>
              <a:gdLst/>
              <a:ahLst/>
              <a:cxnLst/>
              <a:rect l="l" t="t" r="r" b="b"/>
              <a:pathLst>
                <a:path h="4134485">
                  <a:moveTo>
                    <a:pt x="0" y="0"/>
                  </a:moveTo>
                  <a:lnTo>
                    <a:pt x="0" y="413429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60" y="1960393"/>
              <a:ext cx="163949" cy="2110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4660" y="6267587"/>
              <a:ext cx="163949" cy="210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67455" y="1771196"/>
            <a:ext cx="778193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18" dirty="0">
                <a:latin typeface="Lato"/>
                <a:cs typeface="Lato"/>
              </a:rPr>
              <a:t>Even</a:t>
            </a:r>
            <a:r>
              <a:rPr spc="-7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with </a:t>
            </a:r>
            <a:r>
              <a:rPr spc="-5" dirty="0">
                <a:latin typeface="Lato"/>
                <a:cs typeface="Lato"/>
              </a:rPr>
              <a:t>multiple examples</a:t>
            </a:r>
            <a:endParaRPr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60231" y="1708140"/>
            <a:ext cx="410210" cy="405130"/>
            <a:chOff x="13120461" y="3416280"/>
            <a:chExt cx="820419" cy="810260"/>
          </a:xfrm>
        </p:grpSpPr>
        <p:sp>
          <p:nvSpPr>
            <p:cNvPr id="10" name="object 10"/>
            <p:cNvSpPr/>
            <p:nvPr/>
          </p:nvSpPr>
          <p:spPr>
            <a:xfrm>
              <a:off x="13125224" y="3421043"/>
              <a:ext cx="810895" cy="800735"/>
            </a:xfrm>
            <a:custGeom>
              <a:avLst/>
              <a:gdLst/>
              <a:ahLst/>
              <a:cxnLst/>
              <a:rect l="l" t="t" r="r" b="b"/>
              <a:pathLst>
                <a:path w="810894" h="800735">
                  <a:moveTo>
                    <a:pt x="405299" y="800398"/>
                  </a:moveTo>
                  <a:lnTo>
                    <a:pt x="358031" y="797705"/>
                  </a:lnTo>
                  <a:lnTo>
                    <a:pt x="312364" y="789828"/>
                  </a:lnTo>
                  <a:lnTo>
                    <a:pt x="268604" y="777067"/>
                  </a:lnTo>
                  <a:lnTo>
                    <a:pt x="227054" y="759721"/>
                  </a:lnTo>
                  <a:lnTo>
                    <a:pt x="188019" y="738092"/>
                  </a:lnTo>
                  <a:lnTo>
                    <a:pt x="151801" y="712479"/>
                  </a:lnTo>
                  <a:lnTo>
                    <a:pt x="118706" y="683183"/>
                  </a:lnTo>
                  <a:lnTo>
                    <a:pt x="89036" y="650503"/>
                  </a:lnTo>
                  <a:lnTo>
                    <a:pt x="63097" y="614741"/>
                  </a:lnTo>
                  <a:lnTo>
                    <a:pt x="41193" y="576196"/>
                  </a:lnTo>
                  <a:lnTo>
                    <a:pt x="23627" y="535170"/>
                  </a:lnTo>
                  <a:lnTo>
                    <a:pt x="10703" y="491961"/>
                  </a:lnTo>
                  <a:lnTo>
                    <a:pt x="2726" y="446871"/>
                  </a:lnTo>
                  <a:lnTo>
                    <a:pt x="0" y="400199"/>
                  </a:lnTo>
                  <a:lnTo>
                    <a:pt x="2726" y="353527"/>
                  </a:lnTo>
                  <a:lnTo>
                    <a:pt x="10703" y="308436"/>
                  </a:lnTo>
                  <a:lnTo>
                    <a:pt x="23627" y="265228"/>
                  </a:lnTo>
                  <a:lnTo>
                    <a:pt x="41193" y="224201"/>
                  </a:lnTo>
                  <a:lnTo>
                    <a:pt x="63097" y="185656"/>
                  </a:lnTo>
                  <a:lnTo>
                    <a:pt x="89036" y="149894"/>
                  </a:lnTo>
                  <a:lnTo>
                    <a:pt x="118706" y="117215"/>
                  </a:lnTo>
                  <a:lnTo>
                    <a:pt x="151801" y="87919"/>
                  </a:lnTo>
                  <a:lnTo>
                    <a:pt x="188019" y="62306"/>
                  </a:lnTo>
                  <a:lnTo>
                    <a:pt x="227054" y="40676"/>
                  </a:lnTo>
                  <a:lnTo>
                    <a:pt x="268604" y="23330"/>
                  </a:lnTo>
                  <a:lnTo>
                    <a:pt x="312364" y="10569"/>
                  </a:lnTo>
                  <a:lnTo>
                    <a:pt x="358031" y="2692"/>
                  </a:lnTo>
                  <a:lnTo>
                    <a:pt x="405299" y="0"/>
                  </a:lnTo>
                  <a:lnTo>
                    <a:pt x="458575" y="3471"/>
                  </a:lnTo>
                  <a:lnTo>
                    <a:pt x="510486" y="13713"/>
                  </a:lnTo>
                  <a:lnTo>
                    <a:pt x="560402" y="30468"/>
                  </a:lnTo>
                  <a:lnTo>
                    <a:pt x="607695" y="53477"/>
                  </a:lnTo>
                  <a:lnTo>
                    <a:pt x="651736" y="82482"/>
                  </a:lnTo>
                  <a:lnTo>
                    <a:pt x="691898" y="117224"/>
                  </a:lnTo>
                  <a:lnTo>
                    <a:pt x="727080" y="156873"/>
                  </a:lnTo>
                  <a:lnTo>
                    <a:pt x="756450" y="200355"/>
                  </a:lnTo>
                  <a:lnTo>
                    <a:pt x="779748" y="247049"/>
                  </a:lnTo>
                  <a:lnTo>
                    <a:pt x="796713" y="296335"/>
                  </a:lnTo>
                  <a:lnTo>
                    <a:pt x="807083" y="347592"/>
                  </a:lnTo>
                  <a:lnTo>
                    <a:pt x="810598" y="400199"/>
                  </a:lnTo>
                  <a:lnTo>
                    <a:pt x="807871" y="446871"/>
                  </a:lnTo>
                  <a:lnTo>
                    <a:pt x="799894" y="491961"/>
                  </a:lnTo>
                  <a:lnTo>
                    <a:pt x="786970" y="535170"/>
                  </a:lnTo>
                  <a:lnTo>
                    <a:pt x="769404" y="576196"/>
                  </a:lnTo>
                  <a:lnTo>
                    <a:pt x="747500" y="614741"/>
                  </a:lnTo>
                  <a:lnTo>
                    <a:pt x="721561" y="650503"/>
                  </a:lnTo>
                  <a:lnTo>
                    <a:pt x="691892" y="683183"/>
                  </a:lnTo>
                  <a:lnTo>
                    <a:pt x="658796" y="712479"/>
                  </a:lnTo>
                  <a:lnTo>
                    <a:pt x="622579" y="738092"/>
                  </a:lnTo>
                  <a:lnTo>
                    <a:pt x="583543" y="759721"/>
                  </a:lnTo>
                  <a:lnTo>
                    <a:pt x="541993" y="777067"/>
                  </a:lnTo>
                  <a:lnTo>
                    <a:pt x="498233" y="789828"/>
                  </a:lnTo>
                  <a:lnTo>
                    <a:pt x="452567" y="797705"/>
                  </a:lnTo>
                  <a:lnTo>
                    <a:pt x="405299" y="800398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25223" y="3421043"/>
              <a:ext cx="810895" cy="800735"/>
            </a:xfrm>
            <a:custGeom>
              <a:avLst/>
              <a:gdLst/>
              <a:ahLst/>
              <a:cxnLst/>
              <a:rect l="l" t="t" r="r" b="b"/>
              <a:pathLst>
                <a:path w="810894" h="800735">
                  <a:moveTo>
                    <a:pt x="0" y="400199"/>
                  </a:moveTo>
                  <a:lnTo>
                    <a:pt x="2726" y="353527"/>
                  </a:lnTo>
                  <a:lnTo>
                    <a:pt x="10703" y="308436"/>
                  </a:lnTo>
                  <a:lnTo>
                    <a:pt x="23627" y="265228"/>
                  </a:lnTo>
                  <a:lnTo>
                    <a:pt x="41193" y="224201"/>
                  </a:lnTo>
                  <a:lnTo>
                    <a:pt x="63097" y="185656"/>
                  </a:lnTo>
                  <a:lnTo>
                    <a:pt x="89036" y="149894"/>
                  </a:lnTo>
                  <a:lnTo>
                    <a:pt x="118706" y="117215"/>
                  </a:lnTo>
                  <a:lnTo>
                    <a:pt x="151801" y="87919"/>
                  </a:lnTo>
                  <a:lnTo>
                    <a:pt x="188019" y="62306"/>
                  </a:lnTo>
                  <a:lnTo>
                    <a:pt x="227054" y="40676"/>
                  </a:lnTo>
                  <a:lnTo>
                    <a:pt x="268604" y="23330"/>
                  </a:lnTo>
                  <a:lnTo>
                    <a:pt x="312364" y="10569"/>
                  </a:lnTo>
                  <a:lnTo>
                    <a:pt x="358031" y="2692"/>
                  </a:lnTo>
                  <a:lnTo>
                    <a:pt x="405299" y="0"/>
                  </a:lnTo>
                  <a:lnTo>
                    <a:pt x="458575" y="3471"/>
                  </a:lnTo>
                  <a:lnTo>
                    <a:pt x="510486" y="13713"/>
                  </a:lnTo>
                  <a:lnTo>
                    <a:pt x="560401" y="30468"/>
                  </a:lnTo>
                  <a:lnTo>
                    <a:pt x="607695" y="53477"/>
                  </a:lnTo>
                  <a:lnTo>
                    <a:pt x="651736" y="82482"/>
                  </a:lnTo>
                  <a:lnTo>
                    <a:pt x="691898" y="117224"/>
                  </a:lnTo>
                  <a:lnTo>
                    <a:pt x="727080" y="156873"/>
                  </a:lnTo>
                  <a:lnTo>
                    <a:pt x="756450" y="200355"/>
                  </a:lnTo>
                  <a:lnTo>
                    <a:pt x="779748" y="247049"/>
                  </a:lnTo>
                  <a:lnTo>
                    <a:pt x="796713" y="296335"/>
                  </a:lnTo>
                  <a:lnTo>
                    <a:pt x="807083" y="347592"/>
                  </a:lnTo>
                  <a:lnTo>
                    <a:pt x="810598" y="400199"/>
                  </a:lnTo>
                  <a:lnTo>
                    <a:pt x="807871" y="446870"/>
                  </a:lnTo>
                  <a:lnTo>
                    <a:pt x="799894" y="491961"/>
                  </a:lnTo>
                  <a:lnTo>
                    <a:pt x="786970" y="535170"/>
                  </a:lnTo>
                  <a:lnTo>
                    <a:pt x="769404" y="576196"/>
                  </a:lnTo>
                  <a:lnTo>
                    <a:pt x="747500" y="614741"/>
                  </a:lnTo>
                  <a:lnTo>
                    <a:pt x="721561" y="650503"/>
                  </a:lnTo>
                  <a:lnTo>
                    <a:pt x="691892" y="683182"/>
                  </a:lnTo>
                  <a:lnTo>
                    <a:pt x="658796" y="712479"/>
                  </a:lnTo>
                  <a:lnTo>
                    <a:pt x="622579" y="738092"/>
                  </a:lnTo>
                  <a:lnTo>
                    <a:pt x="583543" y="759721"/>
                  </a:lnTo>
                  <a:lnTo>
                    <a:pt x="541993" y="777067"/>
                  </a:lnTo>
                  <a:lnTo>
                    <a:pt x="498233" y="789828"/>
                  </a:lnTo>
                  <a:lnTo>
                    <a:pt x="452567" y="797705"/>
                  </a:lnTo>
                  <a:lnTo>
                    <a:pt x="405299" y="800398"/>
                  </a:lnTo>
                  <a:lnTo>
                    <a:pt x="358031" y="797705"/>
                  </a:lnTo>
                  <a:lnTo>
                    <a:pt x="312364" y="789828"/>
                  </a:lnTo>
                  <a:lnTo>
                    <a:pt x="268604" y="777067"/>
                  </a:lnTo>
                  <a:lnTo>
                    <a:pt x="227054" y="759721"/>
                  </a:lnTo>
                  <a:lnTo>
                    <a:pt x="188019" y="738092"/>
                  </a:lnTo>
                  <a:lnTo>
                    <a:pt x="151801" y="712479"/>
                  </a:lnTo>
                  <a:lnTo>
                    <a:pt x="118706" y="683182"/>
                  </a:lnTo>
                  <a:lnTo>
                    <a:pt x="89036" y="650503"/>
                  </a:lnTo>
                  <a:lnTo>
                    <a:pt x="63097" y="614741"/>
                  </a:lnTo>
                  <a:lnTo>
                    <a:pt x="41193" y="576196"/>
                  </a:lnTo>
                  <a:lnTo>
                    <a:pt x="23627" y="535170"/>
                  </a:lnTo>
                  <a:lnTo>
                    <a:pt x="10703" y="491961"/>
                  </a:lnTo>
                  <a:lnTo>
                    <a:pt x="2726" y="446870"/>
                  </a:lnTo>
                  <a:lnTo>
                    <a:pt x="0" y="4001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04750" y="990128"/>
            <a:ext cx="2910205" cy="10343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1145" marR="15240" indent="-252413">
              <a:lnSpc>
                <a:spcPct val="114999"/>
              </a:lnSpc>
              <a:spcBef>
                <a:spcPts val="50"/>
              </a:spcBef>
              <a:buSzPct val="90000"/>
              <a:buFont typeface="Arial"/>
              <a:buChar char="●"/>
              <a:tabLst>
                <a:tab pos="271145" algn="l"/>
                <a:tab pos="1181100" algn="l"/>
              </a:tabLst>
            </a:pPr>
            <a:r>
              <a:rPr sz="2000" spc="-13" dirty="0">
                <a:latin typeface="Lato"/>
                <a:cs typeface="Lato"/>
              </a:rPr>
              <a:t>In-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learning</a:t>
            </a:r>
            <a:r>
              <a:rPr sz="2000" spc="-7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may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work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smaller models</a:t>
            </a:r>
            <a:r>
              <a:rPr sz="2000" dirty="0">
                <a:latin typeface="Lato"/>
                <a:cs typeface="Lato"/>
              </a:rPr>
              <a:t>	</a:t>
            </a:r>
            <a:r>
              <a:rPr sz="2100" spc="-19" baseline="6944" dirty="0"/>
              <a:t>LLM</a:t>
            </a:r>
            <a:endParaRPr sz="2100" baseline="6944"/>
          </a:p>
        </p:txBody>
      </p:sp>
      <p:sp>
        <p:nvSpPr>
          <p:cNvPr id="13" name="object 13"/>
          <p:cNvSpPr txBox="1"/>
          <p:nvPr/>
        </p:nvSpPr>
        <p:spPr>
          <a:xfrm>
            <a:off x="5369825" y="2321997"/>
            <a:ext cx="2868295" cy="6804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8445" marR="2540" indent="-252413">
              <a:lnSpc>
                <a:spcPct val="114999"/>
              </a:lnSpc>
              <a:spcBef>
                <a:spcPts val="50"/>
              </a:spcBef>
              <a:buSzPct val="90000"/>
              <a:buFont typeface="Arial"/>
              <a:buChar char="●"/>
              <a:tabLst>
                <a:tab pos="258445" algn="l"/>
              </a:tabLst>
            </a:pPr>
            <a:r>
              <a:rPr sz="2000" dirty="0">
                <a:latin typeface="Lato"/>
                <a:cs typeface="Lato"/>
              </a:rPr>
              <a:t>Examples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take</a:t>
            </a:r>
            <a:r>
              <a:rPr sz="2000" spc="-12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up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space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context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window</a:t>
            </a:r>
            <a:endParaRPr sz="20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6982" y="3306837"/>
            <a:ext cx="2574290" cy="719428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6350">
              <a:spcBef>
                <a:spcPts val="410"/>
              </a:spcBef>
            </a:pPr>
            <a:r>
              <a:rPr sz="2000" dirty="0">
                <a:latin typeface="Lato"/>
                <a:cs typeface="Lato"/>
              </a:rPr>
              <a:t>Instead,</a:t>
            </a:r>
            <a:r>
              <a:rPr sz="2000" spc="-123" dirty="0">
                <a:latin typeface="Lato"/>
                <a:cs typeface="Lato"/>
              </a:rPr>
              <a:t> </a:t>
            </a:r>
            <a:r>
              <a:rPr sz="2000" spc="33" dirty="0">
                <a:latin typeface="Lato"/>
                <a:cs typeface="Lato"/>
              </a:rPr>
              <a:t>try</a:t>
            </a:r>
            <a:r>
              <a:rPr sz="2000" spc="-120" dirty="0">
                <a:latin typeface="Lato"/>
                <a:cs typeface="Lato"/>
              </a:rPr>
              <a:t> </a:t>
            </a:r>
            <a:r>
              <a:rPr sz="2000" b="1" spc="-10" dirty="0">
                <a:latin typeface="Lato"/>
                <a:cs typeface="Lato"/>
              </a:rPr>
              <a:t>fine-</a:t>
            </a:r>
            <a:r>
              <a:rPr sz="2000" b="1" spc="-5" dirty="0">
                <a:latin typeface="Lato"/>
                <a:cs typeface="Lato"/>
              </a:rPr>
              <a:t>tuning</a:t>
            </a:r>
            <a:endParaRPr sz="2000">
              <a:latin typeface="Lato"/>
              <a:cs typeface="Lato"/>
            </a:endParaRPr>
          </a:p>
          <a:p>
            <a:pPr marL="6350">
              <a:spcBef>
                <a:spcPts val="360"/>
              </a:spcBef>
            </a:pPr>
            <a:r>
              <a:rPr sz="2000" dirty="0">
                <a:latin typeface="Lato"/>
                <a:cs typeface="Lato"/>
              </a:rPr>
              <a:t>the</a:t>
            </a:r>
            <a:r>
              <a:rPr sz="2000" spc="-127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model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582" y="379184"/>
            <a:ext cx="832775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Approximate</a:t>
            </a:r>
            <a:r>
              <a:rPr spc="-153" dirty="0"/>
              <a:t> </a:t>
            </a:r>
            <a:r>
              <a:rPr dirty="0"/>
              <a:t>GPU</a:t>
            </a:r>
            <a:r>
              <a:rPr spc="-150" dirty="0"/>
              <a:t> </a:t>
            </a:r>
            <a:r>
              <a:rPr dirty="0"/>
              <a:t>RAM</a:t>
            </a:r>
            <a:r>
              <a:rPr spc="-150" dirty="0"/>
              <a:t> </a:t>
            </a:r>
            <a:r>
              <a:rPr spc="-18" dirty="0"/>
              <a:t>needed</a:t>
            </a:r>
            <a:r>
              <a:rPr spc="-153" dirty="0"/>
              <a:t> </a:t>
            </a:r>
            <a:r>
              <a:rPr dirty="0"/>
              <a:t>to</a:t>
            </a:r>
            <a:r>
              <a:rPr spc="-150" dirty="0"/>
              <a:t> </a:t>
            </a:r>
            <a:r>
              <a:rPr dirty="0"/>
              <a:t>train</a:t>
            </a:r>
            <a:r>
              <a:rPr spc="-150" dirty="0"/>
              <a:t> </a:t>
            </a:r>
            <a:r>
              <a:rPr spc="-18" dirty="0"/>
              <a:t>1B-</a:t>
            </a:r>
            <a:r>
              <a:rPr spc="-5" dirty="0"/>
              <a:t>params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3339" y="2230177"/>
            <a:ext cx="690563" cy="690563"/>
            <a:chOff x="4266678" y="4460353"/>
            <a:chExt cx="1381125" cy="1381125"/>
          </a:xfrm>
        </p:grpSpPr>
        <p:sp>
          <p:nvSpPr>
            <p:cNvPr id="4" name="object 4"/>
            <p:cNvSpPr/>
            <p:nvPr/>
          </p:nvSpPr>
          <p:spPr>
            <a:xfrm>
              <a:off x="4271441" y="446511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142972" y="1371597"/>
                  </a:moveTo>
                  <a:lnTo>
                    <a:pt x="228599" y="1371597"/>
                  </a:lnTo>
                  <a:lnTo>
                    <a:pt x="182529" y="1366952"/>
                  </a:lnTo>
                  <a:lnTo>
                    <a:pt x="139619" y="1353632"/>
                  </a:lnTo>
                  <a:lnTo>
                    <a:pt x="100788" y="1332555"/>
                  </a:lnTo>
                  <a:lnTo>
                    <a:pt x="66956" y="1304641"/>
                  </a:lnTo>
                  <a:lnTo>
                    <a:pt x="39041" y="1270808"/>
                  </a:lnTo>
                  <a:lnTo>
                    <a:pt x="17964" y="1231978"/>
                  </a:lnTo>
                  <a:lnTo>
                    <a:pt x="4644" y="1189067"/>
                  </a:lnTo>
                  <a:lnTo>
                    <a:pt x="0" y="1142997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1142972" y="0"/>
                  </a:lnTo>
                  <a:lnTo>
                    <a:pt x="1187791" y="4431"/>
                  </a:lnTo>
                  <a:lnTo>
                    <a:pt x="1230472" y="17396"/>
                  </a:lnTo>
                  <a:lnTo>
                    <a:pt x="1269816" y="38401"/>
                  </a:lnTo>
                  <a:lnTo>
                    <a:pt x="1304627" y="66956"/>
                  </a:lnTo>
                  <a:lnTo>
                    <a:pt x="1333175" y="101770"/>
                  </a:lnTo>
                  <a:lnTo>
                    <a:pt x="1354187" y="141118"/>
                  </a:lnTo>
                  <a:lnTo>
                    <a:pt x="1367161" y="183794"/>
                  </a:lnTo>
                  <a:lnTo>
                    <a:pt x="1371597" y="228599"/>
                  </a:lnTo>
                  <a:lnTo>
                    <a:pt x="1371597" y="1142997"/>
                  </a:lnTo>
                  <a:lnTo>
                    <a:pt x="1366952" y="1189067"/>
                  </a:lnTo>
                  <a:lnTo>
                    <a:pt x="1353632" y="1231978"/>
                  </a:lnTo>
                  <a:lnTo>
                    <a:pt x="1332554" y="1270808"/>
                  </a:lnTo>
                  <a:lnTo>
                    <a:pt x="1304638" y="1304641"/>
                  </a:lnTo>
                  <a:lnTo>
                    <a:pt x="1270802" y="1332555"/>
                  </a:lnTo>
                  <a:lnTo>
                    <a:pt x="1231967" y="1353632"/>
                  </a:lnTo>
                  <a:lnTo>
                    <a:pt x="1189051" y="1366952"/>
                  </a:lnTo>
                  <a:lnTo>
                    <a:pt x="1142972" y="1371597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271441" y="446511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1142972" y="0"/>
                  </a:lnTo>
                  <a:lnTo>
                    <a:pt x="1187791" y="4431"/>
                  </a:lnTo>
                  <a:lnTo>
                    <a:pt x="1230472" y="17396"/>
                  </a:lnTo>
                  <a:lnTo>
                    <a:pt x="1269816" y="38401"/>
                  </a:lnTo>
                  <a:lnTo>
                    <a:pt x="1304622" y="66949"/>
                  </a:lnTo>
                  <a:lnTo>
                    <a:pt x="1333175" y="101770"/>
                  </a:lnTo>
                  <a:lnTo>
                    <a:pt x="1354187" y="141118"/>
                  </a:lnTo>
                  <a:lnTo>
                    <a:pt x="1367161" y="183794"/>
                  </a:lnTo>
                  <a:lnTo>
                    <a:pt x="1371597" y="228599"/>
                  </a:lnTo>
                  <a:lnTo>
                    <a:pt x="1371597" y="1142997"/>
                  </a:lnTo>
                  <a:lnTo>
                    <a:pt x="1366952" y="1189067"/>
                  </a:lnTo>
                  <a:lnTo>
                    <a:pt x="1353632" y="1231977"/>
                  </a:lnTo>
                  <a:lnTo>
                    <a:pt x="1332554" y="1270808"/>
                  </a:lnTo>
                  <a:lnTo>
                    <a:pt x="1304637" y="1304641"/>
                  </a:lnTo>
                  <a:lnTo>
                    <a:pt x="1270802" y="1332555"/>
                  </a:lnTo>
                  <a:lnTo>
                    <a:pt x="1231967" y="1353632"/>
                  </a:lnTo>
                  <a:lnTo>
                    <a:pt x="1189051" y="1366952"/>
                  </a:lnTo>
                  <a:lnTo>
                    <a:pt x="1142972" y="1371597"/>
                  </a:lnTo>
                  <a:lnTo>
                    <a:pt x="228599" y="1371597"/>
                  </a:lnTo>
                  <a:lnTo>
                    <a:pt x="182529" y="1366952"/>
                  </a:lnTo>
                  <a:lnTo>
                    <a:pt x="139619" y="1353632"/>
                  </a:lnTo>
                  <a:lnTo>
                    <a:pt x="100788" y="1332555"/>
                  </a:lnTo>
                  <a:lnTo>
                    <a:pt x="66956" y="1304641"/>
                  </a:lnTo>
                  <a:lnTo>
                    <a:pt x="39041" y="1270808"/>
                  </a:lnTo>
                  <a:lnTo>
                    <a:pt x="17964" y="1231977"/>
                  </a:lnTo>
                  <a:lnTo>
                    <a:pt x="4644" y="1189067"/>
                  </a:lnTo>
                  <a:lnTo>
                    <a:pt x="0" y="1142997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7624" y="915792"/>
            <a:ext cx="728726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4155758" algn="l"/>
                <a:tab pos="6659563" algn="l"/>
              </a:tabLst>
            </a:pPr>
            <a:r>
              <a:rPr sz="1800" dirty="0">
                <a:latin typeface="Lato"/>
                <a:cs typeface="Lato"/>
              </a:rPr>
              <a:t>Memory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needed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store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model</a:t>
            </a:r>
            <a:r>
              <a:rPr sz="1800" dirty="0">
                <a:latin typeface="Lato"/>
                <a:cs typeface="Lato"/>
              </a:rPr>
              <a:t>	Memory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needed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train</a:t>
            </a:r>
            <a:r>
              <a:rPr sz="1800" dirty="0">
                <a:latin typeface="Lato"/>
                <a:cs typeface="Lato"/>
              </a:rPr>
              <a:t>	</a:t>
            </a:r>
            <a:r>
              <a:rPr sz="1800" spc="-5" dirty="0"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6944" y="3163119"/>
            <a:ext cx="1063308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003" marR="2540" indent="-13970">
              <a:spcBef>
                <a:spcPts val="50"/>
              </a:spcBef>
            </a:pPr>
            <a:r>
              <a:rPr b="1" spc="-15" dirty="0">
                <a:latin typeface="Lato"/>
                <a:cs typeface="Lato"/>
              </a:rPr>
              <a:t>4GB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14758" y="1369791"/>
            <a:ext cx="3022600" cy="3022600"/>
            <a:chOff x="10229516" y="2739582"/>
            <a:chExt cx="6045200" cy="6045200"/>
          </a:xfrm>
        </p:grpSpPr>
        <p:sp>
          <p:nvSpPr>
            <p:cNvPr id="9" name="object 9"/>
            <p:cNvSpPr/>
            <p:nvPr/>
          </p:nvSpPr>
          <p:spPr>
            <a:xfrm>
              <a:off x="10234279" y="2744344"/>
              <a:ext cx="6035675" cy="6035675"/>
            </a:xfrm>
            <a:custGeom>
              <a:avLst/>
              <a:gdLst/>
              <a:ahLst/>
              <a:cxnLst/>
              <a:rect l="l" t="t" r="r" b="b"/>
              <a:pathLst>
                <a:path w="6035675" h="6035675">
                  <a:moveTo>
                    <a:pt x="5029215" y="6035088"/>
                  </a:moveTo>
                  <a:lnTo>
                    <a:pt x="1005848" y="6035088"/>
                  </a:lnTo>
                  <a:lnTo>
                    <a:pt x="957112" y="6033928"/>
                  </a:lnTo>
                  <a:lnTo>
                    <a:pt x="908976" y="6030483"/>
                  </a:lnTo>
                  <a:lnTo>
                    <a:pt x="861491" y="6024806"/>
                  </a:lnTo>
                  <a:lnTo>
                    <a:pt x="814710" y="6016950"/>
                  </a:lnTo>
                  <a:lnTo>
                    <a:pt x="768686" y="6006967"/>
                  </a:lnTo>
                  <a:lnTo>
                    <a:pt x="723472" y="5994910"/>
                  </a:lnTo>
                  <a:lnTo>
                    <a:pt x="679119" y="5980832"/>
                  </a:lnTo>
                  <a:lnTo>
                    <a:pt x="635681" y="5964786"/>
                  </a:lnTo>
                  <a:lnTo>
                    <a:pt x="593211" y="5946823"/>
                  </a:lnTo>
                  <a:lnTo>
                    <a:pt x="551761" y="5926997"/>
                  </a:lnTo>
                  <a:lnTo>
                    <a:pt x="511384" y="5905361"/>
                  </a:lnTo>
                  <a:lnTo>
                    <a:pt x="472133" y="5881967"/>
                  </a:lnTo>
                  <a:lnTo>
                    <a:pt x="434059" y="5856867"/>
                  </a:lnTo>
                  <a:lnTo>
                    <a:pt x="397217" y="5830115"/>
                  </a:lnTo>
                  <a:lnTo>
                    <a:pt x="361658" y="5801764"/>
                  </a:lnTo>
                  <a:lnTo>
                    <a:pt x="327436" y="5771865"/>
                  </a:lnTo>
                  <a:lnTo>
                    <a:pt x="294602" y="5740472"/>
                  </a:lnTo>
                  <a:lnTo>
                    <a:pt x="263210" y="5707638"/>
                  </a:lnTo>
                  <a:lnTo>
                    <a:pt x="233313" y="5673414"/>
                  </a:lnTo>
                  <a:lnTo>
                    <a:pt x="204962" y="5637854"/>
                  </a:lnTo>
                  <a:lnTo>
                    <a:pt x="178212" y="5601011"/>
                  </a:lnTo>
                  <a:lnTo>
                    <a:pt x="153113" y="5562937"/>
                  </a:lnTo>
                  <a:lnTo>
                    <a:pt x="129720" y="5523684"/>
                  </a:lnTo>
                  <a:lnTo>
                    <a:pt x="108085" y="5483306"/>
                  </a:lnTo>
                  <a:lnTo>
                    <a:pt x="88260" y="5441855"/>
                  </a:lnTo>
                  <a:lnTo>
                    <a:pt x="70298" y="5399384"/>
                  </a:lnTo>
                  <a:lnTo>
                    <a:pt x="54252" y="5355946"/>
                  </a:lnTo>
                  <a:lnTo>
                    <a:pt x="40175" y="5311592"/>
                  </a:lnTo>
                  <a:lnTo>
                    <a:pt x="28118" y="5266377"/>
                  </a:lnTo>
                  <a:lnTo>
                    <a:pt x="18136" y="5220353"/>
                  </a:lnTo>
                  <a:lnTo>
                    <a:pt x="10280" y="5173571"/>
                  </a:lnTo>
                  <a:lnTo>
                    <a:pt x="4604" y="5126086"/>
                  </a:lnTo>
                  <a:lnTo>
                    <a:pt x="1159" y="5077950"/>
                  </a:lnTo>
                  <a:lnTo>
                    <a:pt x="0" y="5029215"/>
                  </a:lnTo>
                  <a:lnTo>
                    <a:pt x="0" y="1005873"/>
                  </a:lnTo>
                  <a:lnTo>
                    <a:pt x="1159" y="957137"/>
                  </a:lnTo>
                  <a:lnTo>
                    <a:pt x="4604" y="909001"/>
                  </a:lnTo>
                  <a:lnTo>
                    <a:pt x="10280" y="861516"/>
                  </a:lnTo>
                  <a:lnTo>
                    <a:pt x="18136" y="814734"/>
                  </a:lnTo>
                  <a:lnTo>
                    <a:pt x="28118" y="768710"/>
                  </a:lnTo>
                  <a:lnTo>
                    <a:pt x="40175" y="723495"/>
                  </a:lnTo>
                  <a:lnTo>
                    <a:pt x="54252" y="679141"/>
                  </a:lnTo>
                  <a:lnTo>
                    <a:pt x="70298" y="635703"/>
                  </a:lnTo>
                  <a:lnTo>
                    <a:pt x="88260" y="593232"/>
                  </a:lnTo>
                  <a:lnTo>
                    <a:pt x="108085" y="551781"/>
                  </a:lnTo>
                  <a:lnTo>
                    <a:pt x="129720" y="511403"/>
                  </a:lnTo>
                  <a:lnTo>
                    <a:pt x="153113" y="472150"/>
                  </a:lnTo>
                  <a:lnTo>
                    <a:pt x="178212" y="434076"/>
                  </a:lnTo>
                  <a:lnTo>
                    <a:pt x="204962" y="397233"/>
                  </a:lnTo>
                  <a:lnTo>
                    <a:pt x="233313" y="361673"/>
                  </a:lnTo>
                  <a:lnTo>
                    <a:pt x="263210" y="327449"/>
                  </a:lnTo>
                  <a:lnTo>
                    <a:pt x="294618" y="294599"/>
                  </a:lnTo>
                  <a:lnTo>
                    <a:pt x="327436" y="263222"/>
                  </a:lnTo>
                  <a:lnTo>
                    <a:pt x="361658" y="233323"/>
                  </a:lnTo>
                  <a:lnTo>
                    <a:pt x="397217" y="204972"/>
                  </a:lnTo>
                  <a:lnTo>
                    <a:pt x="434059" y="178220"/>
                  </a:lnTo>
                  <a:lnTo>
                    <a:pt x="472133" y="153120"/>
                  </a:lnTo>
                  <a:lnTo>
                    <a:pt x="511384" y="129726"/>
                  </a:lnTo>
                  <a:lnTo>
                    <a:pt x="551761" y="108090"/>
                  </a:lnTo>
                  <a:lnTo>
                    <a:pt x="593211" y="88264"/>
                  </a:lnTo>
                  <a:lnTo>
                    <a:pt x="635681" y="70301"/>
                  </a:lnTo>
                  <a:lnTo>
                    <a:pt x="679119" y="54255"/>
                  </a:lnTo>
                  <a:lnTo>
                    <a:pt x="723472" y="40177"/>
                  </a:lnTo>
                  <a:lnTo>
                    <a:pt x="768686" y="28120"/>
                  </a:lnTo>
                  <a:lnTo>
                    <a:pt x="814710" y="18137"/>
                  </a:lnTo>
                  <a:lnTo>
                    <a:pt x="861491" y="10281"/>
                  </a:lnTo>
                  <a:lnTo>
                    <a:pt x="908976" y="4604"/>
                  </a:lnTo>
                  <a:lnTo>
                    <a:pt x="957112" y="1159"/>
                  </a:lnTo>
                  <a:lnTo>
                    <a:pt x="1005848" y="0"/>
                  </a:lnTo>
                  <a:lnTo>
                    <a:pt x="5029215" y="0"/>
                  </a:lnTo>
                  <a:lnTo>
                    <a:pt x="5079093" y="1236"/>
                  </a:lnTo>
                  <a:lnTo>
                    <a:pt x="5128633" y="4922"/>
                  </a:lnTo>
                  <a:lnTo>
                    <a:pt x="5177752" y="11023"/>
                  </a:lnTo>
                  <a:lnTo>
                    <a:pt x="5226367" y="19505"/>
                  </a:lnTo>
                  <a:lnTo>
                    <a:pt x="5274397" y="30335"/>
                  </a:lnTo>
                  <a:lnTo>
                    <a:pt x="5321758" y="43478"/>
                  </a:lnTo>
                  <a:lnTo>
                    <a:pt x="5368368" y="58899"/>
                  </a:lnTo>
                  <a:lnTo>
                    <a:pt x="5414145" y="76565"/>
                  </a:lnTo>
                  <a:lnTo>
                    <a:pt x="5459006" y="96441"/>
                  </a:lnTo>
                  <a:lnTo>
                    <a:pt x="5502869" y="118494"/>
                  </a:lnTo>
                  <a:lnTo>
                    <a:pt x="5545651" y="142689"/>
                  </a:lnTo>
                  <a:lnTo>
                    <a:pt x="5587270" y="168992"/>
                  </a:lnTo>
                  <a:lnTo>
                    <a:pt x="5627643" y="197368"/>
                  </a:lnTo>
                  <a:lnTo>
                    <a:pt x="5666688" y="227784"/>
                  </a:lnTo>
                  <a:lnTo>
                    <a:pt x="5704322" y="260206"/>
                  </a:lnTo>
                  <a:lnTo>
                    <a:pt x="5740478" y="294615"/>
                  </a:lnTo>
                  <a:lnTo>
                    <a:pt x="5774860" y="330744"/>
                  </a:lnTo>
                  <a:lnTo>
                    <a:pt x="5807286" y="368383"/>
                  </a:lnTo>
                  <a:lnTo>
                    <a:pt x="5837705" y="407431"/>
                  </a:lnTo>
                  <a:lnTo>
                    <a:pt x="5866085" y="447807"/>
                  </a:lnTo>
                  <a:lnTo>
                    <a:pt x="5892390" y="489428"/>
                  </a:lnTo>
                  <a:lnTo>
                    <a:pt x="5916587" y="532212"/>
                  </a:lnTo>
                  <a:lnTo>
                    <a:pt x="5938641" y="576076"/>
                  </a:lnTo>
                  <a:lnTo>
                    <a:pt x="5958519" y="620939"/>
                  </a:lnTo>
                  <a:lnTo>
                    <a:pt x="5976186" y="666717"/>
                  </a:lnTo>
                  <a:lnTo>
                    <a:pt x="5991608" y="713328"/>
                  </a:lnTo>
                  <a:lnTo>
                    <a:pt x="6004751" y="760689"/>
                  </a:lnTo>
                  <a:lnTo>
                    <a:pt x="6015581" y="808719"/>
                  </a:lnTo>
                  <a:lnTo>
                    <a:pt x="6024064" y="857335"/>
                  </a:lnTo>
                  <a:lnTo>
                    <a:pt x="6030165" y="906454"/>
                  </a:lnTo>
                  <a:lnTo>
                    <a:pt x="6033851" y="955994"/>
                  </a:lnTo>
                  <a:lnTo>
                    <a:pt x="6035088" y="1005873"/>
                  </a:lnTo>
                  <a:lnTo>
                    <a:pt x="6035088" y="5029215"/>
                  </a:lnTo>
                  <a:lnTo>
                    <a:pt x="6033928" y="5077950"/>
                  </a:lnTo>
                  <a:lnTo>
                    <a:pt x="6030483" y="5126086"/>
                  </a:lnTo>
                  <a:lnTo>
                    <a:pt x="6024806" y="5173571"/>
                  </a:lnTo>
                  <a:lnTo>
                    <a:pt x="6016950" y="5220353"/>
                  </a:lnTo>
                  <a:lnTo>
                    <a:pt x="6006967" y="5266377"/>
                  </a:lnTo>
                  <a:lnTo>
                    <a:pt x="5994910" y="5311592"/>
                  </a:lnTo>
                  <a:lnTo>
                    <a:pt x="5980832" y="5355946"/>
                  </a:lnTo>
                  <a:lnTo>
                    <a:pt x="5964786" y="5399384"/>
                  </a:lnTo>
                  <a:lnTo>
                    <a:pt x="5946823" y="5441855"/>
                  </a:lnTo>
                  <a:lnTo>
                    <a:pt x="5926997" y="5483306"/>
                  </a:lnTo>
                  <a:lnTo>
                    <a:pt x="5905361" y="5523684"/>
                  </a:lnTo>
                  <a:lnTo>
                    <a:pt x="5881967" y="5562937"/>
                  </a:lnTo>
                  <a:lnTo>
                    <a:pt x="5856867" y="5601011"/>
                  </a:lnTo>
                  <a:lnTo>
                    <a:pt x="5830115" y="5637854"/>
                  </a:lnTo>
                  <a:lnTo>
                    <a:pt x="5801764" y="5673414"/>
                  </a:lnTo>
                  <a:lnTo>
                    <a:pt x="5771865" y="5707638"/>
                  </a:lnTo>
                  <a:lnTo>
                    <a:pt x="5740472" y="5740472"/>
                  </a:lnTo>
                  <a:lnTo>
                    <a:pt x="5707638" y="5771865"/>
                  </a:lnTo>
                  <a:lnTo>
                    <a:pt x="5673414" y="5801764"/>
                  </a:lnTo>
                  <a:lnTo>
                    <a:pt x="5637854" y="5830115"/>
                  </a:lnTo>
                  <a:lnTo>
                    <a:pt x="5601011" y="5856867"/>
                  </a:lnTo>
                  <a:lnTo>
                    <a:pt x="5562937" y="5881967"/>
                  </a:lnTo>
                  <a:lnTo>
                    <a:pt x="5523684" y="5905361"/>
                  </a:lnTo>
                  <a:lnTo>
                    <a:pt x="5483306" y="5926997"/>
                  </a:lnTo>
                  <a:lnTo>
                    <a:pt x="5441855" y="5946823"/>
                  </a:lnTo>
                  <a:lnTo>
                    <a:pt x="5399384" y="5964786"/>
                  </a:lnTo>
                  <a:lnTo>
                    <a:pt x="5355946" y="5980832"/>
                  </a:lnTo>
                  <a:lnTo>
                    <a:pt x="5311592" y="5994910"/>
                  </a:lnTo>
                  <a:lnTo>
                    <a:pt x="5266377" y="6006967"/>
                  </a:lnTo>
                  <a:lnTo>
                    <a:pt x="5220353" y="6016950"/>
                  </a:lnTo>
                  <a:lnTo>
                    <a:pt x="5173571" y="6024806"/>
                  </a:lnTo>
                  <a:lnTo>
                    <a:pt x="5126086" y="6030483"/>
                  </a:lnTo>
                  <a:lnTo>
                    <a:pt x="5077950" y="6033928"/>
                  </a:lnTo>
                  <a:lnTo>
                    <a:pt x="5029215" y="603508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34279" y="2744344"/>
              <a:ext cx="6035675" cy="6035675"/>
            </a:xfrm>
            <a:custGeom>
              <a:avLst/>
              <a:gdLst/>
              <a:ahLst/>
              <a:cxnLst/>
              <a:rect l="l" t="t" r="r" b="b"/>
              <a:pathLst>
                <a:path w="6035675" h="6035675">
                  <a:moveTo>
                    <a:pt x="0" y="1005872"/>
                  </a:moveTo>
                  <a:lnTo>
                    <a:pt x="1159" y="957137"/>
                  </a:lnTo>
                  <a:lnTo>
                    <a:pt x="4604" y="909001"/>
                  </a:lnTo>
                  <a:lnTo>
                    <a:pt x="10280" y="861516"/>
                  </a:lnTo>
                  <a:lnTo>
                    <a:pt x="18136" y="814734"/>
                  </a:lnTo>
                  <a:lnTo>
                    <a:pt x="28118" y="768710"/>
                  </a:lnTo>
                  <a:lnTo>
                    <a:pt x="40175" y="723495"/>
                  </a:lnTo>
                  <a:lnTo>
                    <a:pt x="54252" y="679141"/>
                  </a:lnTo>
                  <a:lnTo>
                    <a:pt x="70298" y="635703"/>
                  </a:lnTo>
                  <a:lnTo>
                    <a:pt x="88260" y="593232"/>
                  </a:lnTo>
                  <a:lnTo>
                    <a:pt x="108085" y="551781"/>
                  </a:lnTo>
                  <a:lnTo>
                    <a:pt x="129720" y="511403"/>
                  </a:lnTo>
                  <a:lnTo>
                    <a:pt x="153113" y="472150"/>
                  </a:lnTo>
                  <a:lnTo>
                    <a:pt x="178212" y="434076"/>
                  </a:lnTo>
                  <a:lnTo>
                    <a:pt x="204962" y="397233"/>
                  </a:lnTo>
                  <a:lnTo>
                    <a:pt x="233313" y="361673"/>
                  </a:lnTo>
                  <a:lnTo>
                    <a:pt x="263210" y="327449"/>
                  </a:lnTo>
                  <a:lnTo>
                    <a:pt x="294602" y="294615"/>
                  </a:lnTo>
                  <a:lnTo>
                    <a:pt x="327436" y="263222"/>
                  </a:lnTo>
                  <a:lnTo>
                    <a:pt x="361658" y="233323"/>
                  </a:lnTo>
                  <a:lnTo>
                    <a:pt x="397217" y="204972"/>
                  </a:lnTo>
                  <a:lnTo>
                    <a:pt x="434059" y="178220"/>
                  </a:lnTo>
                  <a:lnTo>
                    <a:pt x="472133" y="153120"/>
                  </a:lnTo>
                  <a:lnTo>
                    <a:pt x="511384" y="129726"/>
                  </a:lnTo>
                  <a:lnTo>
                    <a:pt x="551761" y="108090"/>
                  </a:lnTo>
                  <a:lnTo>
                    <a:pt x="593211" y="88264"/>
                  </a:lnTo>
                  <a:lnTo>
                    <a:pt x="635681" y="70301"/>
                  </a:lnTo>
                  <a:lnTo>
                    <a:pt x="679119" y="54255"/>
                  </a:lnTo>
                  <a:lnTo>
                    <a:pt x="723472" y="40177"/>
                  </a:lnTo>
                  <a:lnTo>
                    <a:pt x="768686" y="28120"/>
                  </a:lnTo>
                  <a:lnTo>
                    <a:pt x="814710" y="18137"/>
                  </a:lnTo>
                  <a:lnTo>
                    <a:pt x="861491" y="10281"/>
                  </a:lnTo>
                  <a:lnTo>
                    <a:pt x="908976" y="4604"/>
                  </a:lnTo>
                  <a:lnTo>
                    <a:pt x="957112" y="1159"/>
                  </a:lnTo>
                  <a:lnTo>
                    <a:pt x="1005847" y="0"/>
                  </a:lnTo>
                  <a:lnTo>
                    <a:pt x="5029214" y="0"/>
                  </a:lnTo>
                  <a:lnTo>
                    <a:pt x="5079093" y="1236"/>
                  </a:lnTo>
                  <a:lnTo>
                    <a:pt x="5128633" y="4922"/>
                  </a:lnTo>
                  <a:lnTo>
                    <a:pt x="5177752" y="11023"/>
                  </a:lnTo>
                  <a:lnTo>
                    <a:pt x="5226367" y="19505"/>
                  </a:lnTo>
                  <a:lnTo>
                    <a:pt x="5274397" y="30335"/>
                  </a:lnTo>
                  <a:lnTo>
                    <a:pt x="5321758" y="43478"/>
                  </a:lnTo>
                  <a:lnTo>
                    <a:pt x="5368368" y="58899"/>
                  </a:lnTo>
                  <a:lnTo>
                    <a:pt x="5414145" y="76565"/>
                  </a:lnTo>
                  <a:lnTo>
                    <a:pt x="5459006" y="96441"/>
                  </a:lnTo>
                  <a:lnTo>
                    <a:pt x="5502869" y="118494"/>
                  </a:lnTo>
                  <a:lnTo>
                    <a:pt x="5545651" y="142689"/>
                  </a:lnTo>
                  <a:lnTo>
                    <a:pt x="5587269" y="168992"/>
                  </a:lnTo>
                  <a:lnTo>
                    <a:pt x="5627643" y="197368"/>
                  </a:lnTo>
                  <a:lnTo>
                    <a:pt x="5666687" y="227784"/>
                  </a:lnTo>
                  <a:lnTo>
                    <a:pt x="5704322" y="260206"/>
                  </a:lnTo>
                  <a:lnTo>
                    <a:pt x="5740463" y="294599"/>
                  </a:lnTo>
                  <a:lnTo>
                    <a:pt x="5774860" y="330744"/>
                  </a:lnTo>
                  <a:lnTo>
                    <a:pt x="5807286" y="368383"/>
                  </a:lnTo>
                  <a:lnTo>
                    <a:pt x="5837705" y="407431"/>
                  </a:lnTo>
                  <a:lnTo>
                    <a:pt x="5866085" y="447807"/>
                  </a:lnTo>
                  <a:lnTo>
                    <a:pt x="5892390" y="489428"/>
                  </a:lnTo>
                  <a:lnTo>
                    <a:pt x="5916587" y="532212"/>
                  </a:lnTo>
                  <a:lnTo>
                    <a:pt x="5938641" y="576076"/>
                  </a:lnTo>
                  <a:lnTo>
                    <a:pt x="5958519" y="620939"/>
                  </a:lnTo>
                  <a:lnTo>
                    <a:pt x="5976186" y="666717"/>
                  </a:lnTo>
                  <a:lnTo>
                    <a:pt x="5991608" y="713328"/>
                  </a:lnTo>
                  <a:lnTo>
                    <a:pt x="6004751" y="760689"/>
                  </a:lnTo>
                  <a:lnTo>
                    <a:pt x="6015581" y="808719"/>
                  </a:lnTo>
                  <a:lnTo>
                    <a:pt x="6024064" y="857335"/>
                  </a:lnTo>
                  <a:lnTo>
                    <a:pt x="6030165" y="906454"/>
                  </a:lnTo>
                  <a:lnTo>
                    <a:pt x="6033851" y="955994"/>
                  </a:lnTo>
                  <a:lnTo>
                    <a:pt x="6035087" y="1005872"/>
                  </a:lnTo>
                  <a:lnTo>
                    <a:pt x="6035087" y="5029214"/>
                  </a:lnTo>
                  <a:lnTo>
                    <a:pt x="6033927" y="5077949"/>
                  </a:lnTo>
                  <a:lnTo>
                    <a:pt x="6030483" y="5126086"/>
                  </a:lnTo>
                  <a:lnTo>
                    <a:pt x="6024806" y="5173571"/>
                  </a:lnTo>
                  <a:lnTo>
                    <a:pt x="6016950" y="5220352"/>
                  </a:lnTo>
                  <a:lnTo>
                    <a:pt x="6006967" y="5266377"/>
                  </a:lnTo>
                  <a:lnTo>
                    <a:pt x="5994910" y="5311592"/>
                  </a:lnTo>
                  <a:lnTo>
                    <a:pt x="5980832" y="5355945"/>
                  </a:lnTo>
                  <a:lnTo>
                    <a:pt x="5964785" y="5399384"/>
                  </a:lnTo>
                  <a:lnTo>
                    <a:pt x="5946823" y="5441855"/>
                  </a:lnTo>
                  <a:lnTo>
                    <a:pt x="5926997" y="5483306"/>
                  </a:lnTo>
                  <a:lnTo>
                    <a:pt x="5905361" y="5523684"/>
                  </a:lnTo>
                  <a:lnTo>
                    <a:pt x="5881966" y="5562936"/>
                  </a:lnTo>
                  <a:lnTo>
                    <a:pt x="5856867" y="5601011"/>
                  </a:lnTo>
                  <a:lnTo>
                    <a:pt x="5830115" y="5637854"/>
                  </a:lnTo>
                  <a:lnTo>
                    <a:pt x="5801764" y="5673414"/>
                  </a:lnTo>
                  <a:lnTo>
                    <a:pt x="5771865" y="5707638"/>
                  </a:lnTo>
                  <a:lnTo>
                    <a:pt x="5740472" y="5740472"/>
                  </a:lnTo>
                  <a:lnTo>
                    <a:pt x="5707638" y="5771865"/>
                  </a:lnTo>
                  <a:lnTo>
                    <a:pt x="5673414" y="5801764"/>
                  </a:lnTo>
                  <a:lnTo>
                    <a:pt x="5637854" y="5830115"/>
                  </a:lnTo>
                  <a:lnTo>
                    <a:pt x="5601011" y="5856867"/>
                  </a:lnTo>
                  <a:lnTo>
                    <a:pt x="5562936" y="5881966"/>
                  </a:lnTo>
                  <a:lnTo>
                    <a:pt x="5523684" y="5905361"/>
                  </a:lnTo>
                  <a:lnTo>
                    <a:pt x="5483306" y="5926997"/>
                  </a:lnTo>
                  <a:lnTo>
                    <a:pt x="5441855" y="5946823"/>
                  </a:lnTo>
                  <a:lnTo>
                    <a:pt x="5399384" y="5964785"/>
                  </a:lnTo>
                  <a:lnTo>
                    <a:pt x="5355945" y="5980832"/>
                  </a:lnTo>
                  <a:lnTo>
                    <a:pt x="5311592" y="5994910"/>
                  </a:lnTo>
                  <a:lnTo>
                    <a:pt x="5266377" y="6006967"/>
                  </a:lnTo>
                  <a:lnTo>
                    <a:pt x="5220352" y="6016950"/>
                  </a:lnTo>
                  <a:lnTo>
                    <a:pt x="5173571" y="6024806"/>
                  </a:lnTo>
                  <a:lnTo>
                    <a:pt x="5126086" y="6030483"/>
                  </a:lnTo>
                  <a:lnTo>
                    <a:pt x="5077949" y="6033927"/>
                  </a:lnTo>
                  <a:lnTo>
                    <a:pt x="5029214" y="6035087"/>
                  </a:lnTo>
                  <a:lnTo>
                    <a:pt x="1005847" y="6035087"/>
                  </a:lnTo>
                  <a:lnTo>
                    <a:pt x="957112" y="6033927"/>
                  </a:lnTo>
                  <a:lnTo>
                    <a:pt x="908976" y="6030483"/>
                  </a:lnTo>
                  <a:lnTo>
                    <a:pt x="861491" y="6024806"/>
                  </a:lnTo>
                  <a:lnTo>
                    <a:pt x="814710" y="6016950"/>
                  </a:lnTo>
                  <a:lnTo>
                    <a:pt x="768686" y="6006967"/>
                  </a:lnTo>
                  <a:lnTo>
                    <a:pt x="723472" y="5994910"/>
                  </a:lnTo>
                  <a:lnTo>
                    <a:pt x="679119" y="5980832"/>
                  </a:lnTo>
                  <a:lnTo>
                    <a:pt x="635681" y="5964785"/>
                  </a:lnTo>
                  <a:lnTo>
                    <a:pt x="593211" y="5946823"/>
                  </a:lnTo>
                  <a:lnTo>
                    <a:pt x="551761" y="5926997"/>
                  </a:lnTo>
                  <a:lnTo>
                    <a:pt x="511384" y="5905361"/>
                  </a:lnTo>
                  <a:lnTo>
                    <a:pt x="472133" y="5881966"/>
                  </a:lnTo>
                  <a:lnTo>
                    <a:pt x="434059" y="5856867"/>
                  </a:lnTo>
                  <a:lnTo>
                    <a:pt x="397217" y="5830115"/>
                  </a:lnTo>
                  <a:lnTo>
                    <a:pt x="361658" y="5801764"/>
                  </a:lnTo>
                  <a:lnTo>
                    <a:pt x="327436" y="5771865"/>
                  </a:lnTo>
                  <a:lnTo>
                    <a:pt x="294602" y="5740472"/>
                  </a:lnTo>
                  <a:lnTo>
                    <a:pt x="263210" y="5707638"/>
                  </a:lnTo>
                  <a:lnTo>
                    <a:pt x="233313" y="5673414"/>
                  </a:lnTo>
                  <a:lnTo>
                    <a:pt x="204962" y="5637854"/>
                  </a:lnTo>
                  <a:lnTo>
                    <a:pt x="178212" y="5601011"/>
                  </a:lnTo>
                  <a:lnTo>
                    <a:pt x="153113" y="5562936"/>
                  </a:lnTo>
                  <a:lnTo>
                    <a:pt x="129720" y="5523684"/>
                  </a:lnTo>
                  <a:lnTo>
                    <a:pt x="108085" y="5483306"/>
                  </a:lnTo>
                  <a:lnTo>
                    <a:pt x="88260" y="5441855"/>
                  </a:lnTo>
                  <a:lnTo>
                    <a:pt x="70298" y="5399384"/>
                  </a:lnTo>
                  <a:lnTo>
                    <a:pt x="54252" y="5355945"/>
                  </a:lnTo>
                  <a:lnTo>
                    <a:pt x="40175" y="5311592"/>
                  </a:lnTo>
                  <a:lnTo>
                    <a:pt x="28118" y="5266377"/>
                  </a:lnTo>
                  <a:lnTo>
                    <a:pt x="18136" y="5220352"/>
                  </a:lnTo>
                  <a:lnTo>
                    <a:pt x="10280" y="5173571"/>
                  </a:lnTo>
                  <a:lnTo>
                    <a:pt x="4604" y="5126086"/>
                  </a:lnTo>
                  <a:lnTo>
                    <a:pt x="1159" y="5077949"/>
                  </a:lnTo>
                  <a:lnTo>
                    <a:pt x="0" y="5029214"/>
                  </a:lnTo>
                  <a:lnTo>
                    <a:pt x="0" y="100587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42694" y="2653171"/>
            <a:ext cx="116617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71438" marR="2540" indent="-65405">
              <a:lnSpc>
                <a:spcPct val="100400"/>
              </a:lnSpc>
              <a:spcBef>
                <a:spcPts val="43"/>
              </a:spcBef>
            </a:pPr>
            <a:r>
              <a:rPr b="1" spc="-13" dirty="0">
                <a:latin typeface="Lato"/>
                <a:cs typeface="Lato"/>
              </a:rPr>
              <a:t>80GB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492" y="397380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spc="-5" dirty="0"/>
              <a:t>Quantization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3299" y="1266135"/>
            <a:ext cx="3756978" cy="2310130"/>
            <a:chOff x="1206597" y="2532269"/>
            <a:chExt cx="7513955" cy="4620260"/>
          </a:xfrm>
        </p:grpSpPr>
        <p:sp>
          <p:nvSpPr>
            <p:cNvPr id="4" name="object 4"/>
            <p:cNvSpPr/>
            <p:nvPr/>
          </p:nvSpPr>
          <p:spPr>
            <a:xfrm>
              <a:off x="1225647" y="3139968"/>
              <a:ext cx="7494905" cy="3980815"/>
            </a:xfrm>
            <a:custGeom>
              <a:avLst/>
              <a:gdLst/>
              <a:ahLst/>
              <a:cxnLst/>
              <a:rect l="l" t="t" r="r" b="b"/>
              <a:pathLst>
                <a:path w="7494905" h="3980815">
                  <a:moveTo>
                    <a:pt x="0" y="0"/>
                  </a:moveTo>
                  <a:lnTo>
                    <a:pt x="7494884" y="0"/>
                  </a:lnTo>
                </a:path>
                <a:path w="7494905" h="3980815">
                  <a:moveTo>
                    <a:pt x="1254147" y="3980541"/>
                  </a:moveTo>
                  <a:lnTo>
                    <a:pt x="6211037" y="398054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961314" y="2532269"/>
              <a:ext cx="0" cy="4620260"/>
            </a:xfrm>
            <a:custGeom>
              <a:avLst/>
              <a:gdLst/>
              <a:ahLst/>
              <a:cxnLst/>
              <a:rect l="l" t="t" r="r" b="b"/>
              <a:pathLst>
                <a:path h="4620259">
                  <a:moveTo>
                    <a:pt x="0" y="0"/>
                  </a:moveTo>
                  <a:lnTo>
                    <a:pt x="0" y="461999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25647" y="3202143"/>
              <a:ext cx="1002030" cy="3738245"/>
            </a:xfrm>
            <a:custGeom>
              <a:avLst/>
              <a:gdLst/>
              <a:ahLst/>
              <a:cxnLst/>
              <a:rect l="l" t="t" r="r" b="b"/>
              <a:pathLst>
                <a:path w="1002030" h="3738245">
                  <a:moveTo>
                    <a:pt x="0" y="0"/>
                  </a:moveTo>
                  <a:lnTo>
                    <a:pt x="1001625" y="37376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7438" y="6904485"/>
              <a:ext cx="159672" cy="221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2359" y="3208893"/>
              <a:ext cx="980440" cy="3658235"/>
            </a:xfrm>
            <a:custGeom>
              <a:avLst/>
              <a:gdLst/>
              <a:ahLst/>
              <a:cxnLst/>
              <a:rect l="l" t="t" r="r" b="b"/>
              <a:pathLst>
                <a:path w="980440" h="3658234">
                  <a:moveTo>
                    <a:pt x="980048" y="0"/>
                  </a:moveTo>
                  <a:lnTo>
                    <a:pt x="0" y="36578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534" y="6831436"/>
              <a:ext cx="159674" cy="2213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50651" y="1125445"/>
            <a:ext cx="1564640" cy="542456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350">
              <a:spcBef>
                <a:spcPts val="47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FP32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20"/>
              </a:spcBef>
            </a:pPr>
            <a:r>
              <a:rPr spc="-18" dirty="0">
                <a:latin typeface="Lato"/>
                <a:cs typeface="Lato"/>
              </a:rPr>
              <a:t>32-</a:t>
            </a:r>
            <a:r>
              <a:rPr dirty="0">
                <a:latin typeface="Lato"/>
                <a:cs typeface="Lato"/>
              </a:rPr>
              <a:t>bit</a:t>
            </a:r>
            <a:r>
              <a:rPr spc="-7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floating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point</a:t>
            </a:r>
            <a:endParaRPr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0651" y="2919218"/>
            <a:ext cx="2656523" cy="622286"/>
          </a:xfrm>
          <a:prstGeom prst="rect">
            <a:avLst/>
          </a:prstGeom>
        </p:spPr>
        <p:txBody>
          <a:bodyPr vert="horz" wrap="square" lIns="0" tIns="100648" rIns="0" bIns="0" rtlCol="0">
            <a:spAutoFit/>
          </a:bodyPr>
          <a:lstStyle/>
          <a:p>
            <a:pPr marL="6350">
              <a:spcBef>
                <a:spcPts val="793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FP16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53" dirty="0">
                <a:solidFill>
                  <a:srgbClr val="FF00FF"/>
                </a:solidFill>
                <a:latin typeface="Lato"/>
                <a:cs typeface="Lato"/>
              </a:rPr>
              <a:t>|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BFLOAT16</a:t>
            </a:r>
            <a:r>
              <a:rPr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53" dirty="0">
                <a:solidFill>
                  <a:srgbClr val="FF00FF"/>
                </a:solidFill>
                <a:latin typeface="Lato"/>
                <a:cs typeface="Lato"/>
              </a:rPr>
              <a:t>|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INT8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45"/>
              </a:spcBef>
            </a:pPr>
            <a:r>
              <a:rPr spc="-18" dirty="0">
                <a:latin typeface="Lato"/>
                <a:cs typeface="Lato"/>
              </a:rPr>
              <a:t>16-</a:t>
            </a:r>
            <a:r>
              <a:rPr dirty="0">
                <a:latin typeface="Lato"/>
                <a:cs typeface="Lato"/>
              </a:rPr>
              <a:t>bit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floating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point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70" dirty="0">
                <a:latin typeface="Lato"/>
                <a:cs typeface="Lato"/>
              </a:rPr>
              <a:t>|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8-bit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integer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2355" y="987737"/>
            <a:ext cx="2568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0.0</a:t>
            </a:r>
            <a:endParaRPr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2754" y="3605469"/>
            <a:ext cx="11588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5" dirty="0">
                <a:latin typeface="Lato"/>
                <a:cs typeface="Lato"/>
              </a:rPr>
              <a:t>0</a:t>
            </a:r>
            <a:endParaRPr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8138" y="1027699"/>
            <a:ext cx="519430" cy="365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lnSpc>
                <a:spcPts val="1418"/>
              </a:lnSpc>
              <a:spcBef>
                <a:spcPts val="50"/>
              </a:spcBef>
            </a:pPr>
            <a:r>
              <a:rPr b="1" spc="-13" dirty="0">
                <a:solidFill>
                  <a:srgbClr val="FF00FF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19050">
              <a:lnSpc>
                <a:spcPts val="1418"/>
              </a:lnSpc>
            </a:pPr>
            <a:r>
              <a:rPr sz="2100" b="1" spc="-19" baseline="-20833" dirty="0">
                <a:solidFill>
                  <a:srgbClr val="FF00FF"/>
                </a:solidFill>
                <a:latin typeface="Lato"/>
                <a:cs typeface="Lato"/>
              </a:rPr>
              <a:t>~3e</a:t>
            </a:r>
            <a:r>
              <a:rPr sz="925" b="1" spc="-13" dirty="0">
                <a:solidFill>
                  <a:srgbClr val="FF00FF"/>
                </a:solidFill>
                <a:latin typeface="Lato"/>
                <a:cs typeface="Lato"/>
              </a:rPr>
              <a:t>-38</a:t>
            </a:r>
            <a:endParaRPr sz="925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9143" y="1027699"/>
            <a:ext cx="47688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403">
              <a:spcBef>
                <a:spcPts val="50"/>
              </a:spcBef>
            </a:pPr>
            <a:r>
              <a:rPr b="1" spc="-13" dirty="0">
                <a:solidFill>
                  <a:srgbClr val="FF00FF"/>
                </a:solidFill>
                <a:latin typeface="Lato"/>
                <a:cs typeface="Lato"/>
              </a:rPr>
              <a:t>MAX</a:t>
            </a:r>
            <a:endParaRPr>
              <a:latin typeface="Lato"/>
              <a:cs typeface="Lato"/>
            </a:endParaRPr>
          </a:p>
          <a:p>
            <a:pPr marL="19050"/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~3e</a:t>
            </a:r>
            <a:r>
              <a:rPr sz="1388" b="1" spc="-8" baseline="31531" dirty="0">
                <a:solidFill>
                  <a:srgbClr val="FF00FF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7951" y="1912132"/>
            <a:ext cx="1683702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</a:pP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Range:</a:t>
            </a:r>
            <a:endParaRPr>
              <a:latin typeface="Lato"/>
              <a:cs typeface="Lato"/>
            </a:endParaRPr>
          </a:p>
          <a:p>
            <a:pPr marL="19050">
              <a:tabLst>
                <a:tab pos="1225550" algn="l"/>
              </a:tabLst>
            </a:pPr>
            <a:r>
              <a:rPr spc="-10" dirty="0">
                <a:solidFill>
                  <a:srgbClr val="282828"/>
                </a:solidFill>
                <a:latin typeface="Lato"/>
                <a:cs typeface="Lato"/>
              </a:rPr>
              <a:t>From</a:t>
            </a:r>
            <a:r>
              <a:rPr spc="-83" dirty="0">
                <a:solidFill>
                  <a:srgbClr val="282828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b="1" spc="-19" baseline="31531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sz="1388" b="1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r>
              <a:rPr sz="1388" b="1" spc="217" baseline="31531" dirty="0">
                <a:solidFill>
                  <a:srgbClr val="282828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to</a:t>
            </a:r>
            <a:r>
              <a:rPr dirty="0">
                <a:solidFill>
                  <a:srgbClr val="282828"/>
                </a:solidFill>
                <a:latin typeface="Lato"/>
                <a:cs typeface="Lato"/>
              </a:rPr>
              <a:t>	</a:t>
            </a:r>
            <a:r>
              <a:rPr b="1" spc="-5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b="1" spc="-8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3871" y="3645755"/>
            <a:ext cx="876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33" dirty="0">
                <a:solidFill>
                  <a:srgbClr val="FF00FF"/>
                </a:solidFill>
                <a:latin typeface="Lato"/>
                <a:cs typeface="Lato"/>
              </a:rPr>
              <a:t>?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9991" y="3645755"/>
            <a:ext cx="876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33" dirty="0">
                <a:solidFill>
                  <a:srgbClr val="FF00FF"/>
                </a:solidFill>
                <a:latin typeface="Lato"/>
                <a:cs typeface="Lato"/>
              </a:rPr>
              <a:t>?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924" y="378212"/>
            <a:ext cx="304895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Quantization:</a:t>
            </a:r>
            <a:r>
              <a:rPr spc="-13" dirty="0"/>
              <a:t> </a:t>
            </a:r>
            <a:r>
              <a:rPr spc="-10" dirty="0"/>
              <a:t>FP32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3299" y="1256610"/>
            <a:ext cx="3766503" cy="2329180"/>
            <a:chOff x="1206597" y="2513219"/>
            <a:chExt cx="7533005" cy="4658360"/>
          </a:xfrm>
        </p:grpSpPr>
        <p:sp>
          <p:nvSpPr>
            <p:cNvPr id="4" name="object 4"/>
            <p:cNvSpPr/>
            <p:nvPr/>
          </p:nvSpPr>
          <p:spPr>
            <a:xfrm>
              <a:off x="1225647" y="3139968"/>
              <a:ext cx="7494905" cy="3980815"/>
            </a:xfrm>
            <a:custGeom>
              <a:avLst/>
              <a:gdLst/>
              <a:ahLst/>
              <a:cxnLst/>
              <a:rect l="l" t="t" r="r" b="b"/>
              <a:pathLst>
                <a:path w="7494905" h="3980815">
                  <a:moveTo>
                    <a:pt x="0" y="0"/>
                  </a:moveTo>
                  <a:lnTo>
                    <a:pt x="7494884" y="0"/>
                  </a:lnTo>
                </a:path>
                <a:path w="7494905" h="3980815">
                  <a:moveTo>
                    <a:pt x="1254147" y="3980541"/>
                  </a:moveTo>
                  <a:lnTo>
                    <a:pt x="6211037" y="398054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961314" y="2532269"/>
              <a:ext cx="0" cy="4620260"/>
            </a:xfrm>
            <a:custGeom>
              <a:avLst/>
              <a:gdLst/>
              <a:ahLst/>
              <a:cxnLst/>
              <a:rect l="l" t="t" r="r" b="b"/>
              <a:pathLst>
                <a:path h="4620259">
                  <a:moveTo>
                    <a:pt x="0" y="0"/>
                  </a:moveTo>
                  <a:lnTo>
                    <a:pt x="0" y="996647"/>
                  </a:lnTo>
                </a:path>
                <a:path h="4620259">
                  <a:moveTo>
                    <a:pt x="0" y="2586844"/>
                  </a:moveTo>
                  <a:lnTo>
                    <a:pt x="0" y="461999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25647" y="3202143"/>
              <a:ext cx="1002030" cy="3738245"/>
            </a:xfrm>
            <a:custGeom>
              <a:avLst/>
              <a:gdLst/>
              <a:ahLst/>
              <a:cxnLst/>
              <a:rect l="l" t="t" r="r" b="b"/>
              <a:pathLst>
                <a:path w="1002030" h="3738245">
                  <a:moveTo>
                    <a:pt x="0" y="0"/>
                  </a:moveTo>
                  <a:lnTo>
                    <a:pt x="1001625" y="37376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7438" y="6904485"/>
              <a:ext cx="159672" cy="221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2359" y="3208893"/>
              <a:ext cx="980440" cy="3658235"/>
            </a:xfrm>
            <a:custGeom>
              <a:avLst/>
              <a:gdLst/>
              <a:ahLst/>
              <a:cxnLst/>
              <a:rect l="l" t="t" r="r" b="b"/>
              <a:pathLst>
                <a:path w="980440" h="3658234">
                  <a:moveTo>
                    <a:pt x="980048" y="0"/>
                  </a:moveTo>
                  <a:lnTo>
                    <a:pt x="0" y="36578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534" y="6831436"/>
              <a:ext cx="159674" cy="221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26169" y="3528917"/>
              <a:ext cx="5310505" cy="615950"/>
            </a:xfrm>
            <a:custGeom>
              <a:avLst/>
              <a:gdLst/>
              <a:ahLst/>
              <a:cxnLst/>
              <a:rect l="l" t="t" r="r" b="b"/>
              <a:pathLst>
                <a:path w="5310505" h="615950">
                  <a:moveTo>
                    <a:pt x="5310289" y="615598"/>
                  </a:moveTo>
                  <a:lnTo>
                    <a:pt x="0" y="615598"/>
                  </a:lnTo>
                  <a:lnTo>
                    <a:pt x="0" y="0"/>
                  </a:lnTo>
                  <a:lnTo>
                    <a:pt x="5310289" y="0"/>
                  </a:lnTo>
                  <a:lnTo>
                    <a:pt x="5310289" y="615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52355" y="987737"/>
            <a:ext cx="2568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0.0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2754" y="3605469"/>
            <a:ext cx="11588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5" dirty="0">
                <a:latin typeface="Lato"/>
                <a:cs typeface="Lato"/>
              </a:rPr>
              <a:t>0</a:t>
            </a:r>
            <a:endParaRPr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6948" y="1405352"/>
            <a:ext cx="16795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0651" y="1178785"/>
            <a:ext cx="4014153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FP32</a:t>
            </a:r>
            <a:endParaRPr>
              <a:latin typeface="Lato"/>
              <a:cs typeface="Lato"/>
            </a:endParaRPr>
          </a:p>
          <a:p>
            <a:pPr marL="158433">
              <a:spcBef>
                <a:spcPts val="1363"/>
              </a:spcBef>
              <a:tabLst>
                <a:tab pos="536258" algn="l"/>
                <a:tab pos="1635760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10000000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10010010000111111011000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90227" y="1930534"/>
            <a:ext cx="830580" cy="138748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096" y="0"/>
                </a:moveTo>
                <a:lnTo>
                  <a:pt x="1658413" y="27140"/>
                </a:lnTo>
                <a:lnTo>
                  <a:pt x="1650562" y="52990"/>
                </a:lnTo>
                <a:lnTo>
                  <a:pt x="1620546" y="97899"/>
                </a:lnTo>
                <a:lnTo>
                  <a:pt x="1575628" y="127915"/>
                </a:lnTo>
                <a:lnTo>
                  <a:pt x="1522646" y="138449"/>
                </a:lnTo>
                <a:lnTo>
                  <a:pt x="968998" y="138449"/>
                </a:lnTo>
                <a:lnTo>
                  <a:pt x="925232" y="145509"/>
                </a:lnTo>
                <a:lnTo>
                  <a:pt x="887226" y="165166"/>
                </a:lnTo>
                <a:lnTo>
                  <a:pt x="857257" y="195138"/>
                </a:lnTo>
                <a:lnTo>
                  <a:pt x="837605" y="233143"/>
                </a:lnTo>
                <a:lnTo>
                  <a:pt x="830548" y="276899"/>
                </a:lnTo>
                <a:lnTo>
                  <a:pt x="823491" y="233143"/>
                </a:lnTo>
                <a:lnTo>
                  <a:pt x="803838" y="195138"/>
                </a:lnTo>
                <a:lnTo>
                  <a:pt x="773870" y="165166"/>
                </a:lnTo>
                <a:lnTo>
                  <a:pt x="735863" y="145509"/>
                </a:lnTo>
                <a:lnTo>
                  <a:pt x="692098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6" name="object 16"/>
          <p:cNvSpPr/>
          <p:nvPr/>
        </p:nvSpPr>
        <p:spPr>
          <a:xfrm>
            <a:off x="6238487" y="1930534"/>
            <a:ext cx="2373313" cy="138748"/>
          </a:xfrm>
          <a:custGeom>
            <a:avLst/>
            <a:gdLst/>
            <a:ahLst/>
            <a:cxnLst/>
            <a:rect l="l" t="t" r="r" b="b"/>
            <a:pathLst>
              <a:path w="4746625" h="277495">
                <a:moveTo>
                  <a:pt x="4746290" y="0"/>
                </a:moveTo>
                <a:lnTo>
                  <a:pt x="4743607" y="27137"/>
                </a:lnTo>
                <a:lnTo>
                  <a:pt x="4735756" y="52981"/>
                </a:lnTo>
                <a:lnTo>
                  <a:pt x="4705740" y="97899"/>
                </a:lnTo>
                <a:lnTo>
                  <a:pt x="4660821" y="127915"/>
                </a:lnTo>
                <a:lnTo>
                  <a:pt x="4607840" y="138449"/>
                </a:lnTo>
                <a:lnTo>
                  <a:pt x="2511594" y="138449"/>
                </a:lnTo>
                <a:lnTo>
                  <a:pt x="2467829" y="145506"/>
                </a:lnTo>
                <a:lnTo>
                  <a:pt x="2429823" y="165159"/>
                </a:lnTo>
                <a:lnTo>
                  <a:pt x="2399854" y="195128"/>
                </a:lnTo>
                <a:lnTo>
                  <a:pt x="2380202" y="233134"/>
                </a:lnTo>
                <a:lnTo>
                  <a:pt x="2373145" y="276899"/>
                </a:lnTo>
                <a:lnTo>
                  <a:pt x="2366088" y="233134"/>
                </a:lnTo>
                <a:lnTo>
                  <a:pt x="2346435" y="195128"/>
                </a:lnTo>
                <a:lnTo>
                  <a:pt x="2316466" y="165159"/>
                </a:lnTo>
                <a:lnTo>
                  <a:pt x="2278460" y="145506"/>
                </a:lnTo>
                <a:lnTo>
                  <a:pt x="2234695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7" name="object 17"/>
          <p:cNvSpPr/>
          <p:nvPr/>
        </p:nvSpPr>
        <p:spPr>
          <a:xfrm>
            <a:off x="4654715" y="1930534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8" name="object 18"/>
          <p:cNvSpPr txBox="1"/>
          <p:nvPr/>
        </p:nvSpPr>
        <p:spPr>
          <a:xfrm>
            <a:off x="4679706" y="2124234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Sign</a:t>
            </a:r>
            <a:endParaRPr>
              <a:latin typeface="Lato"/>
              <a:cs typeface="Lato"/>
            </a:endParaRPr>
          </a:p>
          <a:p>
            <a:pPr marL="6350"/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3808" y="2124234"/>
            <a:ext cx="77819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Exponent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8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4039" y="2124234"/>
            <a:ext cx="1606868" cy="97077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Fraction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23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  <a:p>
            <a:pPr algn="ctr">
              <a:spcBef>
                <a:spcPts val="763"/>
              </a:spcBef>
            </a:pPr>
            <a:r>
              <a:rPr i="1" spc="-15" dirty="0">
                <a:latin typeface="Lato"/>
                <a:cs typeface="Lato"/>
              </a:rPr>
              <a:t>Mantissa</a:t>
            </a:r>
            <a:r>
              <a:rPr i="1" spc="-50" dirty="0">
                <a:latin typeface="Lato"/>
                <a:cs typeface="Lato"/>
              </a:rPr>
              <a:t> </a:t>
            </a:r>
            <a:r>
              <a:rPr i="1" spc="-110" dirty="0">
                <a:latin typeface="Lato"/>
                <a:cs typeface="Lato"/>
              </a:rPr>
              <a:t>/</a:t>
            </a:r>
            <a:r>
              <a:rPr i="1" spc="-50" dirty="0">
                <a:latin typeface="Lato"/>
                <a:cs typeface="Lato"/>
              </a:rPr>
              <a:t> </a:t>
            </a:r>
            <a:r>
              <a:rPr i="1" spc="-5" dirty="0">
                <a:latin typeface="Lato"/>
                <a:cs typeface="Lato"/>
              </a:rPr>
              <a:t>Significand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=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8138" y="1027699"/>
            <a:ext cx="516255" cy="365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lnSpc>
                <a:spcPts val="1418"/>
              </a:lnSpc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19050">
              <a:lnSpc>
                <a:spcPts val="1418"/>
              </a:lnSpc>
            </a:pPr>
            <a:r>
              <a:rPr sz="2100" spc="-15" baseline="-20833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925" spc="-10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sz="925" spc="-13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925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11009" y="1027699"/>
            <a:ext cx="4749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832"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MAX</a:t>
            </a:r>
            <a:endParaRPr>
              <a:latin typeface="Lato"/>
              <a:cs typeface="Lato"/>
            </a:endParaRPr>
          </a:p>
          <a:p>
            <a:pPr marL="19050"/>
            <a:r>
              <a:rPr spc="-5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spc="-8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1628" y="584850"/>
            <a:ext cx="18716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Let's</a:t>
            </a:r>
            <a:r>
              <a:rPr b="1" spc="-50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store</a:t>
            </a:r>
            <a:r>
              <a:rPr b="1" spc="-5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Pi:</a:t>
            </a:r>
            <a:r>
              <a:rPr b="1" spc="-48" dirty="0"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3.141592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21185" y="2036208"/>
            <a:ext cx="2655253" cy="523558"/>
          </a:xfrm>
          <a:custGeom>
            <a:avLst/>
            <a:gdLst/>
            <a:ahLst/>
            <a:cxnLst/>
            <a:rect l="l" t="t" r="r" b="b"/>
            <a:pathLst>
              <a:path w="5310505" h="1047114">
                <a:moveTo>
                  <a:pt x="5310289" y="1046697"/>
                </a:moveTo>
                <a:lnTo>
                  <a:pt x="0" y="1046697"/>
                </a:lnTo>
                <a:lnTo>
                  <a:pt x="0" y="0"/>
                </a:lnTo>
                <a:lnTo>
                  <a:pt x="5310289" y="0"/>
                </a:lnTo>
                <a:lnTo>
                  <a:pt x="5310289" y="1046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1683209" y="1735472"/>
            <a:ext cx="2122170" cy="775853"/>
          </a:xfrm>
          <a:prstGeom prst="rect">
            <a:avLst/>
          </a:prstGeom>
        </p:spPr>
        <p:txBody>
          <a:bodyPr vert="horz" wrap="square" lIns="0" tIns="64770" rIns="0" bIns="0" rtlCol="0">
            <a:spAutoFit/>
          </a:bodyPr>
          <a:lstStyle/>
          <a:p>
            <a:pPr marR="2858" algn="ctr">
              <a:spcBef>
                <a:spcPts val="510"/>
              </a:spcBef>
            </a:pPr>
            <a:r>
              <a:rPr b="1" spc="-5" dirty="0">
                <a:latin typeface="Lato"/>
                <a:cs typeface="Lato"/>
              </a:rPr>
              <a:t>3.1415920257568359375</a:t>
            </a:r>
            <a:endParaRPr>
              <a:latin typeface="Lato"/>
              <a:cs typeface="Lato"/>
            </a:endParaRPr>
          </a:p>
          <a:p>
            <a:pPr marL="15558" marR="2540" indent="-318" algn="ctr">
              <a:spcBef>
                <a:spcPts val="458"/>
              </a:spcBef>
            </a:pPr>
            <a:r>
              <a:rPr dirty="0">
                <a:latin typeface="Lato"/>
                <a:cs typeface="Lato"/>
              </a:rPr>
              <a:t>Real</a:t>
            </a:r>
            <a:r>
              <a:rPr spc="-7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value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23" dirty="0">
                <a:latin typeface="Lato"/>
                <a:cs typeface="Lato"/>
              </a:rPr>
              <a:t>of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Pi: </a:t>
            </a:r>
            <a:r>
              <a:rPr spc="-5" dirty="0">
                <a:latin typeface="Lato"/>
                <a:cs typeface="Lato"/>
              </a:rPr>
              <a:t>3.1415926535897932384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65" y="439662"/>
            <a:ext cx="304895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Quantization:</a:t>
            </a:r>
            <a:r>
              <a:rPr spc="-13" dirty="0"/>
              <a:t> </a:t>
            </a:r>
            <a:r>
              <a:rPr spc="-10" dirty="0"/>
              <a:t>FP16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3299" y="1266135"/>
            <a:ext cx="3756978" cy="2297113"/>
            <a:chOff x="1206597" y="2532269"/>
            <a:chExt cx="7513955" cy="4594225"/>
          </a:xfrm>
        </p:grpSpPr>
        <p:sp>
          <p:nvSpPr>
            <p:cNvPr id="4" name="object 4"/>
            <p:cNvSpPr/>
            <p:nvPr/>
          </p:nvSpPr>
          <p:spPr>
            <a:xfrm>
              <a:off x="1225647" y="3139968"/>
              <a:ext cx="7494905" cy="0"/>
            </a:xfrm>
            <a:custGeom>
              <a:avLst/>
              <a:gdLst/>
              <a:ahLst/>
              <a:cxnLst/>
              <a:rect l="l" t="t" r="r" b="b"/>
              <a:pathLst>
                <a:path w="7494905">
                  <a:moveTo>
                    <a:pt x="0" y="0"/>
                  </a:moveTo>
                  <a:lnTo>
                    <a:pt x="7494884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961314" y="2532269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996647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25647" y="3202143"/>
              <a:ext cx="1002030" cy="3738245"/>
            </a:xfrm>
            <a:custGeom>
              <a:avLst/>
              <a:gdLst/>
              <a:ahLst/>
              <a:cxnLst/>
              <a:rect l="l" t="t" r="r" b="b"/>
              <a:pathLst>
                <a:path w="1002030" h="3738245">
                  <a:moveTo>
                    <a:pt x="0" y="0"/>
                  </a:moveTo>
                  <a:lnTo>
                    <a:pt x="1001625" y="37376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7438" y="6904485"/>
              <a:ext cx="159672" cy="221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2359" y="3208893"/>
              <a:ext cx="980440" cy="3658235"/>
            </a:xfrm>
            <a:custGeom>
              <a:avLst/>
              <a:gdLst/>
              <a:ahLst/>
              <a:cxnLst/>
              <a:rect l="l" t="t" r="r" b="b"/>
              <a:pathLst>
                <a:path w="980440" h="3658234">
                  <a:moveTo>
                    <a:pt x="980048" y="0"/>
                  </a:moveTo>
                  <a:lnTo>
                    <a:pt x="0" y="36578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534" y="6831436"/>
              <a:ext cx="159674" cy="2213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39897" y="3360518"/>
            <a:ext cx="2478723" cy="215900"/>
            <a:chOff x="2479794" y="6721036"/>
            <a:chExt cx="4957445" cy="431800"/>
          </a:xfrm>
        </p:grpSpPr>
        <p:sp>
          <p:nvSpPr>
            <p:cNvPr id="11" name="object 11"/>
            <p:cNvSpPr/>
            <p:nvPr/>
          </p:nvSpPr>
          <p:spPr>
            <a:xfrm>
              <a:off x="2479794" y="7120510"/>
              <a:ext cx="4957445" cy="0"/>
            </a:xfrm>
            <a:custGeom>
              <a:avLst/>
              <a:gdLst/>
              <a:ahLst/>
              <a:cxnLst/>
              <a:rect l="l" t="t" r="r" b="b"/>
              <a:pathLst>
                <a:path w="4957445">
                  <a:moveTo>
                    <a:pt x="0" y="0"/>
                  </a:moveTo>
                  <a:lnTo>
                    <a:pt x="495689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1314" y="6721036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0" y="0"/>
                  </a:moveTo>
                  <a:lnTo>
                    <a:pt x="0" y="43122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/>
          <p:nvPr/>
        </p:nvSpPr>
        <p:spPr>
          <a:xfrm>
            <a:off x="2480657" y="2072258"/>
            <a:ext cx="0" cy="980757"/>
          </a:xfrm>
          <a:custGeom>
            <a:avLst/>
            <a:gdLst/>
            <a:ahLst/>
            <a:cxnLst/>
            <a:rect l="l" t="t" r="r" b="b"/>
            <a:pathLst>
              <a:path h="1961514">
                <a:moveTo>
                  <a:pt x="0" y="0"/>
                </a:moveTo>
                <a:lnTo>
                  <a:pt x="0" y="1960921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4" name="object 14"/>
          <p:cNvSpPr txBox="1"/>
          <p:nvPr/>
        </p:nvSpPr>
        <p:spPr>
          <a:xfrm>
            <a:off x="2352355" y="987737"/>
            <a:ext cx="2568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0.0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8037" y="3656594"/>
            <a:ext cx="59245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6350"/>
            <a:r>
              <a:rPr b="1" spc="-10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b="1" spc="-5" dirty="0">
                <a:solidFill>
                  <a:srgbClr val="282828"/>
                </a:solidFill>
                <a:latin typeface="Lato"/>
                <a:cs typeface="Lato"/>
              </a:rPr>
              <a:t>65504</a:t>
            </a:r>
            <a:endParaRPr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3458" y="3656594"/>
            <a:ext cx="52832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103188">
              <a:spcBef>
                <a:spcPts val="50"/>
              </a:spcBef>
            </a:pP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MAX </a:t>
            </a:r>
            <a:r>
              <a:rPr b="1" spc="-5" dirty="0">
                <a:solidFill>
                  <a:srgbClr val="282828"/>
                </a:solidFill>
                <a:latin typeface="Lato"/>
                <a:cs typeface="Lato"/>
              </a:rPr>
              <a:t>65504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8561" y="3082119"/>
            <a:ext cx="77470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3.140625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22754" y="3404912"/>
            <a:ext cx="357823" cy="42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6215">
              <a:lnSpc>
                <a:spcPts val="1870"/>
              </a:lnSpc>
              <a:spcBef>
                <a:spcPts val="5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  <a:p>
            <a:pPr marL="6350">
              <a:lnSpc>
                <a:spcPts val="1390"/>
              </a:lnSpc>
            </a:pPr>
            <a:r>
              <a:rPr spc="-25" dirty="0">
                <a:latin typeface="Lato"/>
                <a:cs typeface="Lato"/>
              </a:rPr>
              <a:t>0</a:t>
            </a:r>
            <a:endParaRPr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138" y="1027699"/>
            <a:ext cx="516255" cy="365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lnSpc>
                <a:spcPts val="1418"/>
              </a:lnSpc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19050">
              <a:lnSpc>
                <a:spcPts val="1418"/>
              </a:lnSpc>
            </a:pPr>
            <a:r>
              <a:rPr sz="2100" spc="-15" baseline="-20833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925" spc="-10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sz="925" spc="-13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925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11009" y="1027699"/>
            <a:ext cx="4749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832"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MAX</a:t>
            </a:r>
            <a:endParaRPr>
              <a:latin typeface="Lato"/>
              <a:cs typeface="Lato"/>
            </a:endParaRPr>
          </a:p>
          <a:p>
            <a:pPr marL="19050"/>
            <a:r>
              <a:rPr spc="-5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spc="-8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66411" y="1793860"/>
            <a:ext cx="21151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3.1415920257568359375</a:t>
            </a:r>
            <a:endParaRPr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46948" y="1405352"/>
            <a:ext cx="16795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8333" y="3875169"/>
            <a:ext cx="77819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Exponent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5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90227" y="3683130"/>
            <a:ext cx="830580" cy="138748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096" y="0"/>
                </a:moveTo>
                <a:lnTo>
                  <a:pt x="1658413" y="27140"/>
                </a:lnTo>
                <a:lnTo>
                  <a:pt x="1650562" y="52990"/>
                </a:lnTo>
                <a:lnTo>
                  <a:pt x="1620546" y="97899"/>
                </a:lnTo>
                <a:lnTo>
                  <a:pt x="1575628" y="127915"/>
                </a:lnTo>
                <a:lnTo>
                  <a:pt x="1522646" y="138449"/>
                </a:lnTo>
                <a:lnTo>
                  <a:pt x="968998" y="138449"/>
                </a:lnTo>
                <a:lnTo>
                  <a:pt x="925232" y="145509"/>
                </a:lnTo>
                <a:lnTo>
                  <a:pt x="887226" y="165166"/>
                </a:lnTo>
                <a:lnTo>
                  <a:pt x="857257" y="195138"/>
                </a:lnTo>
                <a:lnTo>
                  <a:pt x="837605" y="233143"/>
                </a:lnTo>
                <a:lnTo>
                  <a:pt x="830548" y="276899"/>
                </a:lnTo>
                <a:lnTo>
                  <a:pt x="823491" y="233143"/>
                </a:lnTo>
                <a:lnTo>
                  <a:pt x="803838" y="195138"/>
                </a:lnTo>
                <a:lnTo>
                  <a:pt x="773870" y="165166"/>
                </a:lnTo>
                <a:lnTo>
                  <a:pt x="735863" y="145509"/>
                </a:lnTo>
                <a:lnTo>
                  <a:pt x="692098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7070177" y="3875169"/>
            <a:ext cx="67373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Fraction</a:t>
            </a:r>
            <a:endParaRPr>
              <a:latin typeface="Lato"/>
              <a:cs typeface="Lato"/>
            </a:endParaRPr>
          </a:p>
          <a:p>
            <a:pPr marL="72390"/>
            <a:r>
              <a:rPr spc="-13" dirty="0">
                <a:latin typeface="Lato"/>
                <a:cs typeface="Lato"/>
              </a:rPr>
              <a:t>10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38487" y="3683130"/>
            <a:ext cx="2373313" cy="138748"/>
          </a:xfrm>
          <a:custGeom>
            <a:avLst/>
            <a:gdLst/>
            <a:ahLst/>
            <a:cxnLst/>
            <a:rect l="l" t="t" r="r" b="b"/>
            <a:pathLst>
              <a:path w="4746625" h="277495">
                <a:moveTo>
                  <a:pt x="4746290" y="0"/>
                </a:moveTo>
                <a:lnTo>
                  <a:pt x="4743607" y="27137"/>
                </a:lnTo>
                <a:lnTo>
                  <a:pt x="4735756" y="52981"/>
                </a:lnTo>
                <a:lnTo>
                  <a:pt x="4705740" y="97899"/>
                </a:lnTo>
                <a:lnTo>
                  <a:pt x="4660821" y="127915"/>
                </a:lnTo>
                <a:lnTo>
                  <a:pt x="4607840" y="138449"/>
                </a:lnTo>
                <a:lnTo>
                  <a:pt x="2511594" y="138449"/>
                </a:lnTo>
                <a:lnTo>
                  <a:pt x="2467829" y="145506"/>
                </a:lnTo>
                <a:lnTo>
                  <a:pt x="2429823" y="165159"/>
                </a:lnTo>
                <a:lnTo>
                  <a:pt x="2399854" y="195128"/>
                </a:lnTo>
                <a:lnTo>
                  <a:pt x="2380202" y="233134"/>
                </a:lnTo>
                <a:lnTo>
                  <a:pt x="2373145" y="276899"/>
                </a:lnTo>
                <a:lnTo>
                  <a:pt x="2366088" y="233134"/>
                </a:lnTo>
                <a:lnTo>
                  <a:pt x="2346435" y="195128"/>
                </a:lnTo>
                <a:lnTo>
                  <a:pt x="2316466" y="165159"/>
                </a:lnTo>
                <a:lnTo>
                  <a:pt x="2278460" y="145506"/>
                </a:lnTo>
                <a:lnTo>
                  <a:pt x="2234695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4618032" y="3875169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Sign</a:t>
            </a:r>
            <a:endParaRPr>
              <a:latin typeface="Lato"/>
              <a:cs typeface="Lato"/>
            </a:endParaRPr>
          </a:p>
          <a:p>
            <a:pPr marL="6350"/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54715" y="3683130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9" name="object 29"/>
          <p:cNvSpPr txBox="1"/>
          <p:nvPr/>
        </p:nvSpPr>
        <p:spPr>
          <a:xfrm>
            <a:off x="4650651" y="1178785"/>
            <a:ext cx="4014153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28015" algn="l"/>
              </a:tabLst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FP32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	4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bytes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memory</a:t>
            </a:r>
            <a:endParaRPr>
              <a:latin typeface="Lato"/>
              <a:cs typeface="Lato"/>
            </a:endParaRPr>
          </a:p>
          <a:p>
            <a:pPr marL="158433">
              <a:spcBef>
                <a:spcPts val="1363"/>
              </a:spcBef>
              <a:tabLst>
                <a:tab pos="536258" algn="l"/>
                <a:tab pos="1635760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10000000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10010010000111111011000</a:t>
            </a:r>
            <a:endParaRPr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90227" y="1930534"/>
            <a:ext cx="830580" cy="138748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096" y="0"/>
                </a:moveTo>
                <a:lnTo>
                  <a:pt x="1658413" y="27140"/>
                </a:lnTo>
                <a:lnTo>
                  <a:pt x="1650562" y="52990"/>
                </a:lnTo>
                <a:lnTo>
                  <a:pt x="1620546" y="97899"/>
                </a:lnTo>
                <a:lnTo>
                  <a:pt x="1575628" y="127915"/>
                </a:lnTo>
                <a:lnTo>
                  <a:pt x="1522646" y="138449"/>
                </a:lnTo>
                <a:lnTo>
                  <a:pt x="968998" y="138449"/>
                </a:lnTo>
                <a:lnTo>
                  <a:pt x="925232" y="145509"/>
                </a:lnTo>
                <a:lnTo>
                  <a:pt x="887226" y="165166"/>
                </a:lnTo>
                <a:lnTo>
                  <a:pt x="857257" y="195138"/>
                </a:lnTo>
                <a:lnTo>
                  <a:pt x="837605" y="233143"/>
                </a:lnTo>
                <a:lnTo>
                  <a:pt x="830548" y="276899"/>
                </a:lnTo>
                <a:lnTo>
                  <a:pt x="823491" y="233143"/>
                </a:lnTo>
                <a:lnTo>
                  <a:pt x="803838" y="195138"/>
                </a:lnTo>
                <a:lnTo>
                  <a:pt x="773870" y="165166"/>
                </a:lnTo>
                <a:lnTo>
                  <a:pt x="735863" y="145509"/>
                </a:lnTo>
                <a:lnTo>
                  <a:pt x="692098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6238487" y="1930534"/>
            <a:ext cx="2373313" cy="138748"/>
          </a:xfrm>
          <a:custGeom>
            <a:avLst/>
            <a:gdLst/>
            <a:ahLst/>
            <a:cxnLst/>
            <a:rect l="l" t="t" r="r" b="b"/>
            <a:pathLst>
              <a:path w="4746625" h="277495">
                <a:moveTo>
                  <a:pt x="4746290" y="0"/>
                </a:moveTo>
                <a:lnTo>
                  <a:pt x="4743607" y="27137"/>
                </a:lnTo>
                <a:lnTo>
                  <a:pt x="4735756" y="52981"/>
                </a:lnTo>
                <a:lnTo>
                  <a:pt x="4705740" y="97899"/>
                </a:lnTo>
                <a:lnTo>
                  <a:pt x="4660821" y="127915"/>
                </a:lnTo>
                <a:lnTo>
                  <a:pt x="4607840" y="138449"/>
                </a:lnTo>
                <a:lnTo>
                  <a:pt x="2511594" y="138449"/>
                </a:lnTo>
                <a:lnTo>
                  <a:pt x="2467829" y="145506"/>
                </a:lnTo>
                <a:lnTo>
                  <a:pt x="2429823" y="165159"/>
                </a:lnTo>
                <a:lnTo>
                  <a:pt x="2399854" y="195128"/>
                </a:lnTo>
                <a:lnTo>
                  <a:pt x="2380202" y="233134"/>
                </a:lnTo>
                <a:lnTo>
                  <a:pt x="2373145" y="276899"/>
                </a:lnTo>
                <a:lnTo>
                  <a:pt x="2366088" y="233134"/>
                </a:lnTo>
                <a:lnTo>
                  <a:pt x="2346435" y="195128"/>
                </a:lnTo>
                <a:lnTo>
                  <a:pt x="2316466" y="165159"/>
                </a:lnTo>
                <a:lnTo>
                  <a:pt x="2278460" y="145506"/>
                </a:lnTo>
                <a:lnTo>
                  <a:pt x="2234695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2" name="object 32"/>
          <p:cNvSpPr/>
          <p:nvPr/>
        </p:nvSpPr>
        <p:spPr>
          <a:xfrm>
            <a:off x="4654715" y="1930534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3" name="object 33"/>
          <p:cNvSpPr txBox="1"/>
          <p:nvPr/>
        </p:nvSpPr>
        <p:spPr>
          <a:xfrm>
            <a:off x="4679706" y="2124234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Sign</a:t>
            </a:r>
            <a:endParaRPr>
              <a:latin typeface="Lato"/>
              <a:cs typeface="Lato"/>
            </a:endParaRPr>
          </a:p>
          <a:p>
            <a:pPr marL="6350"/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23808" y="2124234"/>
            <a:ext cx="77819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Exponent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8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70168" y="2124234"/>
            <a:ext cx="67373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Fraction</a:t>
            </a:r>
            <a:endParaRPr>
              <a:latin typeface="Lato"/>
              <a:cs typeface="Lato"/>
            </a:endParaRPr>
          </a:p>
          <a:p>
            <a:pPr marL="72390"/>
            <a:r>
              <a:rPr spc="-13" dirty="0">
                <a:latin typeface="Lato"/>
                <a:cs typeface="Lato"/>
              </a:rPr>
              <a:t>23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50651" y="3013658"/>
            <a:ext cx="2645728" cy="56553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28015" algn="l"/>
              </a:tabLst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FP16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	2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bytes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memory</a:t>
            </a:r>
            <a:endParaRPr>
              <a:latin typeface="Lato"/>
              <a:cs typeface="Lato"/>
            </a:endParaRPr>
          </a:p>
          <a:p>
            <a:pPr marL="165418">
              <a:spcBef>
                <a:spcPts val="1003"/>
              </a:spcBef>
              <a:tabLst>
                <a:tab pos="543243" algn="l"/>
                <a:tab pos="1607820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10000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1001001000</a:t>
            </a:r>
            <a:endParaRPr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51628" y="584850"/>
            <a:ext cx="18716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Let's</a:t>
            </a:r>
            <a:r>
              <a:rPr b="1" spc="-50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store</a:t>
            </a:r>
            <a:r>
              <a:rPr b="1" spc="-5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Pi:</a:t>
            </a:r>
            <a:r>
              <a:rPr b="1" spc="-48" dirty="0"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3.141592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490" y="422967"/>
            <a:ext cx="393573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Quantization:</a:t>
            </a:r>
            <a:r>
              <a:rPr spc="-13" dirty="0"/>
              <a:t> </a:t>
            </a:r>
            <a:r>
              <a:rPr spc="-40" dirty="0"/>
              <a:t>BFLOAT16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1834" y="1266135"/>
            <a:ext cx="3805555" cy="2310130"/>
            <a:chOff x="1143667" y="2532269"/>
            <a:chExt cx="7611109" cy="4620260"/>
          </a:xfrm>
        </p:grpSpPr>
        <p:sp>
          <p:nvSpPr>
            <p:cNvPr id="4" name="object 4"/>
            <p:cNvSpPr/>
            <p:nvPr/>
          </p:nvSpPr>
          <p:spPr>
            <a:xfrm>
              <a:off x="1225647" y="3139968"/>
              <a:ext cx="7494905" cy="0"/>
            </a:xfrm>
            <a:custGeom>
              <a:avLst/>
              <a:gdLst/>
              <a:ahLst/>
              <a:cxnLst/>
              <a:rect l="l" t="t" r="r" b="b"/>
              <a:pathLst>
                <a:path w="7494905">
                  <a:moveTo>
                    <a:pt x="0" y="0"/>
                  </a:moveTo>
                  <a:lnTo>
                    <a:pt x="7494884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961314" y="2532269"/>
              <a:ext cx="0" cy="4620260"/>
            </a:xfrm>
            <a:custGeom>
              <a:avLst/>
              <a:gdLst/>
              <a:ahLst/>
              <a:cxnLst/>
              <a:rect l="l" t="t" r="r" b="b"/>
              <a:pathLst>
                <a:path h="4620259">
                  <a:moveTo>
                    <a:pt x="0" y="0"/>
                  </a:moveTo>
                  <a:lnTo>
                    <a:pt x="0" y="996647"/>
                  </a:lnTo>
                </a:path>
                <a:path h="4620259">
                  <a:moveTo>
                    <a:pt x="0" y="4188766"/>
                  </a:moveTo>
                  <a:lnTo>
                    <a:pt x="0" y="461999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25647" y="3202143"/>
              <a:ext cx="0" cy="3627754"/>
            </a:xfrm>
            <a:custGeom>
              <a:avLst/>
              <a:gdLst/>
              <a:ahLst/>
              <a:cxnLst/>
              <a:rect l="l" t="t" r="r" b="b"/>
              <a:pathLst>
                <a:path h="3627754">
                  <a:moveTo>
                    <a:pt x="0" y="0"/>
                  </a:moveTo>
                  <a:lnTo>
                    <a:pt x="0" y="36275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667" y="6810686"/>
              <a:ext cx="163959" cy="210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72407" y="3208893"/>
              <a:ext cx="0" cy="3664585"/>
            </a:xfrm>
            <a:custGeom>
              <a:avLst/>
              <a:gdLst/>
              <a:ahLst/>
              <a:cxnLst/>
              <a:rect l="l" t="t" r="r" b="b"/>
              <a:pathLst>
                <a:path h="3664584">
                  <a:moveTo>
                    <a:pt x="0" y="0"/>
                  </a:moveTo>
                  <a:lnTo>
                    <a:pt x="0" y="366449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432" y="6854336"/>
              <a:ext cx="163949" cy="210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10797" y="7124135"/>
              <a:ext cx="7494905" cy="0"/>
            </a:xfrm>
            <a:custGeom>
              <a:avLst/>
              <a:gdLst/>
              <a:ahLst/>
              <a:cxnLst/>
              <a:rect l="l" t="t" r="r" b="b"/>
              <a:pathLst>
                <a:path w="7494905">
                  <a:moveTo>
                    <a:pt x="0" y="0"/>
                  </a:moveTo>
                  <a:lnTo>
                    <a:pt x="7494884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/>
          <p:nvPr/>
        </p:nvSpPr>
        <p:spPr>
          <a:xfrm>
            <a:off x="2480657" y="2072258"/>
            <a:ext cx="0" cy="980757"/>
          </a:xfrm>
          <a:custGeom>
            <a:avLst/>
            <a:gdLst/>
            <a:ahLst/>
            <a:cxnLst/>
            <a:rect l="l" t="t" r="r" b="b"/>
            <a:pathLst>
              <a:path h="1961514">
                <a:moveTo>
                  <a:pt x="0" y="0"/>
                </a:moveTo>
                <a:lnTo>
                  <a:pt x="0" y="1960921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2" name="object 12"/>
          <p:cNvSpPr txBox="1"/>
          <p:nvPr/>
        </p:nvSpPr>
        <p:spPr>
          <a:xfrm>
            <a:off x="2352355" y="987737"/>
            <a:ext cx="2568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0.0</a:t>
            </a:r>
            <a:endParaRPr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2754" y="3605469"/>
            <a:ext cx="11588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5" dirty="0">
                <a:latin typeface="Lato"/>
                <a:cs typeface="Lato"/>
              </a:rPr>
              <a:t>0</a:t>
            </a:r>
            <a:endParaRPr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8032" y="3875169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Sign</a:t>
            </a:r>
            <a:endParaRPr>
              <a:latin typeface="Lato"/>
              <a:cs typeface="Lato"/>
            </a:endParaRPr>
          </a:p>
          <a:p>
            <a:pPr marL="6350"/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8333" y="3875169"/>
            <a:ext cx="77819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Exponent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8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4366" y="3875169"/>
            <a:ext cx="67373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Fraction</a:t>
            </a:r>
            <a:endParaRPr>
              <a:latin typeface="Lato"/>
              <a:cs typeface="Lato"/>
            </a:endParaRPr>
          </a:p>
          <a:p>
            <a:pPr marL="318" algn="ctr"/>
            <a:r>
              <a:rPr spc="-13" dirty="0">
                <a:latin typeface="Lato"/>
                <a:cs typeface="Lato"/>
              </a:rPr>
              <a:t>7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138" y="1027699"/>
            <a:ext cx="516255" cy="365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lnSpc>
                <a:spcPts val="1418"/>
              </a:lnSpc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19050">
              <a:lnSpc>
                <a:spcPts val="1418"/>
              </a:lnSpc>
            </a:pPr>
            <a:r>
              <a:rPr sz="2100" spc="-15" baseline="-20833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925" spc="-10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sz="925" spc="-13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925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11009" y="1027699"/>
            <a:ext cx="4749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832"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MAX</a:t>
            </a:r>
            <a:endParaRPr>
              <a:latin typeface="Lato"/>
              <a:cs typeface="Lato"/>
            </a:endParaRPr>
          </a:p>
          <a:p>
            <a:pPr marL="19050"/>
            <a:r>
              <a:rPr spc="-5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spc="-8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138" y="3694694"/>
            <a:ext cx="519430" cy="365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lnSpc>
                <a:spcPts val="1418"/>
              </a:lnSpc>
              <a:spcBef>
                <a:spcPts val="50"/>
              </a:spcBef>
            </a:pP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19050">
              <a:lnSpc>
                <a:spcPts val="1418"/>
              </a:lnSpc>
            </a:pPr>
            <a:r>
              <a:rPr sz="2100" b="1" spc="-19" baseline="-20833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925" b="1" spc="-13" dirty="0">
                <a:solidFill>
                  <a:srgbClr val="282828"/>
                </a:solidFill>
                <a:latin typeface="Lato"/>
                <a:cs typeface="Lato"/>
              </a:rPr>
              <a:t>-38</a:t>
            </a:r>
            <a:endParaRPr sz="925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09143" y="3694694"/>
            <a:ext cx="47688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403">
              <a:spcBef>
                <a:spcPts val="50"/>
              </a:spcBef>
            </a:pP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MAX</a:t>
            </a:r>
            <a:endParaRPr>
              <a:latin typeface="Lato"/>
              <a:cs typeface="Lato"/>
            </a:endParaRPr>
          </a:p>
          <a:p>
            <a:pPr marL="19050"/>
            <a:r>
              <a:rPr b="1" spc="-5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b="1" spc="-8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8561" y="3082119"/>
            <a:ext cx="77470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3.140625</a:t>
            </a:r>
            <a:endParaRPr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2634" y="3404912"/>
            <a:ext cx="16795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6411" y="1793860"/>
            <a:ext cx="21151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3.1415920257568359375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46948" y="1405352"/>
            <a:ext cx="16795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90227" y="3683130"/>
            <a:ext cx="830580" cy="138748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096" y="0"/>
                </a:moveTo>
                <a:lnTo>
                  <a:pt x="1658413" y="27140"/>
                </a:lnTo>
                <a:lnTo>
                  <a:pt x="1650562" y="52990"/>
                </a:lnTo>
                <a:lnTo>
                  <a:pt x="1620546" y="97899"/>
                </a:lnTo>
                <a:lnTo>
                  <a:pt x="1575628" y="127915"/>
                </a:lnTo>
                <a:lnTo>
                  <a:pt x="1522646" y="138449"/>
                </a:lnTo>
                <a:lnTo>
                  <a:pt x="968998" y="138449"/>
                </a:lnTo>
                <a:lnTo>
                  <a:pt x="925232" y="145509"/>
                </a:lnTo>
                <a:lnTo>
                  <a:pt x="887226" y="165166"/>
                </a:lnTo>
                <a:lnTo>
                  <a:pt x="857257" y="195138"/>
                </a:lnTo>
                <a:lnTo>
                  <a:pt x="837605" y="233143"/>
                </a:lnTo>
                <a:lnTo>
                  <a:pt x="830548" y="276899"/>
                </a:lnTo>
                <a:lnTo>
                  <a:pt x="823491" y="233143"/>
                </a:lnTo>
                <a:lnTo>
                  <a:pt x="803838" y="195138"/>
                </a:lnTo>
                <a:lnTo>
                  <a:pt x="773870" y="165166"/>
                </a:lnTo>
                <a:lnTo>
                  <a:pt x="735863" y="145509"/>
                </a:lnTo>
                <a:lnTo>
                  <a:pt x="692098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6" name="object 26"/>
          <p:cNvSpPr/>
          <p:nvPr/>
        </p:nvSpPr>
        <p:spPr>
          <a:xfrm>
            <a:off x="6238487" y="3683130"/>
            <a:ext cx="2373313" cy="138748"/>
          </a:xfrm>
          <a:custGeom>
            <a:avLst/>
            <a:gdLst/>
            <a:ahLst/>
            <a:cxnLst/>
            <a:rect l="l" t="t" r="r" b="b"/>
            <a:pathLst>
              <a:path w="4746625" h="277495">
                <a:moveTo>
                  <a:pt x="4746290" y="0"/>
                </a:moveTo>
                <a:lnTo>
                  <a:pt x="4743607" y="27137"/>
                </a:lnTo>
                <a:lnTo>
                  <a:pt x="4735756" y="52981"/>
                </a:lnTo>
                <a:lnTo>
                  <a:pt x="4705740" y="97899"/>
                </a:lnTo>
                <a:lnTo>
                  <a:pt x="4660821" y="127915"/>
                </a:lnTo>
                <a:lnTo>
                  <a:pt x="4607840" y="138449"/>
                </a:lnTo>
                <a:lnTo>
                  <a:pt x="2511594" y="138449"/>
                </a:lnTo>
                <a:lnTo>
                  <a:pt x="2467829" y="145506"/>
                </a:lnTo>
                <a:lnTo>
                  <a:pt x="2429823" y="165159"/>
                </a:lnTo>
                <a:lnTo>
                  <a:pt x="2399854" y="195128"/>
                </a:lnTo>
                <a:lnTo>
                  <a:pt x="2380202" y="233134"/>
                </a:lnTo>
                <a:lnTo>
                  <a:pt x="2373145" y="276899"/>
                </a:lnTo>
                <a:lnTo>
                  <a:pt x="2366088" y="233134"/>
                </a:lnTo>
                <a:lnTo>
                  <a:pt x="2346435" y="195128"/>
                </a:lnTo>
                <a:lnTo>
                  <a:pt x="2316466" y="165159"/>
                </a:lnTo>
                <a:lnTo>
                  <a:pt x="2278460" y="145506"/>
                </a:lnTo>
                <a:lnTo>
                  <a:pt x="2234695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/>
          <p:nvPr/>
        </p:nvSpPr>
        <p:spPr>
          <a:xfrm>
            <a:off x="4654715" y="3683130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8" name="object 28"/>
          <p:cNvSpPr/>
          <p:nvPr/>
        </p:nvSpPr>
        <p:spPr>
          <a:xfrm>
            <a:off x="5190227" y="1930534"/>
            <a:ext cx="830580" cy="138748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096" y="0"/>
                </a:moveTo>
                <a:lnTo>
                  <a:pt x="1658413" y="27140"/>
                </a:lnTo>
                <a:lnTo>
                  <a:pt x="1650562" y="52990"/>
                </a:lnTo>
                <a:lnTo>
                  <a:pt x="1620546" y="97899"/>
                </a:lnTo>
                <a:lnTo>
                  <a:pt x="1575628" y="127915"/>
                </a:lnTo>
                <a:lnTo>
                  <a:pt x="1522646" y="138449"/>
                </a:lnTo>
                <a:lnTo>
                  <a:pt x="968998" y="138449"/>
                </a:lnTo>
                <a:lnTo>
                  <a:pt x="925232" y="145509"/>
                </a:lnTo>
                <a:lnTo>
                  <a:pt x="887226" y="165166"/>
                </a:lnTo>
                <a:lnTo>
                  <a:pt x="857257" y="195138"/>
                </a:lnTo>
                <a:lnTo>
                  <a:pt x="837605" y="233143"/>
                </a:lnTo>
                <a:lnTo>
                  <a:pt x="830548" y="276899"/>
                </a:lnTo>
                <a:lnTo>
                  <a:pt x="823491" y="233143"/>
                </a:lnTo>
                <a:lnTo>
                  <a:pt x="803838" y="195138"/>
                </a:lnTo>
                <a:lnTo>
                  <a:pt x="773870" y="165166"/>
                </a:lnTo>
                <a:lnTo>
                  <a:pt x="735863" y="145509"/>
                </a:lnTo>
                <a:lnTo>
                  <a:pt x="692098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29" name="object 29"/>
          <p:cNvGrpSpPr/>
          <p:nvPr/>
        </p:nvGrpSpPr>
        <p:grpSpPr>
          <a:xfrm>
            <a:off x="6084713" y="1790371"/>
            <a:ext cx="2536508" cy="1835468"/>
            <a:chOff x="12169425" y="3580742"/>
            <a:chExt cx="5073015" cy="3670935"/>
          </a:xfrm>
        </p:grpSpPr>
        <p:sp>
          <p:nvSpPr>
            <p:cNvPr id="30" name="object 30"/>
            <p:cNvSpPr/>
            <p:nvPr/>
          </p:nvSpPr>
          <p:spPr>
            <a:xfrm>
              <a:off x="12476974" y="3861067"/>
              <a:ext cx="4746625" cy="277495"/>
            </a:xfrm>
            <a:custGeom>
              <a:avLst/>
              <a:gdLst/>
              <a:ahLst/>
              <a:cxnLst/>
              <a:rect l="l" t="t" r="r" b="b"/>
              <a:pathLst>
                <a:path w="4746625" h="277495">
                  <a:moveTo>
                    <a:pt x="4746290" y="0"/>
                  </a:moveTo>
                  <a:lnTo>
                    <a:pt x="4743607" y="27137"/>
                  </a:lnTo>
                  <a:lnTo>
                    <a:pt x="4735756" y="52981"/>
                  </a:lnTo>
                  <a:lnTo>
                    <a:pt x="4705740" y="97899"/>
                  </a:lnTo>
                  <a:lnTo>
                    <a:pt x="4660821" y="127915"/>
                  </a:lnTo>
                  <a:lnTo>
                    <a:pt x="4607840" y="138449"/>
                  </a:lnTo>
                  <a:lnTo>
                    <a:pt x="2511594" y="138449"/>
                  </a:lnTo>
                  <a:lnTo>
                    <a:pt x="2467829" y="145506"/>
                  </a:lnTo>
                  <a:lnTo>
                    <a:pt x="2429823" y="165159"/>
                  </a:lnTo>
                  <a:lnTo>
                    <a:pt x="2399854" y="195128"/>
                  </a:lnTo>
                  <a:lnTo>
                    <a:pt x="2380202" y="233134"/>
                  </a:lnTo>
                  <a:lnTo>
                    <a:pt x="2373145" y="276899"/>
                  </a:lnTo>
                  <a:lnTo>
                    <a:pt x="2366088" y="233134"/>
                  </a:lnTo>
                  <a:lnTo>
                    <a:pt x="2346435" y="195128"/>
                  </a:lnTo>
                  <a:lnTo>
                    <a:pt x="2316466" y="165159"/>
                  </a:lnTo>
                  <a:lnTo>
                    <a:pt x="2278460" y="145506"/>
                  </a:lnTo>
                  <a:lnTo>
                    <a:pt x="2234695" y="138449"/>
                  </a:lnTo>
                  <a:lnTo>
                    <a:pt x="138449" y="138449"/>
                  </a:lnTo>
                  <a:lnTo>
                    <a:pt x="94684" y="131392"/>
                  </a:lnTo>
                  <a:lnTo>
                    <a:pt x="56678" y="111740"/>
                  </a:lnTo>
                  <a:lnTo>
                    <a:pt x="26709" y="81771"/>
                  </a:lnTo>
                  <a:lnTo>
                    <a:pt x="7057" y="4376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75650" y="3755267"/>
              <a:ext cx="170180" cy="3328035"/>
            </a:xfrm>
            <a:custGeom>
              <a:avLst/>
              <a:gdLst/>
              <a:ahLst/>
              <a:cxnLst/>
              <a:rect l="l" t="t" r="r" b="b"/>
              <a:pathLst>
                <a:path w="170179" h="3328034">
                  <a:moveTo>
                    <a:pt x="31874" y="0"/>
                  </a:moveTo>
                  <a:lnTo>
                    <a:pt x="33274" y="5699"/>
                  </a:lnTo>
                  <a:lnTo>
                    <a:pt x="34149" y="9299"/>
                  </a:lnTo>
                  <a:lnTo>
                    <a:pt x="34999" y="12949"/>
                  </a:lnTo>
                  <a:lnTo>
                    <a:pt x="35874" y="16649"/>
                  </a:lnTo>
                  <a:lnTo>
                    <a:pt x="46119" y="62738"/>
                  </a:lnTo>
                  <a:lnTo>
                    <a:pt x="56149" y="112511"/>
                  </a:lnTo>
                  <a:lnTo>
                    <a:pt x="68803" y="182420"/>
                  </a:lnTo>
                  <a:lnTo>
                    <a:pt x="76351" y="228217"/>
                  </a:lnTo>
                  <a:lnTo>
                    <a:pt x="83704" y="276030"/>
                  </a:lnTo>
                  <a:lnTo>
                    <a:pt x="90850" y="325769"/>
                  </a:lnTo>
                  <a:lnTo>
                    <a:pt x="97774" y="377349"/>
                  </a:lnTo>
                  <a:lnTo>
                    <a:pt x="103143" y="419868"/>
                  </a:lnTo>
                  <a:lnTo>
                    <a:pt x="108356" y="463462"/>
                  </a:lnTo>
                  <a:lnTo>
                    <a:pt x="113406" y="508085"/>
                  </a:lnTo>
                  <a:lnTo>
                    <a:pt x="118286" y="553694"/>
                  </a:lnTo>
                  <a:lnTo>
                    <a:pt x="122990" y="600242"/>
                  </a:lnTo>
                  <a:lnTo>
                    <a:pt x="127512" y="647686"/>
                  </a:lnTo>
                  <a:lnTo>
                    <a:pt x="131844" y="695981"/>
                  </a:lnTo>
                  <a:lnTo>
                    <a:pt x="135981" y="745082"/>
                  </a:lnTo>
                  <a:lnTo>
                    <a:pt x="139915" y="794944"/>
                  </a:lnTo>
                  <a:lnTo>
                    <a:pt x="143640" y="845522"/>
                  </a:lnTo>
                  <a:lnTo>
                    <a:pt x="147150" y="896771"/>
                  </a:lnTo>
                  <a:lnTo>
                    <a:pt x="150438" y="948648"/>
                  </a:lnTo>
                  <a:lnTo>
                    <a:pt x="153497" y="1001106"/>
                  </a:lnTo>
                  <a:lnTo>
                    <a:pt x="156320" y="1054101"/>
                  </a:lnTo>
                  <a:lnTo>
                    <a:pt x="158902" y="1107589"/>
                  </a:lnTo>
                  <a:lnTo>
                    <a:pt x="161236" y="1161525"/>
                  </a:lnTo>
                  <a:lnTo>
                    <a:pt x="163314" y="1215863"/>
                  </a:lnTo>
                  <a:lnTo>
                    <a:pt x="165131" y="1270559"/>
                  </a:lnTo>
                  <a:lnTo>
                    <a:pt x="166680" y="1325569"/>
                  </a:lnTo>
                  <a:lnTo>
                    <a:pt x="167954" y="1380847"/>
                  </a:lnTo>
                  <a:lnTo>
                    <a:pt x="168947" y="1436348"/>
                  </a:lnTo>
                  <a:lnTo>
                    <a:pt x="169652" y="1492029"/>
                  </a:lnTo>
                  <a:lnTo>
                    <a:pt x="170063" y="1547844"/>
                  </a:lnTo>
                  <a:lnTo>
                    <a:pt x="170172" y="1603748"/>
                  </a:lnTo>
                  <a:lnTo>
                    <a:pt x="169974" y="1659696"/>
                  </a:lnTo>
                  <a:lnTo>
                    <a:pt x="169464" y="1715645"/>
                  </a:lnTo>
                  <a:lnTo>
                    <a:pt x="168646" y="1771549"/>
                  </a:lnTo>
                  <a:lnTo>
                    <a:pt x="167526" y="1827363"/>
                  </a:lnTo>
                  <a:lnTo>
                    <a:pt x="166111" y="1883044"/>
                  </a:lnTo>
                  <a:lnTo>
                    <a:pt x="164405" y="1938546"/>
                  </a:lnTo>
                  <a:lnTo>
                    <a:pt x="162415" y="1993824"/>
                  </a:lnTo>
                  <a:lnTo>
                    <a:pt x="160148" y="2048833"/>
                  </a:lnTo>
                  <a:lnTo>
                    <a:pt x="157608" y="2103529"/>
                  </a:lnTo>
                  <a:lnTo>
                    <a:pt x="154802" y="2157868"/>
                  </a:lnTo>
                  <a:lnTo>
                    <a:pt x="151737" y="2211803"/>
                  </a:lnTo>
                  <a:lnTo>
                    <a:pt x="148417" y="2265291"/>
                  </a:lnTo>
                  <a:lnTo>
                    <a:pt x="144849" y="2318286"/>
                  </a:lnTo>
                  <a:lnTo>
                    <a:pt x="141039" y="2370745"/>
                  </a:lnTo>
                  <a:lnTo>
                    <a:pt x="136994" y="2422621"/>
                  </a:lnTo>
                  <a:lnTo>
                    <a:pt x="132718" y="2473871"/>
                  </a:lnTo>
                  <a:lnTo>
                    <a:pt x="128218" y="2524449"/>
                  </a:lnTo>
                  <a:lnTo>
                    <a:pt x="123500" y="2574310"/>
                  </a:lnTo>
                  <a:lnTo>
                    <a:pt x="118570" y="2623411"/>
                  </a:lnTo>
                  <a:lnTo>
                    <a:pt x="113434" y="2671706"/>
                  </a:lnTo>
                  <a:lnTo>
                    <a:pt x="108097" y="2719150"/>
                  </a:lnTo>
                  <a:lnTo>
                    <a:pt x="102567" y="2765699"/>
                  </a:lnTo>
                  <a:lnTo>
                    <a:pt x="96849" y="2811307"/>
                  </a:lnTo>
                  <a:lnTo>
                    <a:pt x="90948" y="2855931"/>
                  </a:lnTo>
                  <a:lnTo>
                    <a:pt x="84871" y="2899524"/>
                  </a:lnTo>
                  <a:lnTo>
                    <a:pt x="78624" y="2942044"/>
                  </a:lnTo>
                  <a:lnTo>
                    <a:pt x="70592" y="2993623"/>
                  </a:lnTo>
                  <a:lnTo>
                    <a:pt x="62314" y="3043363"/>
                  </a:lnTo>
                  <a:lnTo>
                    <a:pt x="53802" y="3091175"/>
                  </a:lnTo>
                  <a:lnTo>
                    <a:pt x="45068" y="3136973"/>
                  </a:lnTo>
                  <a:lnTo>
                    <a:pt x="36124" y="3180668"/>
                  </a:lnTo>
                  <a:lnTo>
                    <a:pt x="24653" y="3232218"/>
                  </a:lnTo>
                  <a:lnTo>
                    <a:pt x="12899" y="3280168"/>
                  </a:lnTo>
                  <a:lnTo>
                    <a:pt x="899" y="3324368"/>
                  </a:lnTo>
                  <a:lnTo>
                    <a:pt x="0" y="3327518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2825" y="3580742"/>
              <a:ext cx="170349" cy="2211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9425" y="7032010"/>
              <a:ext cx="179624" cy="21914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4654715" y="1930534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5" name="object 35"/>
          <p:cNvSpPr txBox="1"/>
          <p:nvPr/>
        </p:nvSpPr>
        <p:spPr>
          <a:xfrm>
            <a:off x="4679706" y="2124234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Sign</a:t>
            </a:r>
            <a:endParaRPr>
              <a:latin typeface="Lato"/>
              <a:cs typeface="Lato"/>
            </a:endParaRPr>
          </a:p>
          <a:p>
            <a:pPr marL="6350"/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23808" y="2124234"/>
            <a:ext cx="77819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Exponent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8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70168" y="2124234"/>
            <a:ext cx="67373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Fraction</a:t>
            </a:r>
            <a:endParaRPr>
              <a:latin typeface="Lato"/>
              <a:cs typeface="Lato"/>
            </a:endParaRPr>
          </a:p>
          <a:p>
            <a:pPr marL="72390"/>
            <a:r>
              <a:rPr spc="-13" dirty="0">
                <a:latin typeface="Lato"/>
                <a:cs typeface="Lato"/>
              </a:rPr>
              <a:t>23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50651" y="1178785"/>
            <a:ext cx="4014153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28015" algn="l"/>
              </a:tabLst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FP32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	4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bytes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memory</a:t>
            </a:r>
            <a:endParaRPr>
              <a:latin typeface="Lato"/>
              <a:cs typeface="Lato"/>
            </a:endParaRPr>
          </a:p>
          <a:p>
            <a:pPr marL="158433">
              <a:spcBef>
                <a:spcPts val="1363"/>
              </a:spcBef>
              <a:tabLst>
                <a:tab pos="536258" algn="l"/>
                <a:tab pos="1635760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10000000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10010010000111111011000</a:t>
            </a:r>
            <a:endParaRPr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8977" y="3005919"/>
            <a:ext cx="3146425" cy="57836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870710" algn="l"/>
              </a:tabLst>
            </a:pP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BFLOAT16</a:t>
            </a:r>
            <a:r>
              <a:rPr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53" dirty="0">
                <a:solidFill>
                  <a:srgbClr val="FF00FF"/>
                </a:solidFill>
                <a:latin typeface="Lato"/>
                <a:cs typeface="Lato"/>
              </a:rPr>
              <a:t>|</a:t>
            </a:r>
            <a:r>
              <a:rPr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BF16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	2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bytes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memory</a:t>
            </a:r>
            <a:endParaRPr>
              <a:latin typeface="Lato"/>
              <a:cs typeface="Lato"/>
            </a:endParaRPr>
          </a:p>
          <a:p>
            <a:pPr marL="227330">
              <a:spcBef>
                <a:spcPts val="1063"/>
              </a:spcBef>
              <a:tabLst>
                <a:tab pos="604838" algn="l"/>
                <a:tab pos="1704340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10000000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1001001</a:t>
            </a:r>
            <a:endParaRPr>
              <a:latin typeface="Lato"/>
              <a:cs typeface="La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51628" y="584850"/>
            <a:ext cx="18716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Let's</a:t>
            </a:r>
            <a:r>
              <a:rPr b="1" spc="-50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store</a:t>
            </a:r>
            <a:r>
              <a:rPr b="1" spc="-5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Pi:</a:t>
            </a:r>
            <a:r>
              <a:rPr b="1" spc="-48" dirty="0"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3.141592</a:t>
            </a:r>
            <a:endParaRPr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70528" y="3951369"/>
            <a:ext cx="139604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"Truncated</a:t>
            </a:r>
            <a:r>
              <a:rPr spc="-6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FP32"</a:t>
            </a:r>
            <a:endParaRPr>
              <a:latin typeface="Lato"/>
              <a:cs typeface="La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73157" y="1790371"/>
            <a:ext cx="147955" cy="1835468"/>
            <a:chOff x="17346314" y="3580742"/>
            <a:chExt cx="295910" cy="3670935"/>
          </a:xfrm>
        </p:grpSpPr>
        <p:sp>
          <p:nvSpPr>
            <p:cNvPr id="43" name="object 43"/>
            <p:cNvSpPr/>
            <p:nvPr/>
          </p:nvSpPr>
          <p:spPr>
            <a:xfrm>
              <a:off x="17452539" y="3755267"/>
              <a:ext cx="170180" cy="3328035"/>
            </a:xfrm>
            <a:custGeom>
              <a:avLst/>
              <a:gdLst/>
              <a:ahLst/>
              <a:cxnLst/>
              <a:rect l="l" t="t" r="r" b="b"/>
              <a:pathLst>
                <a:path w="170180" h="3328034">
                  <a:moveTo>
                    <a:pt x="31874" y="0"/>
                  </a:moveTo>
                  <a:lnTo>
                    <a:pt x="33274" y="5699"/>
                  </a:lnTo>
                  <a:lnTo>
                    <a:pt x="34149" y="9299"/>
                  </a:lnTo>
                  <a:lnTo>
                    <a:pt x="34999" y="12949"/>
                  </a:lnTo>
                  <a:lnTo>
                    <a:pt x="35874" y="16649"/>
                  </a:lnTo>
                  <a:lnTo>
                    <a:pt x="46119" y="62738"/>
                  </a:lnTo>
                  <a:lnTo>
                    <a:pt x="56149" y="112511"/>
                  </a:lnTo>
                  <a:lnTo>
                    <a:pt x="68803" y="182420"/>
                  </a:lnTo>
                  <a:lnTo>
                    <a:pt x="76351" y="228217"/>
                  </a:lnTo>
                  <a:lnTo>
                    <a:pt x="83704" y="276030"/>
                  </a:lnTo>
                  <a:lnTo>
                    <a:pt x="90850" y="325769"/>
                  </a:lnTo>
                  <a:lnTo>
                    <a:pt x="97774" y="377349"/>
                  </a:lnTo>
                  <a:lnTo>
                    <a:pt x="103143" y="419868"/>
                  </a:lnTo>
                  <a:lnTo>
                    <a:pt x="108356" y="463462"/>
                  </a:lnTo>
                  <a:lnTo>
                    <a:pt x="113406" y="508085"/>
                  </a:lnTo>
                  <a:lnTo>
                    <a:pt x="118286" y="553694"/>
                  </a:lnTo>
                  <a:lnTo>
                    <a:pt x="122990" y="600242"/>
                  </a:lnTo>
                  <a:lnTo>
                    <a:pt x="127512" y="647686"/>
                  </a:lnTo>
                  <a:lnTo>
                    <a:pt x="131844" y="695981"/>
                  </a:lnTo>
                  <a:lnTo>
                    <a:pt x="135981" y="745082"/>
                  </a:lnTo>
                  <a:lnTo>
                    <a:pt x="139915" y="794944"/>
                  </a:lnTo>
                  <a:lnTo>
                    <a:pt x="143640" y="845522"/>
                  </a:lnTo>
                  <a:lnTo>
                    <a:pt x="147150" y="896771"/>
                  </a:lnTo>
                  <a:lnTo>
                    <a:pt x="150438" y="948648"/>
                  </a:lnTo>
                  <a:lnTo>
                    <a:pt x="153497" y="1001106"/>
                  </a:lnTo>
                  <a:lnTo>
                    <a:pt x="156320" y="1054101"/>
                  </a:lnTo>
                  <a:lnTo>
                    <a:pt x="158902" y="1107589"/>
                  </a:lnTo>
                  <a:lnTo>
                    <a:pt x="161236" y="1161525"/>
                  </a:lnTo>
                  <a:lnTo>
                    <a:pt x="163314" y="1215863"/>
                  </a:lnTo>
                  <a:lnTo>
                    <a:pt x="165131" y="1270559"/>
                  </a:lnTo>
                  <a:lnTo>
                    <a:pt x="166680" y="1325569"/>
                  </a:lnTo>
                  <a:lnTo>
                    <a:pt x="167954" y="1380847"/>
                  </a:lnTo>
                  <a:lnTo>
                    <a:pt x="168947" y="1436348"/>
                  </a:lnTo>
                  <a:lnTo>
                    <a:pt x="169652" y="1492029"/>
                  </a:lnTo>
                  <a:lnTo>
                    <a:pt x="170063" y="1547844"/>
                  </a:lnTo>
                  <a:lnTo>
                    <a:pt x="170172" y="1603748"/>
                  </a:lnTo>
                  <a:lnTo>
                    <a:pt x="169974" y="1659696"/>
                  </a:lnTo>
                  <a:lnTo>
                    <a:pt x="169464" y="1715645"/>
                  </a:lnTo>
                  <a:lnTo>
                    <a:pt x="168646" y="1771549"/>
                  </a:lnTo>
                  <a:lnTo>
                    <a:pt x="167526" y="1827363"/>
                  </a:lnTo>
                  <a:lnTo>
                    <a:pt x="166111" y="1883044"/>
                  </a:lnTo>
                  <a:lnTo>
                    <a:pt x="164405" y="1938546"/>
                  </a:lnTo>
                  <a:lnTo>
                    <a:pt x="162415" y="1993824"/>
                  </a:lnTo>
                  <a:lnTo>
                    <a:pt x="160148" y="2048833"/>
                  </a:lnTo>
                  <a:lnTo>
                    <a:pt x="157608" y="2103529"/>
                  </a:lnTo>
                  <a:lnTo>
                    <a:pt x="154802" y="2157868"/>
                  </a:lnTo>
                  <a:lnTo>
                    <a:pt x="151737" y="2211803"/>
                  </a:lnTo>
                  <a:lnTo>
                    <a:pt x="148417" y="2265291"/>
                  </a:lnTo>
                  <a:lnTo>
                    <a:pt x="144849" y="2318286"/>
                  </a:lnTo>
                  <a:lnTo>
                    <a:pt x="141039" y="2370745"/>
                  </a:lnTo>
                  <a:lnTo>
                    <a:pt x="136994" y="2422621"/>
                  </a:lnTo>
                  <a:lnTo>
                    <a:pt x="132718" y="2473871"/>
                  </a:lnTo>
                  <a:lnTo>
                    <a:pt x="128218" y="2524449"/>
                  </a:lnTo>
                  <a:lnTo>
                    <a:pt x="123500" y="2574310"/>
                  </a:lnTo>
                  <a:lnTo>
                    <a:pt x="118570" y="2623411"/>
                  </a:lnTo>
                  <a:lnTo>
                    <a:pt x="113434" y="2671706"/>
                  </a:lnTo>
                  <a:lnTo>
                    <a:pt x="108097" y="2719150"/>
                  </a:lnTo>
                  <a:lnTo>
                    <a:pt x="102567" y="2765699"/>
                  </a:lnTo>
                  <a:lnTo>
                    <a:pt x="96849" y="2811307"/>
                  </a:lnTo>
                  <a:lnTo>
                    <a:pt x="90948" y="2855931"/>
                  </a:lnTo>
                  <a:lnTo>
                    <a:pt x="84871" y="2899524"/>
                  </a:lnTo>
                  <a:lnTo>
                    <a:pt x="78624" y="2942044"/>
                  </a:lnTo>
                  <a:lnTo>
                    <a:pt x="70592" y="2993623"/>
                  </a:lnTo>
                  <a:lnTo>
                    <a:pt x="62314" y="3043363"/>
                  </a:lnTo>
                  <a:lnTo>
                    <a:pt x="53802" y="3091175"/>
                  </a:lnTo>
                  <a:lnTo>
                    <a:pt x="45068" y="3136973"/>
                  </a:lnTo>
                  <a:lnTo>
                    <a:pt x="36124" y="3180668"/>
                  </a:lnTo>
                  <a:lnTo>
                    <a:pt x="24653" y="3232218"/>
                  </a:lnTo>
                  <a:lnTo>
                    <a:pt x="12899" y="3280168"/>
                  </a:lnTo>
                  <a:lnTo>
                    <a:pt x="899" y="3324368"/>
                  </a:lnTo>
                  <a:lnTo>
                    <a:pt x="0" y="3327518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9714" y="3580742"/>
              <a:ext cx="170349" cy="2211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6314" y="7032010"/>
              <a:ext cx="179599" cy="219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57" y="441981"/>
            <a:ext cx="301212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Quantization:</a:t>
            </a:r>
            <a:r>
              <a:rPr spc="-13" dirty="0"/>
              <a:t> </a:t>
            </a:r>
            <a:r>
              <a:rPr spc="-10" dirty="0"/>
              <a:t>INT8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3299" y="1256610"/>
            <a:ext cx="3766503" cy="2329180"/>
            <a:chOff x="1206597" y="2513219"/>
            <a:chExt cx="7533005" cy="4658360"/>
          </a:xfrm>
        </p:grpSpPr>
        <p:sp>
          <p:nvSpPr>
            <p:cNvPr id="4" name="object 4"/>
            <p:cNvSpPr/>
            <p:nvPr/>
          </p:nvSpPr>
          <p:spPr>
            <a:xfrm>
              <a:off x="1225647" y="3139968"/>
              <a:ext cx="7494905" cy="3980815"/>
            </a:xfrm>
            <a:custGeom>
              <a:avLst/>
              <a:gdLst/>
              <a:ahLst/>
              <a:cxnLst/>
              <a:rect l="l" t="t" r="r" b="b"/>
              <a:pathLst>
                <a:path w="7494905" h="3980815">
                  <a:moveTo>
                    <a:pt x="0" y="0"/>
                  </a:moveTo>
                  <a:lnTo>
                    <a:pt x="7494884" y="0"/>
                  </a:lnTo>
                </a:path>
                <a:path w="7494905" h="3980815">
                  <a:moveTo>
                    <a:pt x="2097545" y="3980541"/>
                  </a:moveTo>
                  <a:lnTo>
                    <a:pt x="5520238" y="398054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961314" y="2532269"/>
              <a:ext cx="0" cy="4620260"/>
            </a:xfrm>
            <a:custGeom>
              <a:avLst/>
              <a:gdLst/>
              <a:ahLst/>
              <a:cxnLst/>
              <a:rect l="l" t="t" r="r" b="b"/>
              <a:pathLst>
                <a:path h="4620259">
                  <a:moveTo>
                    <a:pt x="0" y="0"/>
                  </a:moveTo>
                  <a:lnTo>
                    <a:pt x="0" y="996647"/>
                  </a:lnTo>
                </a:path>
                <a:path h="4620259">
                  <a:moveTo>
                    <a:pt x="0" y="1612246"/>
                  </a:moveTo>
                  <a:lnTo>
                    <a:pt x="0" y="461999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225647" y="3202143"/>
              <a:ext cx="1889125" cy="3684904"/>
            </a:xfrm>
            <a:custGeom>
              <a:avLst/>
              <a:gdLst/>
              <a:ahLst/>
              <a:cxnLst/>
              <a:rect l="l" t="t" r="r" b="b"/>
              <a:pathLst>
                <a:path w="1889125" h="3684904">
                  <a:moveTo>
                    <a:pt x="0" y="0"/>
                  </a:moveTo>
                  <a:lnTo>
                    <a:pt x="1888921" y="3684867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518" y="6839261"/>
              <a:ext cx="172974" cy="2206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52355" y="987737"/>
            <a:ext cx="2568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0.0</a:t>
            </a:r>
            <a:endParaRPr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2754" y="3605469"/>
            <a:ext cx="11588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5" dirty="0">
                <a:latin typeface="Lato"/>
                <a:cs typeface="Lato"/>
              </a:rPr>
              <a:t>0</a:t>
            </a:r>
            <a:endParaRPr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037" y="3656594"/>
            <a:ext cx="3860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6350"/>
            <a:r>
              <a:rPr b="1" spc="-10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128</a:t>
            </a:r>
            <a:endParaRPr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6747" y="3656594"/>
            <a:ext cx="4251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9220" marR="2540" indent="-103188">
              <a:spcBef>
                <a:spcPts val="50"/>
              </a:spcBef>
            </a:pPr>
            <a:r>
              <a:rPr b="1" spc="-13" dirty="0">
                <a:solidFill>
                  <a:srgbClr val="282828"/>
                </a:solidFill>
                <a:latin typeface="Lato"/>
                <a:cs typeface="Lato"/>
              </a:rPr>
              <a:t>MAX 127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7395" y="2997004"/>
            <a:ext cx="167958" cy="70019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1593">
              <a:spcBef>
                <a:spcPts val="720"/>
              </a:spcBef>
            </a:pPr>
            <a:r>
              <a:rPr b="1" spc="-25" dirty="0">
                <a:latin typeface="Lato"/>
                <a:cs typeface="Lato"/>
              </a:rPr>
              <a:t>3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86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138" y="1027699"/>
            <a:ext cx="516255" cy="3654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lnSpc>
                <a:spcPts val="1418"/>
              </a:lnSpc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MIN</a:t>
            </a:r>
            <a:endParaRPr>
              <a:latin typeface="Lato"/>
              <a:cs typeface="Lato"/>
            </a:endParaRPr>
          </a:p>
          <a:p>
            <a:pPr marL="19050">
              <a:lnSpc>
                <a:spcPts val="1418"/>
              </a:lnSpc>
            </a:pPr>
            <a:r>
              <a:rPr sz="2100" spc="-15" baseline="-20833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925" spc="-10" dirty="0">
                <a:solidFill>
                  <a:srgbClr val="282828"/>
                </a:solidFill>
                <a:latin typeface="Lato"/>
                <a:cs typeface="Lato"/>
              </a:rPr>
              <a:t>-</a:t>
            </a:r>
            <a:r>
              <a:rPr sz="925" spc="-13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925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1009" y="1027699"/>
            <a:ext cx="4749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832">
              <a:spcBef>
                <a:spcPts val="50"/>
              </a:spcBef>
            </a:pPr>
            <a:r>
              <a:rPr spc="-13" dirty="0">
                <a:solidFill>
                  <a:srgbClr val="282828"/>
                </a:solidFill>
                <a:latin typeface="Lato"/>
                <a:cs typeface="Lato"/>
              </a:rPr>
              <a:t>MAX</a:t>
            </a:r>
            <a:endParaRPr>
              <a:latin typeface="Lato"/>
              <a:cs typeface="Lato"/>
            </a:endParaRPr>
          </a:p>
          <a:p>
            <a:pPr marL="19050"/>
            <a:r>
              <a:rPr spc="-5" dirty="0">
                <a:solidFill>
                  <a:srgbClr val="282828"/>
                </a:solidFill>
                <a:latin typeface="Lato"/>
                <a:cs typeface="Lato"/>
              </a:rPr>
              <a:t>~3e</a:t>
            </a:r>
            <a:r>
              <a:rPr sz="1388" spc="-8" baseline="31531" dirty="0">
                <a:solidFill>
                  <a:srgbClr val="282828"/>
                </a:solidFill>
                <a:latin typeface="Lato"/>
                <a:cs typeface="Lato"/>
              </a:rPr>
              <a:t>38</a:t>
            </a:r>
            <a:endParaRPr sz="1388" baseline="31531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3384" y="1591547"/>
            <a:ext cx="2738755" cy="1938655"/>
            <a:chOff x="3246768" y="3183093"/>
            <a:chExt cx="5477510" cy="3877310"/>
          </a:xfrm>
        </p:grpSpPr>
        <p:sp>
          <p:nvSpPr>
            <p:cNvPr id="16" name="object 16"/>
            <p:cNvSpPr/>
            <p:nvPr/>
          </p:nvSpPr>
          <p:spPr>
            <a:xfrm>
              <a:off x="6816311" y="3202143"/>
              <a:ext cx="1889125" cy="3684904"/>
            </a:xfrm>
            <a:custGeom>
              <a:avLst/>
              <a:gdLst/>
              <a:ahLst/>
              <a:cxnLst/>
              <a:rect l="l" t="t" r="r" b="b"/>
              <a:pathLst>
                <a:path w="1889125" h="3684904">
                  <a:moveTo>
                    <a:pt x="1888921" y="0"/>
                  </a:moveTo>
                  <a:lnTo>
                    <a:pt x="0" y="3684867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8386" y="6839261"/>
              <a:ext cx="172974" cy="2206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46768" y="3528917"/>
              <a:ext cx="4402455" cy="615950"/>
            </a:xfrm>
            <a:custGeom>
              <a:avLst/>
              <a:gdLst/>
              <a:ahLst/>
              <a:cxnLst/>
              <a:rect l="l" t="t" r="r" b="b"/>
              <a:pathLst>
                <a:path w="4402455" h="615950">
                  <a:moveTo>
                    <a:pt x="4401891" y="615598"/>
                  </a:moveTo>
                  <a:lnTo>
                    <a:pt x="0" y="615598"/>
                  </a:lnTo>
                  <a:lnTo>
                    <a:pt x="0" y="0"/>
                  </a:lnTo>
                  <a:lnTo>
                    <a:pt x="4401891" y="0"/>
                  </a:lnTo>
                  <a:lnTo>
                    <a:pt x="4401891" y="6155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588977" y="3005919"/>
            <a:ext cx="2424430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89610" algn="l"/>
              </a:tabLst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INT8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	1</a:t>
            </a:r>
            <a:r>
              <a:rPr b="1" spc="-8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byte</a:t>
            </a:r>
            <a:r>
              <a:rPr b="1" spc="-8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memory</a:t>
            </a:r>
            <a:endParaRPr>
              <a:latin typeface="Lato"/>
              <a:cs typeface="Lato"/>
            </a:endParaRPr>
          </a:p>
          <a:p>
            <a:pPr marL="220345">
              <a:spcBef>
                <a:spcPts val="1375"/>
              </a:spcBef>
              <a:tabLst>
                <a:tab pos="1696085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0000011</a:t>
            </a:r>
            <a:endParaRPr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6411" y="1793860"/>
            <a:ext cx="21151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3.1415920257568359375</a:t>
            </a:r>
            <a:endParaRPr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46948" y="1405352"/>
            <a:ext cx="16795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25" dirty="0">
                <a:latin typeface="Lato"/>
                <a:cs typeface="Lato"/>
              </a:rPr>
              <a:t>X</a:t>
            </a:r>
            <a:endParaRPr sz="18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81286" y="3838731"/>
            <a:ext cx="65913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6523" marR="2540" indent="-11049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Fraction </a:t>
            </a:r>
            <a:r>
              <a:rPr spc="-13" dirty="0">
                <a:latin typeface="Lato"/>
                <a:cs typeface="Lato"/>
              </a:rPr>
              <a:t>7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38487" y="3683130"/>
            <a:ext cx="2373313" cy="138748"/>
          </a:xfrm>
          <a:custGeom>
            <a:avLst/>
            <a:gdLst/>
            <a:ahLst/>
            <a:cxnLst/>
            <a:rect l="l" t="t" r="r" b="b"/>
            <a:pathLst>
              <a:path w="4746625" h="277495">
                <a:moveTo>
                  <a:pt x="4746290" y="0"/>
                </a:moveTo>
                <a:lnTo>
                  <a:pt x="4743607" y="27137"/>
                </a:lnTo>
                <a:lnTo>
                  <a:pt x="4735756" y="52981"/>
                </a:lnTo>
                <a:lnTo>
                  <a:pt x="4705740" y="97899"/>
                </a:lnTo>
                <a:lnTo>
                  <a:pt x="4660821" y="127915"/>
                </a:lnTo>
                <a:lnTo>
                  <a:pt x="4607840" y="138449"/>
                </a:lnTo>
                <a:lnTo>
                  <a:pt x="2511594" y="138449"/>
                </a:lnTo>
                <a:lnTo>
                  <a:pt x="2467829" y="145506"/>
                </a:lnTo>
                <a:lnTo>
                  <a:pt x="2429823" y="165159"/>
                </a:lnTo>
                <a:lnTo>
                  <a:pt x="2399854" y="195128"/>
                </a:lnTo>
                <a:lnTo>
                  <a:pt x="2380202" y="233134"/>
                </a:lnTo>
                <a:lnTo>
                  <a:pt x="2373145" y="276899"/>
                </a:lnTo>
                <a:lnTo>
                  <a:pt x="2366088" y="233134"/>
                </a:lnTo>
                <a:lnTo>
                  <a:pt x="2346435" y="195128"/>
                </a:lnTo>
                <a:lnTo>
                  <a:pt x="2316466" y="165159"/>
                </a:lnTo>
                <a:lnTo>
                  <a:pt x="2278460" y="145506"/>
                </a:lnTo>
                <a:lnTo>
                  <a:pt x="2234695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4" name="object 24"/>
          <p:cNvSpPr txBox="1"/>
          <p:nvPr/>
        </p:nvSpPr>
        <p:spPr>
          <a:xfrm>
            <a:off x="4679706" y="3876831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9525">
              <a:spcBef>
                <a:spcPts val="50"/>
              </a:spcBef>
            </a:pPr>
            <a:r>
              <a:rPr spc="-10" dirty="0">
                <a:latin typeface="Lato"/>
                <a:cs typeface="Lato"/>
              </a:rPr>
              <a:t>Sign </a:t>
            </a:r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54715" y="3683130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6" name="object 26"/>
          <p:cNvSpPr txBox="1"/>
          <p:nvPr/>
        </p:nvSpPr>
        <p:spPr>
          <a:xfrm>
            <a:off x="4650651" y="1178785"/>
            <a:ext cx="4014153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28015" algn="l"/>
              </a:tabLst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FP32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	4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bytes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memory</a:t>
            </a:r>
            <a:endParaRPr>
              <a:latin typeface="Lato"/>
              <a:cs typeface="Lato"/>
            </a:endParaRPr>
          </a:p>
          <a:p>
            <a:pPr marL="158433">
              <a:spcBef>
                <a:spcPts val="1363"/>
              </a:spcBef>
              <a:tabLst>
                <a:tab pos="536258" algn="l"/>
                <a:tab pos="1635760" algn="l"/>
              </a:tabLst>
            </a:pPr>
            <a:r>
              <a:rPr b="1" spc="-25" dirty="0">
                <a:latin typeface="Lato"/>
                <a:cs typeface="Lato"/>
              </a:rPr>
              <a:t>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10000000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10010010000111111011000</a:t>
            </a:r>
            <a:endParaRPr>
              <a:latin typeface="Lato"/>
              <a:cs typeface="La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90227" y="1930534"/>
            <a:ext cx="830580" cy="138748"/>
          </a:xfrm>
          <a:custGeom>
            <a:avLst/>
            <a:gdLst/>
            <a:ahLst/>
            <a:cxnLst/>
            <a:rect l="l" t="t" r="r" b="b"/>
            <a:pathLst>
              <a:path w="1661159" h="277495">
                <a:moveTo>
                  <a:pt x="1661096" y="0"/>
                </a:moveTo>
                <a:lnTo>
                  <a:pt x="1658413" y="27140"/>
                </a:lnTo>
                <a:lnTo>
                  <a:pt x="1650562" y="52990"/>
                </a:lnTo>
                <a:lnTo>
                  <a:pt x="1620546" y="97899"/>
                </a:lnTo>
                <a:lnTo>
                  <a:pt x="1575628" y="127915"/>
                </a:lnTo>
                <a:lnTo>
                  <a:pt x="1522646" y="138449"/>
                </a:lnTo>
                <a:lnTo>
                  <a:pt x="968998" y="138449"/>
                </a:lnTo>
                <a:lnTo>
                  <a:pt x="925232" y="145509"/>
                </a:lnTo>
                <a:lnTo>
                  <a:pt x="887226" y="165166"/>
                </a:lnTo>
                <a:lnTo>
                  <a:pt x="857257" y="195138"/>
                </a:lnTo>
                <a:lnTo>
                  <a:pt x="837605" y="233143"/>
                </a:lnTo>
                <a:lnTo>
                  <a:pt x="830548" y="276899"/>
                </a:lnTo>
                <a:lnTo>
                  <a:pt x="823491" y="233143"/>
                </a:lnTo>
                <a:lnTo>
                  <a:pt x="803838" y="195138"/>
                </a:lnTo>
                <a:lnTo>
                  <a:pt x="773870" y="165166"/>
                </a:lnTo>
                <a:lnTo>
                  <a:pt x="735863" y="145509"/>
                </a:lnTo>
                <a:lnTo>
                  <a:pt x="692098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8" name="object 28"/>
          <p:cNvSpPr/>
          <p:nvPr/>
        </p:nvSpPr>
        <p:spPr>
          <a:xfrm>
            <a:off x="6238487" y="1930534"/>
            <a:ext cx="2373313" cy="138748"/>
          </a:xfrm>
          <a:custGeom>
            <a:avLst/>
            <a:gdLst/>
            <a:ahLst/>
            <a:cxnLst/>
            <a:rect l="l" t="t" r="r" b="b"/>
            <a:pathLst>
              <a:path w="4746625" h="277495">
                <a:moveTo>
                  <a:pt x="4746290" y="0"/>
                </a:moveTo>
                <a:lnTo>
                  <a:pt x="4743607" y="27137"/>
                </a:lnTo>
                <a:lnTo>
                  <a:pt x="4735756" y="52981"/>
                </a:lnTo>
                <a:lnTo>
                  <a:pt x="4705740" y="97899"/>
                </a:lnTo>
                <a:lnTo>
                  <a:pt x="4660821" y="127915"/>
                </a:lnTo>
                <a:lnTo>
                  <a:pt x="4607840" y="138449"/>
                </a:lnTo>
                <a:lnTo>
                  <a:pt x="2511594" y="138449"/>
                </a:lnTo>
                <a:lnTo>
                  <a:pt x="2467829" y="145506"/>
                </a:lnTo>
                <a:lnTo>
                  <a:pt x="2429823" y="165159"/>
                </a:lnTo>
                <a:lnTo>
                  <a:pt x="2399854" y="195128"/>
                </a:lnTo>
                <a:lnTo>
                  <a:pt x="2380202" y="233134"/>
                </a:lnTo>
                <a:lnTo>
                  <a:pt x="2373145" y="276899"/>
                </a:lnTo>
                <a:lnTo>
                  <a:pt x="2366088" y="233134"/>
                </a:lnTo>
                <a:lnTo>
                  <a:pt x="2346435" y="195128"/>
                </a:lnTo>
                <a:lnTo>
                  <a:pt x="2316466" y="165159"/>
                </a:lnTo>
                <a:lnTo>
                  <a:pt x="2278460" y="145506"/>
                </a:lnTo>
                <a:lnTo>
                  <a:pt x="2234695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9" name="object 29"/>
          <p:cNvSpPr/>
          <p:nvPr/>
        </p:nvSpPr>
        <p:spPr>
          <a:xfrm>
            <a:off x="4654715" y="1930534"/>
            <a:ext cx="408940" cy="138748"/>
          </a:xfrm>
          <a:custGeom>
            <a:avLst/>
            <a:gdLst/>
            <a:ahLst/>
            <a:cxnLst/>
            <a:rect l="l" t="t" r="r" b="b"/>
            <a:pathLst>
              <a:path w="817879" h="277495">
                <a:moveTo>
                  <a:pt x="817498" y="0"/>
                </a:moveTo>
                <a:lnTo>
                  <a:pt x="814815" y="27137"/>
                </a:lnTo>
                <a:lnTo>
                  <a:pt x="806963" y="52981"/>
                </a:lnTo>
                <a:lnTo>
                  <a:pt x="776948" y="97899"/>
                </a:lnTo>
                <a:lnTo>
                  <a:pt x="732029" y="127915"/>
                </a:lnTo>
                <a:lnTo>
                  <a:pt x="679048" y="138449"/>
                </a:lnTo>
                <a:lnTo>
                  <a:pt x="547198" y="138449"/>
                </a:lnTo>
                <a:lnTo>
                  <a:pt x="503433" y="145506"/>
                </a:lnTo>
                <a:lnTo>
                  <a:pt x="465427" y="165159"/>
                </a:lnTo>
                <a:lnTo>
                  <a:pt x="435458" y="195128"/>
                </a:lnTo>
                <a:lnTo>
                  <a:pt x="415806" y="233134"/>
                </a:lnTo>
                <a:lnTo>
                  <a:pt x="408749" y="276899"/>
                </a:lnTo>
                <a:lnTo>
                  <a:pt x="401691" y="233134"/>
                </a:lnTo>
                <a:lnTo>
                  <a:pt x="382039" y="195128"/>
                </a:lnTo>
                <a:lnTo>
                  <a:pt x="352070" y="165159"/>
                </a:lnTo>
                <a:lnTo>
                  <a:pt x="314064" y="145506"/>
                </a:lnTo>
                <a:lnTo>
                  <a:pt x="270299" y="138449"/>
                </a:lnTo>
                <a:lnTo>
                  <a:pt x="138449" y="138449"/>
                </a:lnTo>
                <a:lnTo>
                  <a:pt x="94684" y="131392"/>
                </a:lnTo>
                <a:lnTo>
                  <a:pt x="56678" y="111740"/>
                </a:lnTo>
                <a:lnTo>
                  <a:pt x="26709" y="81771"/>
                </a:lnTo>
                <a:lnTo>
                  <a:pt x="7057" y="43765"/>
                </a:ln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0" name="object 30"/>
          <p:cNvSpPr txBox="1"/>
          <p:nvPr/>
        </p:nvSpPr>
        <p:spPr>
          <a:xfrm>
            <a:off x="4679706" y="2124234"/>
            <a:ext cx="36163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065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Sign</a:t>
            </a:r>
            <a:endParaRPr>
              <a:latin typeface="Lato"/>
              <a:cs typeface="Lato"/>
            </a:endParaRPr>
          </a:p>
          <a:p>
            <a:pPr marL="6350"/>
            <a:r>
              <a:rPr spc="-13" dirty="0">
                <a:latin typeface="Lato"/>
                <a:cs typeface="Lato"/>
              </a:rPr>
              <a:t>1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23808" y="2124234"/>
            <a:ext cx="77819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Exponent</a:t>
            </a:r>
            <a:endParaRPr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pc="-13" dirty="0">
                <a:latin typeface="Lato"/>
                <a:cs typeface="Lato"/>
              </a:rPr>
              <a:t>8</a:t>
            </a:r>
            <a:r>
              <a:rPr spc="-8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70168" y="2124234"/>
            <a:ext cx="67373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Fraction</a:t>
            </a:r>
            <a:endParaRPr>
              <a:latin typeface="Lato"/>
              <a:cs typeface="Lato"/>
            </a:endParaRPr>
          </a:p>
          <a:p>
            <a:pPr marL="72390"/>
            <a:r>
              <a:rPr spc="-13" dirty="0">
                <a:latin typeface="Lato"/>
                <a:cs typeface="Lato"/>
              </a:rPr>
              <a:t>23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bits</a:t>
            </a:r>
            <a:endParaRPr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51628" y="584850"/>
            <a:ext cx="18716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Let's</a:t>
            </a:r>
            <a:r>
              <a:rPr b="1" spc="-50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store</a:t>
            </a:r>
            <a:r>
              <a:rPr b="1" spc="-5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Pi:</a:t>
            </a:r>
            <a:r>
              <a:rPr b="1" spc="-48" dirty="0"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3.141592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340637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Quantization:</a:t>
            </a:r>
            <a:r>
              <a:rPr spc="-13" dirty="0"/>
              <a:t> </a:t>
            </a:r>
            <a:r>
              <a:rPr spc="-5" dirty="0"/>
              <a:t>Summary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96164"/>
              </p:ext>
            </p:extLst>
          </p:nvPr>
        </p:nvGraphicFramePr>
        <p:xfrm>
          <a:off x="830453" y="956063"/>
          <a:ext cx="6284595" cy="2446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3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20" dirty="0">
                          <a:latin typeface="Lato"/>
                          <a:cs typeface="Lato"/>
                        </a:rPr>
                        <a:t>Bits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10" dirty="0">
                          <a:latin typeface="Lato"/>
                          <a:cs typeface="Lato"/>
                        </a:rPr>
                        <a:t>Exponent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10" dirty="0">
                          <a:latin typeface="Lato"/>
                          <a:cs typeface="Lato"/>
                        </a:rPr>
                        <a:t>Fraction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810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10" dirty="0">
                          <a:latin typeface="Lato"/>
                          <a:cs typeface="Lato"/>
                        </a:rPr>
                        <a:t>Memory</a:t>
                      </a:r>
                      <a:r>
                        <a:rPr sz="1400" b="1" spc="-12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b="1" spc="-10" dirty="0">
                          <a:latin typeface="Lato"/>
                          <a:cs typeface="Lato"/>
                        </a:rPr>
                        <a:t>needed </a:t>
                      </a:r>
                      <a:r>
                        <a:rPr sz="1400" b="1" dirty="0">
                          <a:latin typeface="Lato"/>
                          <a:cs typeface="Lato"/>
                        </a:rPr>
                        <a:t>to</a:t>
                      </a:r>
                      <a:r>
                        <a:rPr sz="1400" b="1" spc="-13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b="1" dirty="0">
                          <a:latin typeface="Lato"/>
                          <a:cs typeface="Lato"/>
                        </a:rPr>
                        <a:t>store</a:t>
                      </a:r>
                      <a:r>
                        <a:rPr sz="1400" b="1" spc="-13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b="1" spc="-20" dirty="0">
                          <a:latin typeface="Lato"/>
                          <a:cs typeface="Lato"/>
                        </a:rPr>
                        <a:t>one</a:t>
                      </a:r>
                      <a:r>
                        <a:rPr sz="1400" b="1" spc="-13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b="1" spc="-10" dirty="0">
                          <a:latin typeface="Lato"/>
                          <a:cs typeface="Lato"/>
                        </a:rPr>
                        <a:t>value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20" dirty="0">
                          <a:latin typeface="Lato"/>
                          <a:cs typeface="Lato"/>
                        </a:rPr>
                        <a:t>FP32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32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50" dirty="0">
                          <a:latin typeface="Lato"/>
                          <a:cs typeface="Lato"/>
                        </a:rPr>
                        <a:t>8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23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4</a:t>
                      </a:r>
                      <a:r>
                        <a:rPr sz="1400" spc="-17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spc="-10" dirty="0">
                          <a:latin typeface="Lato"/>
                          <a:cs typeface="Lato"/>
                        </a:rPr>
                        <a:t>bytes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20" dirty="0">
                          <a:latin typeface="Lato"/>
                          <a:cs typeface="Lato"/>
                        </a:rPr>
                        <a:t>FP16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16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50" dirty="0">
                          <a:latin typeface="Lato"/>
                          <a:cs typeface="Lato"/>
                        </a:rPr>
                        <a:t>5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10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2</a:t>
                      </a:r>
                      <a:r>
                        <a:rPr sz="1400" spc="-17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spc="-10" dirty="0">
                          <a:latin typeface="Lato"/>
                          <a:cs typeface="Lato"/>
                        </a:rPr>
                        <a:t>bytes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10" dirty="0">
                          <a:latin typeface="Lato"/>
                          <a:cs typeface="Lato"/>
                        </a:rPr>
                        <a:t>BFLOAT16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9EC4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16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9EC4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50" dirty="0">
                          <a:latin typeface="Lato"/>
                          <a:cs typeface="Lato"/>
                        </a:rPr>
                        <a:t>8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9EC4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50" dirty="0">
                          <a:latin typeface="Lato"/>
                          <a:cs typeface="Lato"/>
                        </a:rPr>
                        <a:t>7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9EC4E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2</a:t>
                      </a:r>
                      <a:r>
                        <a:rPr sz="1400" spc="-17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spc="-10" dirty="0">
                          <a:latin typeface="Lato"/>
                          <a:cs typeface="Lato"/>
                        </a:rPr>
                        <a:t>bytes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9EC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b="1" spc="-20" dirty="0">
                          <a:latin typeface="Lato"/>
                          <a:cs typeface="Lato"/>
                        </a:rPr>
                        <a:t>INT8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50" dirty="0">
                          <a:latin typeface="Lato"/>
                          <a:cs typeface="Lato"/>
                        </a:rPr>
                        <a:t>8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–/–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50" dirty="0">
                          <a:latin typeface="Lato"/>
                          <a:cs typeface="Lato"/>
                        </a:rPr>
                        <a:t>7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400" spc="-25" dirty="0">
                          <a:latin typeface="Lato"/>
                          <a:cs typeface="Lato"/>
                        </a:rPr>
                        <a:t>1</a:t>
                      </a:r>
                      <a:r>
                        <a:rPr sz="1400" spc="-17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400" spc="-20" dirty="0">
                          <a:latin typeface="Lato"/>
                          <a:cs typeface="Lato"/>
                        </a:rPr>
                        <a:t>byte</a:t>
                      </a:r>
                      <a:endParaRPr sz="1400">
                        <a:latin typeface="Lato"/>
                        <a:cs typeface="La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272853" y="1943417"/>
            <a:ext cx="983932" cy="981710"/>
            <a:chOff x="13789009" y="3752979"/>
            <a:chExt cx="1967864" cy="1963420"/>
          </a:xfrm>
        </p:grpSpPr>
        <p:sp>
          <p:nvSpPr>
            <p:cNvPr id="5" name="object 5"/>
            <p:cNvSpPr/>
            <p:nvPr/>
          </p:nvSpPr>
          <p:spPr>
            <a:xfrm>
              <a:off x="13793772" y="3757742"/>
              <a:ext cx="1958339" cy="1953895"/>
            </a:xfrm>
            <a:custGeom>
              <a:avLst/>
              <a:gdLst/>
              <a:ahLst/>
              <a:cxnLst/>
              <a:rect l="l" t="t" r="r" b="b"/>
              <a:pathLst>
                <a:path w="1958340" h="1953895">
                  <a:moveTo>
                    <a:pt x="979048" y="1953896"/>
                  </a:moveTo>
                  <a:lnTo>
                    <a:pt x="930182" y="1952700"/>
                  </a:lnTo>
                  <a:lnTo>
                    <a:pt x="881937" y="1949150"/>
                  </a:lnTo>
                  <a:lnTo>
                    <a:pt x="834369" y="1943303"/>
                  </a:lnTo>
                  <a:lnTo>
                    <a:pt x="787532" y="1935213"/>
                  </a:lnTo>
                  <a:lnTo>
                    <a:pt x="741485" y="1924938"/>
                  </a:lnTo>
                  <a:lnTo>
                    <a:pt x="696282" y="1912532"/>
                  </a:lnTo>
                  <a:lnTo>
                    <a:pt x="651979" y="1898053"/>
                  </a:lnTo>
                  <a:lnTo>
                    <a:pt x="608634" y="1881555"/>
                  </a:lnTo>
                  <a:lnTo>
                    <a:pt x="566301" y="1863095"/>
                  </a:lnTo>
                  <a:lnTo>
                    <a:pt x="525037" y="1842729"/>
                  </a:lnTo>
                  <a:lnTo>
                    <a:pt x="484899" y="1820513"/>
                  </a:lnTo>
                  <a:lnTo>
                    <a:pt x="445941" y="1796502"/>
                  </a:lnTo>
                  <a:lnTo>
                    <a:pt x="408221" y="1770753"/>
                  </a:lnTo>
                  <a:lnTo>
                    <a:pt x="371794" y="1743322"/>
                  </a:lnTo>
                  <a:lnTo>
                    <a:pt x="336716" y="1714265"/>
                  </a:lnTo>
                  <a:lnTo>
                    <a:pt x="303044" y="1683638"/>
                  </a:lnTo>
                  <a:lnTo>
                    <a:pt x="270833" y="1651496"/>
                  </a:lnTo>
                  <a:lnTo>
                    <a:pt x="240140" y="1617895"/>
                  </a:lnTo>
                  <a:lnTo>
                    <a:pt x="211021" y="1582893"/>
                  </a:lnTo>
                  <a:lnTo>
                    <a:pt x="183531" y="1546544"/>
                  </a:lnTo>
                  <a:lnTo>
                    <a:pt x="157728" y="1508904"/>
                  </a:lnTo>
                  <a:lnTo>
                    <a:pt x="133666" y="1470030"/>
                  </a:lnTo>
                  <a:lnTo>
                    <a:pt x="111402" y="1429977"/>
                  </a:lnTo>
                  <a:lnTo>
                    <a:pt x="90993" y="1388802"/>
                  </a:lnTo>
                  <a:lnTo>
                    <a:pt x="72494" y="1346561"/>
                  </a:lnTo>
                  <a:lnTo>
                    <a:pt x="55961" y="1303308"/>
                  </a:lnTo>
                  <a:lnTo>
                    <a:pt x="41451" y="1259101"/>
                  </a:lnTo>
                  <a:lnTo>
                    <a:pt x="29019" y="1213996"/>
                  </a:lnTo>
                  <a:lnTo>
                    <a:pt x="18721" y="1168048"/>
                  </a:lnTo>
                  <a:lnTo>
                    <a:pt x="10615" y="1121313"/>
                  </a:lnTo>
                  <a:lnTo>
                    <a:pt x="4755" y="1073847"/>
                  </a:lnTo>
                  <a:lnTo>
                    <a:pt x="1198" y="1025707"/>
                  </a:lnTo>
                  <a:lnTo>
                    <a:pt x="0" y="976948"/>
                  </a:lnTo>
                  <a:lnTo>
                    <a:pt x="1198" y="928188"/>
                  </a:lnTo>
                  <a:lnTo>
                    <a:pt x="4755" y="880048"/>
                  </a:lnTo>
                  <a:lnTo>
                    <a:pt x="10615" y="832582"/>
                  </a:lnTo>
                  <a:lnTo>
                    <a:pt x="18721" y="785847"/>
                  </a:lnTo>
                  <a:lnTo>
                    <a:pt x="29019" y="739899"/>
                  </a:lnTo>
                  <a:lnTo>
                    <a:pt x="41451" y="694794"/>
                  </a:lnTo>
                  <a:lnTo>
                    <a:pt x="55961" y="650587"/>
                  </a:lnTo>
                  <a:lnTo>
                    <a:pt x="72494" y="607335"/>
                  </a:lnTo>
                  <a:lnTo>
                    <a:pt x="90993" y="565093"/>
                  </a:lnTo>
                  <a:lnTo>
                    <a:pt x="111402" y="523918"/>
                  </a:lnTo>
                  <a:lnTo>
                    <a:pt x="133666" y="483865"/>
                  </a:lnTo>
                  <a:lnTo>
                    <a:pt x="157728" y="444991"/>
                  </a:lnTo>
                  <a:lnTo>
                    <a:pt x="183531" y="407352"/>
                  </a:lnTo>
                  <a:lnTo>
                    <a:pt x="211021" y="371002"/>
                  </a:lnTo>
                  <a:lnTo>
                    <a:pt x="240140" y="336000"/>
                  </a:lnTo>
                  <a:lnTo>
                    <a:pt x="270833" y="302399"/>
                  </a:lnTo>
                  <a:lnTo>
                    <a:pt x="303044" y="270258"/>
                  </a:lnTo>
                  <a:lnTo>
                    <a:pt x="336716" y="239630"/>
                  </a:lnTo>
                  <a:lnTo>
                    <a:pt x="371794" y="210573"/>
                  </a:lnTo>
                  <a:lnTo>
                    <a:pt x="408221" y="183142"/>
                  </a:lnTo>
                  <a:lnTo>
                    <a:pt x="445941" y="157393"/>
                  </a:lnTo>
                  <a:lnTo>
                    <a:pt x="484899" y="133383"/>
                  </a:lnTo>
                  <a:lnTo>
                    <a:pt x="525037" y="111166"/>
                  </a:lnTo>
                  <a:lnTo>
                    <a:pt x="566301" y="90800"/>
                  </a:lnTo>
                  <a:lnTo>
                    <a:pt x="608634" y="72340"/>
                  </a:lnTo>
                  <a:lnTo>
                    <a:pt x="651979" y="55843"/>
                  </a:lnTo>
                  <a:lnTo>
                    <a:pt x="696282" y="41363"/>
                  </a:lnTo>
                  <a:lnTo>
                    <a:pt x="741485" y="28957"/>
                  </a:lnTo>
                  <a:lnTo>
                    <a:pt x="787532" y="18682"/>
                  </a:lnTo>
                  <a:lnTo>
                    <a:pt x="834369" y="10592"/>
                  </a:lnTo>
                  <a:lnTo>
                    <a:pt x="881937" y="4745"/>
                  </a:lnTo>
                  <a:lnTo>
                    <a:pt x="930182" y="1195"/>
                  </a:lnTo>
                  <a:lnTo>
                    <a:pt x="979048" y="0"/>
                  </a:lnTo>
                  <a:lnTo>
                    <a:pt x="1027594" y="1200"/>
                  </a:lnTo>
                  <a:lnTo>
                    <a:pt x="1075811" y="4780"/>
                  </a:lnTo>
                  <a:lnTo>
                    <a:pt x="1123619" y="10706"/>
                  </a:lnTo>
                  <a:lnTo>
                    <a:pt x="1170937" y="18944"/>
                  </a:lnTo>
                  <a:lnTo>
                    <a:pt x="1217685" y="29463"/>
                  </a:lnTo>
                  <a:lnTo>
                    <a:pt x="1263782" y="42228"/>
                  </a:lnTo>
                  <a:lnTo>
                    <a:pt x="1309150" y="57206"/>
                  </a:lnTo>
                  <a:lnTo>
                    <a:pt x="1353706" y="74365"/>
                  </a:lnTo>
                  <a:lnTo>
                    <a:pt x="1397372" y="93671"/>
                  </a:lnTo>
                  <a:lnTo>
                    <a:pt x="1440066" y="115091"/>
                  </a:lnTo>
                  <a:lnTo>
                    <a:pt x="1481710" y="138592"/>
                  </a:lnTo>
                  <a:lnTo>
                    <a:pt x="1522221" y="164140"/>
                  </a:lnTo>
                  <a:lnTo>
                    <a:pt x="1561521" y="191703"/>
                  </a:lnTo>
                  <a:lnTo>
                    <a:pt x="1599528" y="221248"/>
                  </a:lnTo>
                  <a:lnTo>
                    <a:pt x="1636164" y="252741"/>
                  </a:lnTo>
                  <a:lnTo>
                    <a:pt x="1671346" y="286149"/>
                  </a:lnTo>
                  <a:lnTo>
                    <a:pt x="1704823" y="321251"/>
                  </a:lnTo>
                  <a:lnTo>
                    <a:pt x="1736381" y="357803"/>
                  </a:lnTo>
                  <a:lnTo>
                    <a:pt x="1765986" y="395725"/>
                  </a:lnTo>
                  <a:lnTo>
                    <a:pt x="1793607" y="434938"/>
                  </a:lnTo>
                  <a:lnTo>
                    <a:pt x="1819209" y="475360"/>
                  </a:lnTo>
                  <a:lnTo>
                    <a:pt x="1842759" y="516912"/>
                  </a:lnTo>
                  <a:lnTo>
                    <a:pt x="1864224" y="559514"/>
                  </a:lnTo>
                  <a:lnTo>
                    <a:pt x="1883571" y="603086"/>
                  </a:lnTo>
                  <a:lnTo>
                    <a:pt x="1900766" y="647547"/>
                  </a:lnTo>
                  <a:lnTo>
                    <a:pt x="1915776" y="692817"/>
                  </a:lnTo>
                  <a:lnTo>
                    <a:pt x="1928569" y="738817"/>
                  </a:lnTo>
                  <a:lnTo>
                    <a:pt x="1939110" y="785465"/>
                  </a:lnTo>
                  <a:lnTo>
                    <a:pt x="1947366" y="832683"/>
                  </a:lnTo>
                  <a:lnTo>
                    <a:pt x="1953305" y="880389"/>
                  </a:lnTo>
                  <a:lnTo>
                    <a:pt x="1956892" y="928504"/>
                  </a:lnTo>
                  <a:lnTo>
                    <a:pt x="1958096" y="976948"/>
                  </a:lnTo>
                  <a:lnTo>
                    <a:pt x="1956897" y="1025707"/>
                  </a:lnTo>
                  <a:lnTo>
                    <a:pt x="1953340" y="1073847"/>
                  </a:lnTo>
                  <a:lnTo>
                    <a:pt x="1947480" y="1121313"/>
                  </a:lnTo>
                  <a:lnTo>
                    <a:pt x="1939374" y="1168048"/>
                  </a:lnTo>
                  <a:lnTo>
                    <a:pt x="1929076" y="1213996"/>
                  </a:lnTo>
                  <a:lnTo>
                    <a:pt x="1916645" y="1259101"/>
                  </a:lnTo>
                  <a:lnTo>
                    <a:pt x="1902134" y="1303308"/>
                  </a:lnTo>
                  <a:lnTo>
                    <a:pt x="1885601" y="1346561"/>
                  </a:lnTo>
                  <a:lnTo>
                    <a:pt x="1867102" y="1388802"/>
                  </a:lnTo>
                  <a:lnTo>
                    <a:pt x="1846693" y="1429977"/>
                  </a:lnTo>
                  <a:lnTo>
                    <a:pt x="1824429" y="1470030"/>
                  </a:lnTo>
                  <a:lnTo>
                    <a:pt x="1800368" y="1508904"/>
                  </a:lnTo>
                  <a:lnTo>
                    <a:pt x="1774564" y="1546544"/>
                  </a:lnTo>
                  <a:lnTo>
                    <a:pt x="1747075" y="1582893"/>
                  </a:lnTo>
                  <a:lnTo>
                    <a:pt x="1717955" y="1617895"/>
                  </a:lnTo>
                  <a:lnTo>
                    <a:pt x="1687262" y="1651496"/>
                  </a:lnTo>
                  <a:lnTo>
                    <a:pt x="1655052" y="1683638"/>
                  </a:lnTo>
                  <a:lnTo>
                    <a:pt x="1621379" y="1714265"/>
                  </a:lnTo>
                  <a:lnTo>
                    <a:pt x="1586302" y="1743322"/>
                  </a:lnTo>
                  <a:lnTo>
                    <a:pt x="1549875" y="1770753"/>
                  </a:lnTo>
                  <a:lnTo>
                    <a:pt x="1512154" y="1796502"/>
                  </a:lnTo>
                  <a:lnTo>
                    <a:pt x="1473197" y="1820513"/>
                  </a:lnTo>
                  <a:lnTo>
                    <a:pt x="1433058" y="1842729"/>
                  </a:lnTo>
                  <a:lnTo>
                    <a:pt x="1391794" y="1863095"/>
                  </a:lnTo>
                  <a:lnTo>
                    <a:pt x="1349461" y="1881555"/>
                  </a:lnTo>
                  <a:lnTo>
                    <a:pt x="1306116" y="1898053"/>
                  </a:lnTo>
                  <a:lnTo>
                    <a:pt x="1261813" y="1912532"/>
                  </a:lnTo>
                  <a:lnTo>
                    <a:pt x="1216610" y="1924938"/>
                  </a:lnTo>
                  <a:lnTo>
                    <a:pt x="1170563" y="1935213"/>
                  </a:lnTo>
                  <a:lnTo>
                    <a:pt x="1123726" y="1943303"/>
                  </a:lnTo>
                  <a:lnTo>
                    <a:pt x="1076158" y="1949150"/>
                  </a:lnTo>
                  <a:lnTo>
                    <a:pt x="1027913" y="1952700"/>
                  </a:lnTo>
                  <a:lnTo>
                    <a:pt x="979048" y="1953896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pt-PT" sz="1200" dirty="0"/>
                <a:t>Flan T5</a:t>
              </a:r>
              <a:endParaRPr sz="12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793771" y="3757742"/>
              <a:ext cx="1958339" cy="1953895"/>
            </a:xfrm>
            <a:custGeom>
              <a:avLst/>
              <a:gdLst/>
              <a:ahLst/>
              <a:cxnLst/>
              <a:rect l="l" t="t" r="r" b="b"/>
              <a:pathLst>
                <a:path w="1958340" h="1953895">
                  <a:moveTo>
                    <a:pt x="0" y="976948"/>
                  </a:moveTo>
                  <a:lnTo>
                    <a:pt x="1198" y="928188"/>
                  </a:lnTo>
                  <a:lnTo>
                    <a:pt x="4755" y="880048"/>
                  </a:lnTo>
                  <a:lnTo>
                    <a:pt x="10615" y="832582"/>
                  </a:lnTo>
                  <a:lnTo>
                    <a:pt x="18721" y="785847"/>
                  </a:lnTo>
                  <a:lnTo>
                    <a:pt x="29019" y="739899"/>
                  </a:lnTo>
                  <a:lnTo>
                    <a:pt x="41451" y="694794"/>
                  </a:lnTo>
                  <a:lnTo>
                    <a:pt x="55961" y="650587"/>
                  </a:lnTo>
                  <a:lnTo>
                    <a:pt x="72494" y="607335"/>
                  </a:lnTo>
                  <a:lnTo>
                    <a:pt x="90993" y="565093"/>
                  </a:lnTo>
                  <a:lnTo>
                    <a:pt x="111402" y="523918"/>
                  </a:lnTo>
                  <a:lnTo>
                    <a:pt x="133666" y="483865"/>
                  </a:lnTo>
                  <a:lnTo>
                    <a:pt x="157728" y="444991"/>
                  </a:lnTo>
                  <a:lnTo>
                    <a:pt x="183531" y="407352"/>
                  </a:lnTo>
                  <a:lnTo>
                    <a:pt x="211021" y="371002"/>
                  </a:lnTo>
                  <a:lnTo>
                    <a:pt x="240140" y="336000"/>
                  </a:lnTo>
                  <a:lnTo>
                    <a:pt x="270833" y="302399"/>
                  </a:lnTo>
                  <a:lnTo>
                    <a:pt x="303044" y="270258"/>
                  </a:lnTo>
                  <a:lnTo>
                    <a:pt x="336716" y="239630"/>
                  </a:lnTo>
                  <a:lnTo>
                    <a:pt x="371793" y="210573"/>
                  </a:lnTo>
                  <a:lnTo>
                    <a:pt x="408221" y="183142"/>
                  </a:lnTo>
                  <a:lnTo>
                    <a:pt x="445941" y="157393"/>
                  </a:lnTo>
                  <a:lnTo>
                    <a:pt x="484899" y="133383"/>
                  </a:lnTo>
                  <a:lnTo>
                    <a:pt x="525037" y="111166"/>
                  </a:lnTo>
                  <a:lnTo>
                    <a:pt x="566301" y="90800"/>
                  </a:lnTo>
                  <a:lnTo>
                    <a:pt x="608634" y="72340"/>
                  </a:lnTo>
                  <a:lnTo>
                    <a:pt x="651979" y="55843"/>
                  </a:lnTo>
                  <a:lnTo>
                    <a:pt x="696282" y="41363"/>
                  </a:lnTo>
                  <a:lnTo>
                    <a:pt x="741485" y="28957"/>
                  </a:lnTo>
                  <a:lnTo>
                    <a:pt x="787532" y="18682"/>
                  </a:lnTo>
                  <a:lnTo>
                    <a:pt x="834369" y="10592"/>
                  </a:lnTo>
                  <a:lnTo>
                    <a:pt x="881937" y="4745"/>
                  </a:lnTo>
                  <a:lnTo>
                    <a:pt x="930182" y="1195"/>
                  </a:lnTo>
                  <a:lnTo>
                    <a:pt x="979048" y="0"/>
                  </a:lnTo>
                  <a:lnTo>
                    <a:pt x="1027594" y="1200"/>
                  </a:lnTo>
                  <a:lnTo>
                    <a:pt x="1075811" y="4780"/>
                  </a:lnTo>
                  <a:lnTo>
                    <a:pt x="1123619" y="10706"/>
                  </a:lnTo>
                  <a:lnTo>
                    <a:pt x="1170937" y="18944"/>
                  </a:lnTo>
                  <a:lnTo>
                    <a:pt x="1217685" y="29463"/>
                  </a:lnTo>
                  <a:lnTo>
                    <a:pt x="1263782" y="42228"/>
                  </a:lnTo>
                  <a:lnTo>
                    <a:pt x="1309150" y="57206"/>
                  </a:lnTo>
                  <a:lnTo>
                    <a:pt x="1353706" y="74365"/>
                  </a:lnTo>
                  <a:lnTo>
                    <a:pt x="1397372" y="93671"/>
                  </a:lnTo>
                  <a:lnTo>
                    <a:pt x="1440066" y="115091"/>
                  </a:lnTo>
                  <a:lnTo>
                    <a:pt x="1481710" y="138592"/>
                  </a:lnTo>
                  <a:lnTo>
                    <a:pt x="1522221" y="164140"/>
                  </a:lnTo>
                  <a:lnTo>
                    <a:pt x="1561521" y="191703"/>
                  </a:lnTo>
                  <a:lnTo>
                    <a:pt x="1599528" y="221248"/>
                  </a:lnTo>
                  <a:lnTo>
                    <a:pt x="1636163" y="252741"/>
                  </a:lnTo>
                  <a:lnTo>
                    <a:pt x="1671346" y="286149"/>
                  </a:lnTo>
                  <a:lnTo>
                    <a:pt x="1704823" y="321251"/>
                  </a:lnTo>
                  <a:lnTo>
                    <a:pt x="1736381" y="357803"/>
                  </a:lnTo>
                  <a:lnTo>
                    <a:pt x="1765986" y="395725"/>
                  </a:lnTo>
                  <a:lnTo>
                    <a:pt x="1793607" y="434938"/>
                  </a:lnTo>
                  <a:lnTo>
                    <a:pt x="1819209" y="475360"/>
                  </a:lnTo>
                  <a:lnTo>
                    <a:pt x="1842759" y="516912"/>
                  </a:lnTo>
                  <a:lnTo>
                    <a:pt x="1864224" y="559514"/>
                  </a:lnTo>
                  <a:lnTo>
                    <a:pt x="1883571" y="603086"/>
                  </a:lnTo>
                  <a:lnTo>
                    <a:pt x="1900766" y="647547"/>
                  </a:lnTo>
                  <a:lnTo>
                    <a:pt x="1915776" y="692817"/>
                  </a:lnTo>
                  <a:lnTo>
                    <a:pt x="1928569" y="738817"/>
                  </a:lnTo>
                  <a:lnTo>
                    <a:pt x="1939110" y="785465"/>
                  </a:lnTo>
                  <a:lnTo>
                    <a:pt x="1947366" y="832683"/>
                  </a:lnTo>
                  <a:lnTo>
                    <a:pt x="1953305" y="880389"/>
                  </a:lnTo>
                  <a:lnTo>
                    <a:pt x="1956892" y="928504"/>
                  </a:lnTo>
                  <a:lnTo>
                    <a:pt x="1958096" y="976948"/>
                  </a:lnTo>
                  <a:lnTo>
                    <a:pt x="1956897" y="1025707"/>
                  </a:lnTo>
                  <a:lnTo>
                    <a:pt x="1953340" y="1073847"/>
                  </a:lnTo>
                  <a:lnTo>
                    <a:pt x="1947480" y="1121313"/>
                  </a:lnTo>
                  <a:lnTo>
                    <a:pt x="1939374" y="1168048"/>
                  </a:lnTo>
                  <a:lnTo>
                    <a:pt x="1929076" y="1213996"/>
                  </a:lnTo>
                  <a:lnTo>
                    <a:pt x="1916644" y="1259101"/>
                  </a:lnTo>
                  <a:lnTo>
                    <a:pt x="1902134" y="1303308"/>
                  </a:lnTo>
                  <a:lnTo>
                    <a:pt x="1885601" y="1346561"/>
                  </a:lnTo>
                  <a:lnTo>
                    <a:pt x="1867102" y="1388802"/>
                  </a:lnTo>
                  <a:lnTo>
                    <a:pt x="1846693" y="1429977"/>
                  </a:lnTo>
                  <a:lnTo>
                    <a:pt x="1824429" y="1470030"/>
                  </a:lnTo>
                  <a:lnTo>
                    <a:pt x="1800368" y="1508904"/>
                  </a:lnTo>
                  <a:lnTo>
                    <a:pt x="1774564" y="1546544"/>
                  </a:lnTo>
                  <a:lnTo>
                    <a:pt x="1747074" y="1582893"/>
                  </a:lnTo>
                  <a:lnTo>
                    <a:pt x="1717955" y="1617895"/>
                  </a:lnTo>
                  <a:lnTo>
                    <a:pt x="1687262" y="1651496"/>
                  </a:lnTo>
                  <a:lnTo>
                    <a:pt x="1655051" y="1683638"/>
                  </a:lnTo>
                  <a:lnTo>
                    <a:pt x="1621379" y="1714265"/>
                  </a:lnTo>
                  <a:lnTo>
                    <a:pt x="1586302" y="1743322"/>
                  </a:lnTo>
                  <a:lnTo>
                    <a:pt x="1549874" y="1770753"/>
                  </a:lnTo>
                  <a:lnTo>
                    <a:pt x="1512154" y="1796502"/>
                  </a:lnTo>
                  <a:lnTo>
                    <a:pt x="1473197" y="1820512"/>
                  </a:lnTo>
                  <a:lnTo>
                    <a:pt x="1433058" y="1842729"/>
                  </a:lnTo>
                  <a:lnTo>
                    <a:pt x="1391794" y="1863095"/>
                  </a:lnTo>
                  <a:lnTo>
                    <a:pt x="1349461" y="1881555"/>
                  </a:lnTo>
                  <a:lnTo>
                    <a:pt x="1306116" y="1898052"/>
                  </a:lnTo>
                  <a:lnTo>
                    <a:pt x="1261813" y="1912532"/>
                  </a:lnTo>
                  <a:lnTo>
                    <a:pt x="1216610" y="1924938"/>
                  </a:lnTo>
                  <a:lnTo>
                    <a:pt x="1170563" y="1935213"/>
                  </a:lnTo>
                  <a:lnTo>
                    <a:pt x="1123726" y="1943303"/>
                  </a:lnTo>
                  <a:lnTo>
                    <a:pt x="1076158" y="1949150"/>
                  </a:lnTo>
                  <a:lnTo>
                    <a:pt x="1027913" y="1952700"/>
                  </a:lnTo>
                  <a:lnTo>
                    <a:pt x="979048" y="1953896"/>
                  </a:lnTo>
                  <a:lnTo>
                    <a:pt x="930182" y="1952700"/>
                  </a:lnTo>
                  <a:lnTo>
                    <a:pt x="881937" y="1949150"/>
                  </a:lnTo>
                  <a:lnTo>
                    <a:pt x="834369" y="1943303"/>
                  </a:lnTo>
                  <a:lnTo>
                    <a:pt x="787532" y="1935213"/>
                  </a:lnTo>
                  <a:lnTo>
                    <a:pt x="741485" y="1924938"/>
                  </a:lnTo>
                  <a:lnTo>
                    <a:pt x="696282" y="1912532"/>
                  </a:lnTo>
                  <a:lnTo>
                    <a:pt x="651979" y="1898052"/>
                  </a:lnTo>
                  <a:lnTo>
                    <a:pt x="608634" y="1881555"/>
                  </a:lnTo>
                  <a:lnTo>
                    <a:pt x="566301" y="1863095"/>
                  </a:lnTo>
                  <a:lnTo>
                    <a:pt x="525037" y="1842729"/>
                  </a:lnTo>
                  <a:lnTo>
                    <a:pt x="484899" y="1820512"/>
                  </a:lnTo>
                  <a:lnTo>
                    <a:pt x="445941" y="1796502"/>
                  </a:lnTo>
                  <a:lnTo>
                    <a:pt x="408221" y="1770753"/>
                  </a:lnTo>
                  <a:lnTo>
                    <a:pt x="371793" y="1743322"/>
                  </a:lnTo>
                  <a:lnTo>
                    <a:pt x="336716" y="1714265"/>
                  </a:lnTo>
                  <a:lnTo>
                    <a:pt x="303044" y="1683638"/>
                  </a:lnTo>
                  <a:lnTo>
                    <a:pt x="270833" y="1651496"/>
                  </a:lnTo>
                  <a:lnTo>
                    <a:pt x="240140" y="1617895"/>
                  </a:lnTo>
                  <a:lnTo>
                    <a:pt x="211021" y="1582893"/>
                  </a:lnTo>
                  <a:lnTo>
                    <a:pt x="183531" y="1546544"/>
                  </a:lnTo>
                  <a:lnTo>
                    <a:pt x="157728" y="1508904"/>
                  </a:lnTo>
                  <a:lnTo>
                    <a:pt x="133666" y="1470030"/>
                  </a:lnTo>
                  <a:lnTo>
                    <a:pt x="111402" y="1429977"/>
                  </a:lnTo>
                  <a:lnTo>
                    <a:pt x="90993" y="1388802"/>
                  </a:lnTo>
                  <a:lnTo>
                    <a:pt x="72494" y="1346561"/>
                  </a:lnTo>
                  <a:lnTo>
                    <a:pt x="55961" y="1303308"/>
                  </a:lnTo>
                  <a:lnTo>
                    <a:pt x="41451" y="1259101"/>
                  </a:lnTo>
                  <a:lnTo>
                    <a:pt x="29019" y="1213996"/>
                  </a:lnTo>
                  <a:lnTo>
                    <a:pt x="18721" y="1168048"/>
                  </a:lnTo>
                  <a:lnTo>
                    <a:pt x="10615" y="1121313"/>
                  </a:lnTo>
                  <a:lnTo>
                    <a:pt x="4755" y="1073847"/>
                  </a:lnTo>
                  <a:lnTo>
                    <a:pt x="1198" y="1025707"/>
                  </a:lnTo>
                  <a:lnTo>
                    <a:pt x="0" y="9769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9172" y="2964109"/>
            <a:ext cx="7567613" cy="1597232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 dirty="0">
              <a:latin typeface="Lato"/>
              <a:cs typeface="Lato"/>
            </a:endParaRPr>
          </a:p>
          <a:p>
            <a:pPr>
              <a:spcBef>
                <a:spcPts val="3"/>
              </a:spcBef>
            </a:pPr>
            <a:endParaRPr sz="1800" dirty="0">
              <a:latin typeface="Lato"/>
              <a:cs typeface="Lato"/>
            </a:endParaRPr>
          </a:p>
          <a:p>
            <a:pPr marL="235585" indent="-229235">
              <a:buFont typeface="Arial"/>
              <a:buChar char="●"/>
              <a:tabLst>
                <a:tab pos="235585" algn="l"/>
              </a:tabLst>
            </a:pPr>
            <a:r>
              <a:rPr sz="1500" spc="-13" dirty="0">
                <a:latin typeface="Lato"/>
                <a:cs typeface="Lato"/>
              </a:rPr>
              <a:t>Reduce</a:t>
            </a:r>
            <a:r>
              <a:rPr sz="1500" spc="-63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required</a:t>
            </a:r>
            <a:r>
              <a:rPr sz="1500" spc="-63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memory</a:t>
            </a:r>
            <a:r>
              <a:rPr sz="1500" spc="-6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to</a:t>
            </a:r>
            <a:r>
              <a:rPr sz="1500" spc="-63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store</a:t>
            </a:r>
            <a:r>
              <a:rPr sz="1500" spc="-6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and</a:t>
            </a:r>
            <a:r>
              <a:rPr sz="1500" spc="-63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train</a:t>
            </a:r>
            <a:r>
              <a:rPr sz="1500" spc="-60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models</a:t>
            </a:r>
            <a:endParaRPr sz="1500" dirty="0">
              <a:latin typeface="Lato"/>
              <a:cs typeface="Lato"/>
            </a:endParaRPr>
          </a:p>
          <a:p>
            <a:pPr marL="235585" indent="-229235">
              <a:spcBef>
                <a:spcPts val="270"/>
              </a:spcBef>
              <a:buFont typeface="Arial"/>
              <a:buChar char="●"/>
              <a:tabLst>
                <a:tab pos="235585" algn="l"/>
              </a:tabLst>
            </a:pPr>
            <a:r>
              <a:rPr sz="1500" dirty="0">
                <a:latin typeface="Lato"/>
                <a:cs typeface="Lato"/>
              </a:rPr>
              <a:t>Projects</a:t>
            </a:r>
            <a:r>
              <a:rPr sz="1500" spc="-8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original</a:t>
            </a:r>
            <a:r>
              <a:rPr sz="1500" spc="-78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32-bit</a:t>
            </a:r>
            <a:r>
              <a:rPr sz="1500" spc="-78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floating</a:t>
            </a:r>
            <a:r>
              <a:rPr sz="1500" spc="-8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point</a:t>
            </a:r>
            <a:r>
              <a:rPr sz="1500" spc="-78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numbers</a:t>
            </a:r>
            <a:r>
              <a:rPr sz="1500" spc="-78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into</a:t>
            </a:r>
            <a:r>
              <a:rPr sz="1500" spc="-80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lower</a:t>
            </a:r>
            <a:r>
              <a:rPr sz="1500" spc="-78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precision</a:t>
            </a:r>
            <a:r>
              <a:rPr sz="1500" spc="-78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spaces</a:t>
            </a:r>
            <a:endParaRPr sz="1500" dirty="0">
              <a:latin typeface="Lato"/>
              <a:cs typeface="Lato"/>
            </a:endParaRPr>
          </a:p>
          <a:p>
            <a:pPr marL="235585" indent="-229235">
              <a:spcBef>
                <a:spcPts val="270"/>
              </a:spcBef>
              <a:buFont typeface="Arial"/>
              <a:buChar char="●"/>
              <a:tabLst>
                <a:tab pos="235585" algn="l"/>
              </a:tabLst>
            </a:pPr>
            <a:r>
              <a:rPr sz="1500" dirty="0">
                <a:latin typeface="Lato"/>
                <a:cs typeface="Lato"/>
              </a:rPr>
              <a:t>Quantization-aware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training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spc="-23" dirty="0">
                <a:latin typeface="Lato"/>
                <a:cs typeface="Lato"/>
              </a:rPr>
              <a:t>(QAT)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learns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the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quantization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scaling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factors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during</a:t>
            </a:r>
            <a:r>
              <a:rPr sz="1500" spc="-57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training</a:t>
            </a:r>
            <a:endParaRPr sz="1500" dirty="0">
              <a:latin typeface="Lato"/>
              <a:cs typeface="Lato"/>
            </a:endParaRPr>
          </a:p>
          <a:p>
            <a:pPr marL="235585" indent="-229235">
              <a:spcBef>
                <a:spcPts val="270"/>
              </a:spcBef>
              <a:buFont typeface="Arial"/>
              <a:buChar char="●"/>
              <a:tabLst>
                <a:tab pos="235585" algn="l"/>
              </a:tabLst>
            </a:pPr>
            <a:r>
              <a:rPr sz="1500" spc="-30" dirty="0">
                <a:latin typeface="Lato"/>
                <a:cs typeface="Lato"/>
              </a:rPr>
              <a:t>BFLOAT16</a:t>
            </a:r>
            <a:r>
              <a:rPr sz="1500" spc="-65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is</a:t>
            </a:r>
            <a:r>
              <a:rPr sz="1500" spc="-65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a</a:t>
            </a:r>
            <a:r>
              <a:rPr sz="1500" spc="-65" dirty="0">
                <a:latin typeface="Lato"/>
                <a:cs typeface="Lato"/>
              </a:rPr>
              <a:t> </a:t>
            </a:r>
            <a:r>
              <a:rPr sz="1500" dirty="0">
                <a:latin typeface="Lato"/>
                <a:cs typeface="Lato"/>
              </a:rPr>
              <a:t>popular</a:t>
            </a:r>
            <a:r>
              <a:rPr sz="1500" spc="-65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choice</a:t>
            </a:r>
            <a:endParaRPr sz="15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250" y="353660"/>
            <a:ext cx="88357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Approximate</a:t>
            </a:r>
            <a:r>
              <a:rPr spc="-163" dirty="0"/>
              <a:t> </a:t>
            </a:r>
            <a:r>
              <a:rPr dirty="0"/>
              <a:t>GPU</a:t>
            </a:r>
            <a:r>
              <a:rPr spc="-163" dirty="0"/>
              <a:t> </a:t>
            </a:r>
            <a:r>
              <a:rPr dirty="0"/>
              <a:t>RAM</a:t>
            </a:r>
            <a:r>
              <a:rPr spc="-163" dirty="0"/>
              <a:t> </a:t>
            </a:r>
            <a:r>
              <a:rPr spc="-18" dirty="0"/>
              <a:t>needed</a:t>
            </a:r>
            <a:r>
              <a:rPr spc="-163" dirty="0"/>
              <a:t> </a:t>
            </a:r>
            <a:r>
              <a:rPr dirty="0"/>
              <a:t>to</a:t>
            </a:r>
            <a:r>
              <a:rPr spc="-160" dirty="0"/>
              <a:t> </a:t>
            </a:r>
            <a:r>
              <a:rPr dirty="0"/>
              <a:t>store</a:t>
            </a:r>
            <a:r>
              <a:rPr spc="-163" dirty="0"/>
              <a:t> </a:t>
            </a:r>
            <a:r>
              <a:rPr spc="-20" dirty="0"/>
              <a:t>1B</a:t>
            </a:r>
            <a:r>
              <a:rPr spc="-163" dirty="0"/>
              <a:t> </a:t>
            </a:r>
            <a:r>
              <a:rPr spc="-5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362" y="4360158"/>
            <a:ext cx="820547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>
                <a:latin typeface="Lato"/>
                <a:cs typeface="Lato"/>
              </a:rPr>
              <a:t>Sources:</a:t>
            </a:r>
            <a:r>
              <a:rPr sz="900" spc="33" dirty="0">
                <a:latin typeface="Lato"/>
                <a:cs typeface="Lato"/>
              </a:rPr>
              <a:t>  </a:t>
            </a:r>
            <a:r>
              <a:rPr sz="900" u="heavy" spc="-18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https://huggingface.co/docs/transformers/v4.20.1/en/perf_train_gpu_one#anatomy-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of-models-</a:t>
            </a:r>
            <a:r>
              <a:rPr sz="9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memory</a:t>
            </a:r>
            <a:r>
              <a:rPr sz="900" spc="-13" dirty="0">
                <a:latin typeface="Lato"/>
                <a:cs typeface="Lato"/>
              </a:rPr>
              <a:t>,</a:t>
            </a:r>
            <a:r>
              <a:rPr sz="900" spc="38" dirty="0">
                <a:latin typeface="Lato"/>
                <a:cs typeface="Lato"/>
              </a:rPr>
              <a:t> 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3"/>
              </a:rPr>
              <a:t>https://github.com/facebookresearch/bitsandbytes</a:t>
            </a:r>
            <a:endParaRPr sz="9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3288" y="2179739"/>
            <a:ext cx="2062163" cy="1843723"/>
            <a:chOff x="2006575" y="4359478"/>
            <a:chExt cx="4124325" cy="3687445"/>
          </a:xfrm>
        </p:grpSpPr>
        <p:sp>
          <p:nvSpPr>
            <p:cNvPr id="5" name="object 5"/>
            <p:cNvSpPr/>
            <p:nvPr/>
          </p:nvSpPr>
          <p:spPr>
            <a:xfrm>
              <a:off x="2011338" y="4364241"/>
              <a:ext cx="4114800" cy="3677920"/>
            </a:xfrm>
            <a:custGeom>
              <a:avLst/>
              <a:gdLst/>
              <a:ahLst/>
              <a:cxnLst/>
              <a:rect l="l" t="t" r="r" b="b"/>
              <a:pathLst>
                <a:path w="4114800" h="3677920">
                  <a:moveTo>
                    <a:pt x="3501875" y="3677392"/>
                  </a:moveTo>
                  <a:lnTo>
                    <a:pt x="612906" y="3677392"/>
                  </a:lnTo>
                  <a:lnTo>
                    <a:pt x="565008" y="3675548"/>
                  </a:lnTo>
                  <a:lnTo>
                    <a:pt x="518118" y="3670107"/>
                  </a:lnTo>
                  <a:lnTo>
                    <a:pt x="472373" y="3661205"/>
                  </a:lnTo>
                  <a:lnTo>
                    <a:pt x="427908" y="3648979"/>
                  </a:lnTo>
                  <a:lnTo>
                    <a:pt x="384860" y="3633564"/>
                  </a:lnTo>
                  <a:lnTo>
                    <a:pt x="343366" y="3615097"/>
                  </a:lnTo>
                  <a:lnTo>
                    <a:pt x="303561" y="3593714"/>
                  </a:lnTo>
                  <a:lnTo>
                    <a:pt x="265582" y="3569551"/>
                  </a:lnTo>
                  <a:lnTo>
                    <a:pt x="229565" y="3542745"/>
                  </a:lnTo>
                  <a:lnTo>
                    <a:pt x="195646" y="3513431"/>
                  </a:lnTo>
                  <a:lnTo>
                    <a:pt x="163962" y="3481747"/>
                  </a:lnTo>
                  <a:lnTo>
                    <a:pt x="134649" y="3447828"/>
                  </a:lnTo>
                  <a:lnTo>
                    <a:pt x="107842" y="3411810"/>
                  </a:lnTo>
                  <a:lnTo>
                    <a:pt x="83680" y="3373830"/>
                  </a:lnTo>
                  <a:lnTo>
                    <a:pt x="62296" y="3334024"/>
                  </a:lnTo>
                  <a:lnTo>
                    <a:pt x="43829" y="3292528"/>
                  </a:lnTo>
                  <a:lnTo>
                    <a:pt x="28414" y="3249478"/>
                  </a:lnTo>
                  <a:lnTo>
                    <a:pt x="16187" y="3205011"/>
                  </a:lnTo>
                  <a:lnTo>
                    <a:pt x="7285" y="3159263"/>
                  </a:lnTo>
                  <a:lnTo>
                    <a:pt x="1844" y="3112370"/>
                  </a:lnTo>
                  <a:lnTo>
                    <a:pt x="0" y="3064468"/>
                  </a:lnTo>
                  <a:lnTo>
                    <a:pt x="0" y="612898"/>
                  </a:lnTo>
                  <a:lnTo>
                    <a:pt x="1844" y="565000"/>
                  </a:lnTo>
                  <a:lnTo>
                    <a:pt x="7285" y="518110"/>
                  </a:lnTo>
                  <a:lnTo>
                    <a:pt x="16187" y="472365"/>
                  </a:lnTo>
                  <a:lnTo>
                    <a:pt x="28414" y="427900"/>
                  </a:lnTo>
                  <a:lnTo>
                    <a:pt x="43829" y="384853"/>
                  </a:lnTo>
                  <a:lnTo>
                    <a:pt x="62296" y="343359"/>
                  </a:lnTo>
                  <a:lnTo>
                    <a:pt x="83680" y="303554"/>
                  </a:lnTo>
                  <a:lnTo>
                    <a:pt x="107842" y="265576"/>
                  </a:lnTo>
                  <a:lnTo>
                    <a:pt x="134649" y="229559"/>
                  </a:lnTo>
                  <a:lnTo>
                    <a:pt x="163962" y="195641"/>
                  </a:lnTo>
                  <a:lnTo>
                    <a:pt x="195646" y="163958"/>
                  </a:lnTo>
                  <a:lnTo>
                    <a:pt x="229565" y="134645"/>
                  </a:lnTo>
                  <a:lnTo>
                    <a:pt x="265582" y="107839"/>
                  </a:lnTo>
                  <a:lnTo>
                    <a:pt x="303561" y="83677"/>
                  </a:lnTo>
                  <a:lnTo>
                    <a:pt x="343366" y="62294"/>
                  </a:lnTo>
                  <a:lnTo>
                    <a:pt x="384860" y="43828"/>
                  </a:lnTo>
                  <a:lnTo>
                    <a:pt x="427908" y="28413"/>
                  </a:lnTo>
                  <a:lnTo>
                    <a:pt x="472373" y="16186"/>
                  </a:lnTo>
                  <a:lnTo>
                    <a:pt x="518118" y="7284"/>
                  </a:lnTo>
                  <a:lnTo>
                    <a:pt x="565008" y="1843"/>
                  </a:lnTo>
                  <a:lnTo>
                    <a:pt x="612906" y="0"/>
                  </a:lnTo>
                  <a:lnTo>
                    <a:pt x="3501875" y="0"/>
                  </a:lnTo>
                  <a:lnTo>
                    <a:pt x="3550406" y="1923"/>
                  </a:lnTo>
                  <a:lnTo>
                    <a:pt x="3598332" y="7635"/>
                  </a:lnTo>
                  <a:lnTo>
                    <a:pt x="3645448" y="17051"/>
                  </a:lnTo>
                  <a:lnTo>
                    <a:pt x="3691547" y="30087"/>
                  </a:lnTo>
                  <a:lnTo>
                    <a:pt x="3736425" y="46656"/>
                  </a:lnTo>
                  <a:lnTo>
                    <a:pt x="3779874" y="66673"/>
                  </a:lnTo>
                  <a:lnTo>
                    <a:pt x="3821689" y="90054"/>
                  </a:lnTo>
                  <a:lnTo>
                    <a:pt x="3861665" y="116713"/>
                  </a:lnTo>
                  <a:lnTo>
                    <a:pt x="3899595" y="146565"/>
                  </a:lnTo>
                  <a:lnTo>
                    <a:pt x="3935274" y="179524"/>
                  </a:lnTo>
                  <a:lnTo>
                    <a:pt x="3968234" y="215196"/>
                  </a:lnTo>
                  <a:lnTo>
                    <a:pt x="3998085" y="253121"/>
                  </a:lnTo>
                  <a:lnTo>
                    <a:pt x="4024744" y="293093"/>
                  </a:lnTo>
                  <a:lnTo>
                    <a:pt x="4048125" y="334905"/>
                  </a:lnTo>
                  <a:lnTo>
                    <a:pt x="4068143" y="378352"/>
                  </a:lnTo>
                  <a:lnTo>
                    <a:pt x="4084712" y="423227"/>
                  </a:lnTo>
                  <a:lnTo>
                    <a:pt x="4097747" y="469326"/>
                  </a:lnTo>
                  <a:lnTo>
                    <a:pt x="4107163" y="516441"/>
                  </a:lnTo>
                  <a:lnTo>
                    <a:pt x="4112876" y="564367"/>
                  </a:lnTo>
                  <a:lnTo>
                    <a:pt x="4114799" y="612898"/>
                  </a:lnTo>
                  <a:lnTo>
                    <a:pt x="4114799" y="3064468"/>
                  </a:lnTo>
                  <a:lnTo>
                    <a:pt x="4112955" y="3112370"/>
                  </a:lnTo>
                  <a:lnTo>
                    <a:pt x="4107513" y="3159263"/>
                  </a:lnTo>
                  <a:lnTo>
                    <a:pt x="4098611" y="3205011"/>
                  </a:lnTo>
                  <a:lnTo>
                    <a:pt x="4086383" y="3249478"/>
                  </a:lnTo>
                  <a:lnTo>
                    <a:pt x="4070967" y="3292528"/>
                  </a:lnTo>
                  <a:lnTo>
                    <a:pt x="4052499" y="3334024"/>
                  </a:lnTo>
                  <a:lnTo>
                    <a:pt x="4031115" y="3373830"/>
                  </a:lnTo>
                  <a:lnTo>
                    <a:pt x="4006951" y="3411810"/>
                  </a:lnTo>
                  <a:lnTo>
                    <a:pt x="3980143" y="3447828"/>
                  </a:lnTo>
                  <a:lnTo>
                    <a:pt x="3950829" y="3481747"/>
                  </a:lnTo>
                  <a:lnTo>
                    <a:pt x="3919144" y="3513431"/>
                  </a:lnTo>
                  <a:lnTo>
                    <a:pt x="3885224" y="3542745"/>
                  </a:lnTo>
                  <a:lnTo>
                    <a:pt x="3849206" y="3569551"/>
                  </a:lnTo>
                  <a:lnTo>
                    <a:pt x="3811225" y="3593714"/>
                  </a:lnTo>
                  <a:lnTo>
                    <a:pt x="3771419" y="3615097"/>
                  </a:lnTo>
                  <a:lnTo>
                    <a:pt x="3729924" y="3633564"/>
                  </a:lnTo>
                  <a:lnTo>
                    <a:pt x="3686875" y="3648979"/>
                  </a:lnTo>
                  <a:lnTo>
                    <a:pt x="3642410" y="3661205"/>
                  </a:lnTo>
                  <a:lnTo>
                    <a:pt x="3596664" y="3670107"/>
                  </a:lnTo>
                  <a:lnTo>
                    <a:pt x="3549773" y="3675548"/>
                  </a:lnTo>
                  <a:lnTo>
                    <a:pt x="3501875" y="367739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11338" y="4364241"/>
              <a:ext cx="4114800" cy="3677920"/>
            </a:xfrm>
            <a:custGeom>
              <a:avLst/>
              <a:gdLst/>
              <a:ahLst/>
              <a:cxnLst/>
              <a:rect l="l" t="t" r="r" b="b"/>
              <a:pathLst>
                <a:path w="4114800" h="3677920">
                  <a:moveTo>
                    <a:pt x="0" y="612898"/>
                  </a:moveTo>
                  <a:lnTo>
                    <a:pt x="1844" y="565000"/>
                  </a:lnTo>
                  <a:lnTo>
                    <a:pt x="7285" y="518110"/>
                  </a:lnTo>
                  <a:lnTo>
                    <a:pt x="16187" y="472365"/>
                  </a:lnTo>
                  <a:lnTo>
                    <a:pt x="28414" y="427900"/>
                  </a:lnTo>
                  <a:lnTo>
                    <a:pt x="43829" y="384853"/>
                  </a:lnTo>
                  <a:lnTo>
                    <a:pt x="62296" y="343359"/>
                  </a:lnTo>
                  <a:lnTo>
                    <a:pt x="83680" y="303554"/>
                  </a:lnTo>
                  <a:lnTo>
                    <a:pt x="107842" y="265576"/>
                  </a:lnTo>
                  <a:lnTo>
                    <a:pt x="134649" y="229559"/>
                  </a:lnTo>
                  <a:lnTo>
                    <a:pt x="163962" y="195641"/>
                  </a:lnTo>
                  <a:lnTo>
                    <a:pt x="195646" y="163958"/>
                  </a:lnTo>
                  <a:lnTo>
                    <a:pt x="229565" y="134645"/>
                  </a:lnTo>
                  <a:lnTo>
                    <a:pt x="265582" y="107839"/>
                  </a:lnTo>
                  <a:lnTo>
                    <a:pt x="303561" y="83677"/>
                  </a:lnTo>
                  <a:lnTo>
                    <a:pt x="343366" y="62294"/>
                  </a:lnTo>
                  <a:lnTo>
                    <a:pt x="384860" y="43828"/>
                  </a:lnTo>
                  <a:lnTo>
                    <a:pt x="427908" y="28413"/>
                  </a:lnTo>
                  <a:lnTo>
                    <a:pt x="472373" y="16186"/>
                  </a:lnTo>
                  <a:lnTo>
                    <a:pt x="518118" y="7284"/>
                  </a:lnTo>
                  <a:lnTo>
                    <a:pt x="565008" y="1843"/>
                  </a:lnTo>
                  <a:lnTo>
                    <a:pt x="612906" y="0"/>
                  </a:lnTo>
                  <a:lnTo>
                    <a:pt x="3501875" y="0"/>
                  </a:lnTo>
                  <a:lnTo>
                    <a:pt x="3550406" y="1923"/>
                  </a:lnTo>
                  <a:lnTo>
                    <a:pt x="3598332" y="7635"/>
                  </a:lnTo>
                  <a:lnTo>
                    <a:pt x="3645448" y="17051"/>
                  </a:lnTo>
                  <a:lnTo>
                    <a:pt x="3691547" y="30087"/>
                  </a:lnTo>
                  <a:lnTo>
                    <a:pt x="3736424" y="46656"/>
                  </a:lnTo>
                  <a:lnTo>
                    <a:pt x="3779874" y="66673"/>
                  </a:lnTo>
                  <a:lnTo>
                    <a:pt x="3821689" y="90054"/>
                  </a:lnTo>
                  <a:lnTo>
                    <a:pt x="3861665" y="116713"/>
                  </a:lnTo>
                  <a:lnTo>
                    <a:pt x="3899595" y="146565"/>
                  </a:lnTo>
                  <a:lnTo>
                    <a:pt x="3935274" y="179524"/>
                  </a:lnTo>
                  <a:lnTo>
                    <a:pt x="3968234" y="215196"/>
                  </a:lnTo>
                  <a:lnTo>
                    <a:pt x="3998085" y="253121"/>
                  </a:lnTo>
                  <a:lnTo>
                    <a:pt x="4024744" y="293093"/>
                  </a:lnTo>
                  <a:lnTo>
                    <a:pt x="4048125" y="334905"/>
                  </a:lnTo>
                  <a:lnTo>
                    <a:pt x="4068143" y="378352"/>
                  </a:lnTo>
                  <a:lnTo>
                    <a:pt x="4084712" y="423227"/>
                  </a:lnTo>
                  <a:lnTo>
                    <a:pt x="4097747" y="469326"/>
                  </a:lnTo>
                  <a:lnTo>
                    <a:pt x="4107163" y="516441"/>
                  </a:lnTo>
                  <a:lnTo>
                    <a:pt x="4112876" y="564367"/>
                  </a:lnTo>
                  <a:lnTo>
                    <a:pt x="4114799" y="612898"/>
                  </a:lnTo>
                  <a:lnTo>
                    <a:pt x="4114799" y="3064468"/>
                  </a:lnTo>
                  <a:lnTo>
                    <a:pt x="4112955" y="3112370"/>
                  </a:lnTo>
                  <a:lnTo>
                    <a:pt x="4107513" y="3159263"/>
                  </a:lnTo>
                  <a:lnTo>
                    <a:pt x="4098610" y="3205011"/>
                  </a:lnTo>
                  <a:lnTo>
                    <a:pt x="4086383" y="3249478"/>
                  </a:lnTo>
                  <a:lnTo>
                    <a:pt x="4070967" y="3292528"/>
                  </a:lnTo>
                  <a:lnTo>
                    <a:pt x="4052499" y="3334024"/>
                  </a:lnTo>
                  <a:lnTo>
                    <a:pt x="4031115" y="3373830"/>
                  </a:lnTo>
                  <a:lnTo>
                    <a:pt x="4006951" y="3411810"/>
                  </a:lnTo>
                  <a:lnTo>
                    <a:pt x="3980143" y="3447828"/>
                  </a:lnTo>
                  <a:lnTo>
                    <a:pt x="3950829" y="3481747"/>
                  </a:lnTo>
                  <a:lnTo>
                    <a:pt x="3919144" y="3513431"/>
                  </a:lnTo>
                  <a:lnTo>
                    <a:pt x="3885224" y="3542745"/>
                  </a:lnTo>
                  <a:lnTo>
                    <a:pt x="3849205" y="3569551"/>
                  </a:lnTo>
                  <a:lnTo>
                    <a:pt x="3811225" y="3593714"/>
                  </a:lnTo>
                  <a:lnTo>
                    <a:pt x="3771419" y="3615097"/>
                  </a:lnTo>
                  <a:lnTo>
                    <a:pt x="3729924" y="3633564"/>
                  </a:lnTo>
                  <a:lnTo>
                    <a:pt x="3686875" y="3648979"/>
                  </a:lnTo>
                  <a:lnTo>
                    <a:pt x="3642410" y="3661205"/>
                  </a:lnTo>
                  <a:lnTo>
                    <a:pt x="3596664" y="3670107"/>
                  </a:lnTo>
                  <a:lnTo>
                    <a:pt x="3549773" y="3675548"/>
                  </a:lnTo>
                  <a:lnTo>
                    <a:pt x="3501875" y="3677392"/>
                  </a:lnTo>
                  <a:lnTo>
                    <a:pt x="612906" y="3677392"/>
                  </a:lnTo>
                  <a:lnTo>
                    <a:pt x="565008" y="3675548"/>
                  </a:lnTo>
                  <a:lnTo>
                    <a:pt x="518118" y="3670107"/>
                  </a:lnTo>
                  <a:lnTo>
                    <a:pt x="472373" y="3661205"/>
                  </a:lnTo>
                  <a:lnTo>
                    <a:pt x="427908" y="3648979"/>
                  </a:lnTo>
                  <a:lnTo>
                    <a:pt x="384860" y="3633564"/>
                  </a:lnTo>
                  <a:lnTo>
                    <a:pt x="343366" y="3615097"/>
                  </a:lnTo>
                  <a:lnTo>
                    <a:pt x="303561" y="3593714"/>
                  </a:lnTo>
                  <a:lnTo>
                    <a:pt x="265582" y="3569551"/>
                  </a:lnTo>
                  <a:lnTo>
                    <a:pt x="229565" y="3542745"/>
                  </a:lnTo>
                  <a:lnTo>
                    <a:pt x="195646" y="3513431"/>
                  </a:lnTo>
                  <a:lnTo>
                    <a:pt x="163962" y="3481747"/>
                  </a:lnTo>
                  <a:lnTo>
                    <a:pt x="134649" y="3447828"/>
                  </a:lnTo>
                  <a:lnTo>
                    <a:pt x="107842" y="3411810"/>
                  </a:lnTo>
                  <a:lnTo>
                    <a:pt x="83680" y="3373830"/>
                  </a:lnTo>
                  <a:lnTo>
                    <a:pt x="62296" y="3334024"/>
                  </a:lnTo>
                  <a:lnTo>
                    <a:pt x="43829" y="3292528"/>
                  </a:lnTo>
                  <a:lnTo>
                    <a:pt x="28414" y="3249478"/>
                  </a:lnTo>
                  <a:lnTo>
                    <a:pt x="16187" y="3205011"/>
                  </a:lnTo>
                  <a:lnTo>
                    <a:pt x="7285" y="3159263"/>
                  </a:lnTo>
                  <a:lnTo>
                    <a:pt x="1844" y="3112370"/>
                  </a:lnTo>
                  <a:lnTo>
                    <a:pt x="0" y="3064468"/>
                  </a:lnTo>
                  <a:lnTo>
                    <a:pt x="0" y="6128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02689" y="2873698"/>
            <a:ext cx="106330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20003" marR="2540" indent="-13970">
              <a:lnSpc>
                <a:spcPct val="100400"/>
              </a:lnSpc>
              <a:spcBef>
                <a:spcPts val="43"/>
              </a:spcBef>
            </a:pPr>
            <a:r>
              <a:rPr b="1" spc="-15" dirty="0">
                <a:latin typeface="Lato"/>
                <a:cs typeface="Lato"/>
              </a:rPr>
              <a:t>4GB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80253" y="865441"/>
            <a:ext cx="1322070" cy="1319213"/>
            <a:chOff x="2760506" y="1730881"/>
            <a:chExt cx="2644140" cy="2638425"/>
          </a:xfrm>
        </p:grpSpPr>
        <p:sp>
          <p:nvSpPr>
            <p:cNvPr id="9" name="object 9"/>
            <p:cNvSpPr/>
            <p:nvPr/>
          </p:nvSpPr>
          <p:spPr>
            <a:xfrm>
              <a:off x="2765269" y="1735644"/>
              <a:ext cx="2634615" cy="2628900"/>
            </a:xfrm>
            <a:custGeom>
              <a:avLst/>
              <a:gdLst/>
              <a:ahLst/>
              <a:cxnLst/>
              <a:rect l="l" t="t" r="r" b="b"/>
              <a:pathLst>
                <a:path w="2634615" h="2628900">
                  <a:moveTo>
                    <a:pt x="1316997" y="2628597"/>
                  </a:moveTo>
                  <a:lnTo>
                    <a:pt x="1268716" y="2627730"/>
                  </a:lnTo>
                  <a:lnTo>
                    <a:pt x="1220873" y="2625149"/>
                  </a:lnTo>
                  <a:lnTo>
                    <a:pt x="1173497" y="2620885"/>
                  </a:lnTo>
                  <a:lnTo>
                    <a:pt x="1126619" y="2614966"/>
                  </a:lnTo>
                  <a:lnTo>
                    <a:pt x="1080267" y="2607422"/>
                  </a:lnTo>
                  <a:lnTo>
                    <a:pt x="1034473" y="2598283"/>
                  </a:lnTo>
                  <a:lnTo>
                    <a:pt x="989265" y="2587579"/>
                  </a:lnTo>
                  <a:lnTo>
                    <a:pt x="944673" y="2575339"/>
                  </a:lnTo>
                  <a:lnTo>
                    <a:pt x="900727" y="2561594"/>
                  </a:lnTo>
                  <a:lnTo>
                    <a:pt x="857457" y="2546372"/>
                  </a:lnTo>
                  <a:lnTo>
                    <a:pt x="814893" y="2529703"/>
                  </a:lnTo>
                  <a:lnTo>
                    <a:pt x="773064" y="2511618"/>
                  </a:lnTo>
                  <a:lnTo>
                    <a:pt x="732000" y="2492146"/>
                  </a:lnTo>
                  <a:lnTo>
                    <a:pt x="691731" y="2471316"/>
                  </a:lnTo>
                  <a:lnTo>
                    <a:pt x="652287" y="2449158"/>
                  </a:lnTo>
                  <a:lnTo>
                    <a:pt x="613697" y="2425703"/>
                  </a:lnTo>
                  <a:lnTo>
                    <a:pt x="575991" y="2400978"/>
                  </a:lnTo>
                  <a:lnTo>
                    <a:pt x="539199" y="2375016"/>
                  </a:lnTo>
                  <a:lnTo>
                    <a:pt x="503351" y="2347844"/>
                  </a:lnTo>
                  <a:lnTo>
                    <a:pt x="468476" y="2319493"/>
                  </a:lnTo>
                  <a:lnTo>
                    <a:pt x="434604" y="2289992"/>
                  </a:lnTo>
                  <a:lnTo>
                    <a:pt x="401765" y="2259372"/>
                  </a:lnTo>
                  <a:lnTo>
                    <a:pt x="369989" y="2227661"/>
                  </a:lnTo>
                  <a:lnTo>
                    <a:pt x="339305" y="2194890"/>
                  </a:lnTo>
                  <a:lnTo>
                    <a:pt x="309744" y="2161087"/>
                  </a:lnTo>
                  <a:lnTo>
                    <a:pt x="281334" y="2126284"/>
                  </a:lnTo>
                  <a:lnTo>
                    <a:pt x="254106" y="2090509"/>
                  </a:lnTo>
                  <a:lnTo>
                    <a:pt x="228090" y="2053793"/>
                  </a:lnTo>
                  <a:lnTo>
                    <a:pt x="203315" y="2016164"/>
                  </a:lnTo>
                  <a:lnTo>
                    <a:pt x="179810" y="1977654"/>
                  </a:lnTo>
                  <a:lnTo>
                    <a:pt x="157607" y="1938290"/>
                  </a:lnTo>
                  <a:lnTo>
                    <a:pt x="136734" y="1898104"/>
                  </a:lnTo>
                  <a:lnTo>
                    <a:pt x="117221" y="1857124"/>
                  </a:lnTo>
                  <a:lnTo>
                    <a:pt x="99098" y="1815380"/>
                  </a:lnTo>
                  <a:lnTo>
                    <a:pt x="82395" y="1772903"/>
                  </a:lnTo>
                  <a:lnTo>
                    <a:pt x="67142" y="1729722"/>
                  </a:lnTo>
                  <a:lnTo>
                    <a:pt x="53368" y="1685866"/>
                  </a:lnTo>
                  <a:lnTo>
                    <a:pt x="41102" y="1641365"/>
                  </a:lnTo>
                  <a:lnTo>
                    <a:pt x="30376" y="1596249"/>
                  </a:lnTo>
                  <a:lnTo>
                    <a:pt x="21218" y="1550548"/>
                  </a:lnTo>
                  <a:lnTo>
                    <a:pt x="13659" y="1504291"/>
                  </a:lnTo>
                  <a:lnTo>
                    <a:pt x="7728" y="1457508"/>
                  </a:lnTo>
                  <a:lnTo>
                    <a:pt x="3454" y="1410228"/>
                  </a:lnTo>
                  <a:lnTo>
                    <a:pt x="868" y="1362482"/>
                  </a:lnTo>
                  <a:lnTo>
                    <a:pt x="0" y="1314299"/>
                  </a:lnTo>
                  <a:lnTo>
                    <a:pt x="868" y="1266117"/>
                  </a:lnTo>
                  <a:lnTo>
                    <a:pt x="3454" y="1218371"/>
                  </a:lnTo>
                  <a:lnTo>
                    <a:pt x="7728" y="1171092"/>
                  </a:lnTo>
                  <a:lnTo>
                    <a:pt x="13659" y="1124309"/>
                  </a:lnTo>
                  <a:lnTo>
                    <a:pt x="21218" y="1078052"/>
                  </a:lnTo>
                  <a:lnTo>
                    <a:pt x="30376" y="1032351"/>
                  </a:lnTo>
                  <a:lnTo>
                    <a:pt x="41102" y="987235"/>
                  </a:lnTo>
                  <a:lnTo>
                    <a:pt x="53368" y="942735"/>
                  </a:lnTo>
                  <a:lnTo>
                    <a:pt x="67142" y="898879"/>
                  </a:lnTo>
                  <a:lnTo>
                    <a:pt x="82395" y="855697"/>
                  </a:lnTo>
                  <a:lnTo>
                    <a:pt x="99098" y="813220"/>
                  </a:lnTo>
                  <a:lnTo>
                    <a:pt x="117221" y="771477"/>
                  </a:lnTo>
                  <a:lnTo>
                    <a:pt x="136734" y="730497"/>
                  </a:lnTo>
                  <a:lnTo>
                    <a:pt x="157607" y="690310"/>
                  </a:lnTo>
                  <a:lnTo>
                    <a:pt x="179810" y="650947"/>
                  </a:lnTo>
                  <a:lnTo>
                    <a:pt x="203315" y="612436"/>
                  </a:lnTo>
                  <a:lnTo>
                    <a:pt x="228090" y="574807"/>
                  </a:lnTo>
                  <a:lnTo>
                    <a:pt x="254106" y="538091"/>
                  </a:lnTo>
                  <a:lnTo>
                    <a:pt x="281334" y="502316"/>
                  </a:lnTo>
                  <a:lnTo>
                    <a:pt x="309744" y="467512"/>
                  </a:lnTo>
                  <a:lnTo>
                    <a:pt x="339305" y="433710"/>
                  </a:lnTo>
                  <a:lnTo>
                    <a:pt x="369989" y="400939"/>
                  </a:lnTo>
                  <a:lnTo>
                    <a:pt x="401765" y="369228"/>
                  </a:lnTo>
                  <a:lnTo>
                    <a:pt x="434604" y="338607"/>
                  </a:lnTo>
                  <a:lnTo>
                    <a:pt x="468476" y="309106"/>
                  </a:lnTo>
                  <a:lnTo>
                    <a:pt x="503351" y="280755"/>
                  </a:lnTo>
                  <a:lnTo>
                    <a:pt x="539199" y="253583"/>
                  </a:lnTo>
                  <a:lnTo>
                    <a:pt x="575991" y="227620"/>
                  </a:lnTo>
                  <a:lnTo>
                    <a:pt x="613697" y="202896"/>
                  </a:lnTo>
                  <a:lnTo>
                    <a:pt x="652287" y="179440"/>
                  </a:lnTo>
                  <a:lnTo>
                    <a:pt x="691731" y="157282"/>
                  </a:lnTo>
                  <a:lnTo>
                    <a:pt x="732000" y="136452"/>
                  </a:lnTo>
                  <a:lnTo>
                    <a:pt x="773064" y="116979"/>
                  </a:lnTo>
                  <a:lnTo>
                    <a:pt x="814893" y="98894"/>
                  </a:lnTo>
                  <a:lnTo>
                    <a:pt x="857457" y="82225"/>
                  </a:lnTo>
                  <a:lnTo>
                    <a:pt x="900727" y="67003"/>
                  </a:lnTo>
                  <a:lnTo>
                    <a:pt x="944673" y="53258"/>
                  </a:lnTo>
                  <a:lnTo>
                    <a:pt x="989265" y="41018"/>
                  </a:lnTo>
                  <a:lnTo>
                    <a:pt x="1034473" y="30313"/>
                  </a:lnTo>
                  <a:lnTo>
                    <a:pt x="1080267" y="21175"/>
                  </a:lnTo>
                  <a:lnTo>
                    <a:pt x="1126619" y="13631"/>
                  </a:lnTo>
                  <a:lnTo>
                    <a:pt x="1173497" y="7712"/>
                  </a:lnTo>
                  <a:lnTo>
                    <a:pt x="1220873" y="3447"/>
                  </a:lnTo>
                  <a:lnTo>
                    <a:pt x="1268716" y="866"/>
                  </a:lnTo>
                  <a:lnTo>
                    <a:pt x="1316997" y="0"/>
                  </a:lnTo>
                  <a:lnTo>
                    <a:pt x="1366791" y="938"/>
                  </a:lnTo>
                  <a:lnTo>
                    <a:pt x="1416343" y="3741"/>
                  </a:lnTo>
                  <a:lnTo>
                    <a:pt x="1465605" y="8388"/>
                  </a:lnTo>
                  <a:lnTo>
                    <a:pt x="1514528" y="14861"/>
                  </a:lnTo>
                  <a:lnTo>
                    <a:pt x="1563066" y="23138"/>
                  </a:lnTo>
                  <a:lnTo>
                    <a:pt x="1611170" y="33200"/>
                  </a:lnTo>
                  <a:lnTo>
                    <a:pt x="1658793" y="45028"/>
                  </a:lnTo>
                  <a:lnTo>
                    <a:pt x="1705886" y="58602"/>
                  </a:lnTo>
                  <a:lnTo>
                    <a:pt x="1752403" y="73901"/>
                  </a:lnTo>
                  <a:lnTo>
                    <a:pt x="1798296" y="90908"/>
                  </a:lnTo>
                  <a:lnTo>
                    <a:pt x="1843516" y="109600"/>
                  </a:lnTo>
                  <a:lnTo>
                    <a:pt x="1888016" y="129960"/>
                  </a:lnTo>
                  <a:lnTo>
                    <a:pt x="1931749" y="151967"/>
                  </a:lnTo>
                  <a:lnTo>
                    <a:pt x="1974666" y="175601"/>
                  </a:lnTo>
                  <a:lnTo>
                    <a:pt x="2016720" y="200842"/>
                  </a:lnTo>
                  <a:lnTo>
                    <a:pt x="2057863" y="227672"/>
                  </a:lnTo>
                  <a:lnTo>
                    <a:pt x="2098048" y="256070"/>
                  </a:lnTo>
                  <a:lnTo>
                    <a:pt x="2137226" y="286016"/>
                  </a:lnTo>
                  <a:lnTo>
                    <a:pt x="2175350" y="317491"/>
                  </a:lnTo>
                  <a:lnTo>
                    <a:pt x="2212372" y="350475"/>
                  </a:lnTo>
                  <a:lnTo>
                    <a:pt x="2248245" y="384949"/>
                  </a:lnTo>
                  <a:lnTo>
                    <a:pt x="2282791" y="420749"/>
                  </a:lnTo>
                  <a:lnTo>
                    <a:pt x="2315844" y="457697"/>
                  </a:lnTo>
                  <a:lnTo>
                    <a:pt x="2347386" y="495744"/>
                  </a:lnTo>
                  <a:lnTo>
                    <a:pt x="2377395" y="534843"/>
                  </a:lnTo>
                  <a:lnTo>
                    <a:pt x="2405852" y="574947"/>
                  </a:lnTo>
                  <a:lnTo>
                    <a:pt x="2432737" y="616007"/>
                  </a:lnTo>
                  <a:lnTo>
                    <a:pt x="2458032" y="657976"/>
                  </a:lnTo>
                  <a:lnTo>
                    <a:pt x="2481715" y="700806"/>
                  </a:lnTo>
                  <a:lnTo>
                    <a:pt x="2503767" y="744450"/>
                  </a:lnTo>
                  <a:lnTo>
                    <a:pt x="2524169" y="788860"/>
                  </a:lnTo>
                  <a:lnTo>
                    <a:pt x="2542900" y="833989"/>
                  </a:lnTo>
                  <a:lnTo>
                    <a:pt x="2559941" y="879788"/>
                  </a:lnTo>
                  <a:lnTo>
                    <a:pt x="2575272" y="926210"/>
                  </a:lnTo>
                  <a:lnTo>
                    <a:pt x="2588874" y="973207"/>
                  </a:lnTo>
                  <a:lnTo>
                    <a:pt x="2600726" y="1020733"/>
                  </a:lnTo>
                  <a:lnTo>
                    <a:pt x="2610809" y="1068738"/>
                  </a:lnTo>
                  <a:lnTo>
                    <a:pt x="2619103" y="1117176"/>
                  </a:lnTo>
                  <a:lnTo>
                    <a:pt x="2625588" y="1165999"/>
                  </a:lnTo>
                  <a:lnTo>
                    <a:pt x="2630245" y="1215159"/>
                  </a:lnTo>
                  <a:lnTo>
                    <a:pt x="2633054" y="1264608"/>
                  </a:lnTo>
                  <a:lnTo>
                    <a:pt x="2633994" y="1314299"/>
                  </a:lnTo>
                  <a:lnTo>
                    <a:pt x="2633126" y="1362482"/>
                  </a:lnTo>
                  <a:lnTo>
                    <a:pt x="2630540" y="1410228"/>
                  </a:lnTo>
                  <a:lnTo>
                    <a:pt x="2626266" y="1457508"/>
                  </a:lnTo>
                  <a:lnTo>
                    <a:pt x="2620335" y="1504291"/>
                  </a:lnTo>
                  <a:lnTo>
                    <a:pt x="2612775" y="1550548"/>
                  </a:lnTo>
                  <a:lnTo>
                    <a:pt x="2603618" y="1596249"/>
                  </a:lnTo>
                  <a:lnTo>
                    <a:pt x="2592891" y="1641365"/>
                  </a:lnTo>
                  <a:lnTo>
                    <a:pt x="2580626" y="1685866"/>
                  </a:lnTo>
                  <a:lnTo>
                    <a:pt x="2566852" y="1729722"/>
                  </a:lnTo>
                  <a:lnTo>
                    <a:pt x="2551599" y="1772903"/>
                  </a:lnTo>
                  <a:lnTo>
                    <a:pt x="2534896" y="1815380"/>
                  </a:lnTo>
                  <a:lnTo>
                    <a:pt x="2516773" y="1857124"/>
                  </a:lnTo>
                  <a:lnTo>
                    <a:pt x="2497260" y="1898104"/>
                  </a:lnTo>
                  <a:lnTo>
                    <a:pt x="2476387" y="1938290"/>
                  </a:lnTo>
                  <a:lnTo>
                    <a:pt x="2454184" y="1977654"/>
                  </a:lnTo>
                  <a:lnTo>
                    <a:pt x="2430679" y="2016164"/>
                  </a:lnTo>
                  <a:lnTo>
                    <a:pt x="2405904" y="2053793"/>
                  </a:lnTo>
                  <a:lnTo>
                    <a:pt x="2379888" y="2090509"/>
                  </a:lnTo>
                  <a:lnTo>
                    <a:pt x="2352660" y="2126284"/>
                  </a:lnTo>
                  <a:lnTo>
                    <a:pt x="2324250" y="2161087"/>
                  </a:lnTo>
                  <a:lnTo>
                    <a:pt x="2294688" y="2194890"/>
                  </a:lnTo>
                  <a:lnTo>
                    <a:pt x="2264005" y="2227661"/>
                  </a:lnTo>
                  <a:lnTo>
                    <a:pt x="2232228" y="2259372"/>
                  </a:lnTo>
                  <a:lnTo>
                    <a:pt x="2199390" y="2289992"/>
                  </a:lnTo>
                  <a:lnTo>
                    <a:pt x="2165518" y="2319493"/>
                  </a:lnTo>
                  <a:lnTo>
                    <a:pt x="2130643" y="2347844"/>
                  </a:lnTo>
                  <a:lnTo>
                    <a:pt x="2094795" y="2375016"/>
                  </a:lnTo>
                  <a:lnTo>
                    <a:pt x="2058003" y="2400978"/>
                  </a:lnTo>
                  <a:lnTo>
                    <a:pt x="2020297" y="2425703"/>
                  </a:lnTo>
                  <a:lnTo>
                    <a:pt x="1981707" y="2449158"/>
                  </a:lnTo>
                  <a:lnTo>
                    <a:pt x="1942262" y="2471316"/>
                  </a:lnTo>
                  <a:lnTo>
                    <a:pt x="1901993" y="2492146"/>
                  </a:lnTo>
                  <a:lnTo>
                    <a:pt x="1860929" y="2511618"/>
                  </a:lnTo>
                  <a:lnTo>
                    <a:pt x="1819101" y="2529703"/>
                  </a:lnTo>
                  <a:lnTo>
                    <a:pt x="1776536" y="2546372"/>
                  </a:lnTo>
                  <a:lnTo>
                    <a:pt x="1733266" y="2561594"/>
                  </a:lnTo>
                  <a:lnTo>
                    <a:pt x="1689321" y="2575339"/>
                  </a:lnTo>
                  <a:lnTo>
                    <a:pt x="1644729" y="2587579"/>
                  </a:lnTo>
                  <a:lnTo>
                    <a:pt x="1599521" y="2598283"/>
                  </a:lnTo>
                  <a:lnTo>
                    <a:pt x="1553726" y="2607422"/>
                  </a:lnTo>
                  <a:lnTo>
                    <a:pt x="1507375" y="2614966"/>
                  </a:lnTo>
                  <a:lnTo>
                    <a:pt x="1460497" y="2620885"/>
                  </a:lnTo>
                  <a:lnTo>
                    <a:pt x="1413121" y="2625149"/>
                  </a:lnTo>
                  <a:lnTo>
                    <a:pt x="1365278" y="2627730"/>
                  </a:lnTo>
                  <a:lnTo>
                    <a:pt x="1316997" y="26285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765269" y="1735644"/>
              <a:ext cx="2634615" cy="2628900"/>
            </a:xfrm>
            <a:custGeom>
              <a:avLst/>
              <a:gdLst/>
              <a:ahLst/>
              <a:cxnLst/>
              <a:rect l="l" t="t" r="r" b="b"/>
              <a:pathLst>
                <a:path w="2634615" h="2628900">
                  <a:moveTo>
                    <a:pt x="0" y="1314299"/>
                  </a:moveTo>
                  <a:lnTo>
                    <a:pt x="868" y="1266117"/>
                  </a:lnTo>
                  <a:lnTo>
                    <a:pt x="3454" y="1218371"/>
                  </a:lnTo>
                  <a:lnTo>
                    <a:pt x="7728" y="1171092"/>
                  </a:lnTo>
                  <a:lnTo>
                    <a:pt x="13659" y="1124309"/>
                  </a:lnTo>
                  <a:lnTo>
                    <a:pt x="21218" y="1078052"/>
                  </a:lnTo>
                  <a:lnTo>
                    <a:pt x="30376" y="1032351"/>
                  </a:lnTo>
                  <a:lnTo>
                    <a:pt x="41102" y="987235"/>
                  </a:lnTo>
                  <a:lnTo>
                    <a:pt x="53368" y="942735"/>
                  </a:lnTo>
                  <a:lnTo>
                    <a:pt x="67142" y="898879"/>
                  </a:lnTo>
                  <a:lnTo>
                    <a:pt x="82395" y="855697"/>
                  </a:lnTo>
                  <a:lnTo>
                    <a:pt x="99098" y="813220"/>
                  </a:lnTo>
                  <a:lnTo>
                    <a:pt x="117221" y="771477"/>
                  </a:lnTo>
                  <a:lnTo>
                    <a:pt x="136734" y="730497"/>
                  </a:lnTo>
                  <a:lnTo>
                    <a:pt x="157607" y="690310"/>
                  </a:lnTo>
                  <a:lnTo>
                    <a:pt x="179810" y="650947"/>
                  </a:lnTo>
                  <a:lnTo>
                    <a:pt x="203315" y="612436"/>
                  </a:lnTo>
                  <a:lnTo>
                    <a:pt x="228090" y="574807"/>
                  </a:lnTo>
                  <a:lnTo>
                    <a:pt x="254106" y="538091"/>
                  </a:lnTo>
                  <a:lnTo>
                    <a:pt x="281334" y="502316"/>
                  </a:lnTo>
                  <a:lnTo>
                    <a:pt x="309744" y="467512"/>
                  </a:lnTo>
                  <a:lnTo>
                    <a:pt x="339305" y="433710"/>
                  </a:lnTo>
                  <a:lnTo>
                    <a:pt x="369989" y="400939"/>
                  </a:lnTo>
                  <a:lnTo>
                    <a:pt x="401765" y="369228"/>
                  </a:lnTo>
                  <a:lnTo>
                    <a:pt x="434604" y="338607"/>
                  </a:lnTo>
                  <a:lnTo>
                    <a:pt x="468476" y="309106"/>
                  </a:lnTo>
                  <a:lnTo>
                    <a:pt x="503351" y="280755"/>
                  </a:lnTo>
                  <a:lnTo>
                    <a:pt x="539199" y="253583"/>
                  </a:lnTo>
                  <a:lnTo>
                    <a:pt x="575991" y="227620"/>
                  </a:lnTo>
                  <a:lnTo>
                    <a:pt x="613697" y="202896"/>
                  </a:lnTo>
                  <a:lnTo>
                    <a:pt x="652287" y="179440"/>
                  </a:lnTo>
                  <a:lnTo>
                    <a:pt x="691731" y="157282"/>
                  </a:lnTo>
                  <a:lnTo>
                    <a:pt x="732000" y="136452"/>
                  </a:lnTo>
                  <a:lnTo>
                    <a:pt x="773064" y="116979"/>
                  </a:lnTo>
                  <a:lnTo>
                    <a:pt x="814893" y="98894"/>
                  </a:lnTo>
                  <a:lnTo>
                    <a:pt x="857457" y="82225"/>
                  </a:lnTo>
                  <a:lnTo>
                    <a:pt x="900727" y="67003"/>
                  </a:lnTo>
                  <a:lnTo>
                    <a:pt x="944673" y="53258"/>
                  </a:lnTo>
                  <a:lnTo>
                    <a:pt x="989265" y="41018"/>
                  </a:lnTo>
                  <a:lnTo>
                    <a:pt x="1034473" y="30313"/>
                  </a:lnTo>
                  <a:lnTo>
                    <a:pt x="1080267" y="21175"/>
                  </a:lnTo>
                  <a:lnTo>
                    <a:pt x="1126619" y="13631"/>
                  </a:lnTo>
                  <a:lnTo>
                    <a:pt x="1173497" y="7712"/>
                  </a:lnTo>
                  <a:lnTo>
                    <a:pt x="1220873" y="3447"/>
                  </a:lnTo>
                  <a:lnTo>
                    <a:pt x="1268716" y="866"/>
                  </a:lnTo>
                  <a:lnTo>
                    <a:pt x="1316997" y="0"/>
                  </a:lnTo>
                  <a:lnTo>
                    <a:pt x="1366791" y="938"/>
                  </a:lnTo>
                  <a:lnTo>
                    <a:pt x="1416343" y="3741"/>
                  </a:lnTo>
                  <a:lnTo>
                    <a:pt x="1465605" y="8388"/>
                  </a:lnTo>
                  <a:lnTo>
                    <a:pt x="1514528" y="14861"/>
                  </a:lnTo>
                  <a:lnTo>
                    <a:pt x="1563066" y="23138"/>
                  </a:lnTo>
                  <a:lnTo>
                    <a:pt x="1611170" y="33200"/>
                  </a:lnTo>
                  <a:lnTo>
                    <a:pt x="1658792" y="45028"/>
                  </a:lnTo>
                  <a:lnTo>
                    <a:pt x="1705886" y="58602"/>
                  </a:lnTo>
                  <a:lnTo>
                    <a:pt x="1752403" y="73901"/>
                  </a:lnTo>
                  <a:lnTo>
                    <a:pt x="1798296" y="90908"/>
                  </a:lnTo>
                  <a:lnTo>
                    <a:pt x="1843516" y="109600"/>
                  </a:lnTo>
                  <a:lnTo>
                    <a:pt x="1888016" y="129960"/>
                  </a:lnTo>
                  <a:lnTo>
                    <a:pt x="1931749" y="151967"/>
                  </a:lnTo>
                  <a:lnTo>
                    <a:pt x="1974666" y="175601"/>
                  </a:lnTo>
                  <a:lnTo>
                    <a:pt x="2016720" y="200842"/>
                  </a:lnTo>
                  <a:lnTo>
                    <a:pt x="2057863" y="227672"/>
                  </a:lnTo>
                  <a:lnTo>
                    <a:pt x="2098048" y="256070"/>
                  </a:lnTo>
                  <a:lnTo>
                    <a:pt x="2137226" y="286016"/>
                  </a:lnTo>
                  <a:lnTo>
                    <a:pt x="2175350" y="317491"/>
                  </a:lnTo>
                  <a:lnTo>
                    <a:pt x="2212372" y="350475"/>
                  </a:lnTo>
                  <a:lnTo>
                    <a:pt x="2248245" y="384949"/>
                  </a:lnTo>
                  <a:lnTo>
                    <a:pt x="2282791" y="420749"/>
                  </a:lnTo>
                  <a:lnTo>
                    <a:pt x="2315844" y="457697"/>
                  </a:lnTo>
                  <a:lnTo>
                    <a:pt x="2347385" y="495744"/>
                  </a:lnTo>
                  <a:lnTo>
                    <a:pt x="2377394" y="534843"/>
                  </a:lnTo>
                  <a:lnTo>
                    <a:pt x="2405852" y="574947"/>
                  </a:lnTo>
                  <a:lnTo>
                    <a:pt x="2432737" y="616007"/>
                  </a:lnTo>
                  <a:lnTo>
                    <a:pt x="2458032" y="657976"/>
                  </a:lnTo>
                  <a:lnTo>
                    <a:pt x="2481715" y="700806"/>
                  </a:lnTo>
                  <a:lnTo>
                    <a:pt x="2503767" y="744450"/>
                  </a:lnTo>
                  <a:lnTo>
                    <a:pt x="2524169" y="788860"/>
                  </a:lnTo>
                  <a:lnTo>
                    <a:pt x="2542900" y="833989"/>
                  </a:lnTo>
                  <a:lnTo>
                    <a:pt x="2559941" y="879788"/>
                  </a:lnTo>
                  <a:lnTo>
                    <a:pt x="2575272" y="926210"/>
                  </a:lnTo>
                  <a:lnTo>
                    <a:pt x="2588874" y="973207"/>
                  </a:lnTo>
                  <a:lnTo>
                    <a:pt x="2600726" y="1020733"/>
                  </a:lnTo>
                  <a:lnTo>
                    <a:pt x="2610809" y="1068738"/>
                  </a:lnTo>
                  <a:lnTo>
                    <a:pt x="2619103" y="1117176"/>
                  </a:lnTo>
                  <a:lnTo>
                    <a:pt x="2625588" y="1165999"/>
                  </a:lnTo>
                  <a:lnTo>
                    <a:pt x="2630245" y="1215159"/>
                  </a:lnTo>
                  <a:lnTo>
                    <a:pt x="2633054" y="1264608"/>
                  </a:lnTo>
                  <a:lnTo>
                    <a:pt x="2633994" y="1314299"/>
                  </a:lnTo>
                  <a:lnTo>
                    <a:pt x="2633126" y="1362482"/>
                  </a:lnTo>
                  <a:lnTo>
                    <a:pt x="2630540" y="1410228"/>
                  </a:lnTo>
                  <a:lnTo>
                    <a:pt x="2626266" y="1457508"/>
                  </a:lnTo>
                  <a:lnTo>
                    <a:pt x="2620335" y="1504291"/>
                  </a:lnTo>
                  <a:lnTo>
                    <a:pt x="2612775" y="1550548"/>
                  </a:lnTo>
                  <a:lnTo>
                    <a:pt x="2603618" y="1596249"/>
                  </a:lnTo>
                  <a:lnTo>
                    <a:pt x="2592891" y="1641365"/>
                  </a:lnTo>
                  <a:lnTo>
                    <a:pt x="2580626" y="1685866"/>
                  </a:lnTo>
                  <a:lnTo>
                    <a:pt x="2566852" y="1729722"/>
                  </a:lnTo>
                  <a:lnTo>
                    <a:pt x="2551598" y="1772903"/>
                  </a:lnTo>
                  <a:lnTo>
                    <a:pt x="2534895" y="1815380"/>
                  </a:lnTo>
                  <a:lnTo>
                    <a:pt x="2516773" y="1857124"/>
                  </a:lnTo>
                  <a:lnTo>
                    <a:pt x="2497260" y="1898104"/>
                  </a:lnTo>
                  <a:lnTo>
                    <a:pt x="2476387" y="1938290"/>
                  </a:lnTo>
                  <a:lnTo>
                    <a:pt x="2454183" y="1977654"/>
                  </a:lnTo>
                  <a:lnTo>
                    <a:pt x="2430679" y="2016164"/>
                  </a:lnTo>
                  <a:lnTo>
                    <a:pt x="2405904" y="2053793"/>
                  </a:lnTo>
                  <a:lnTo>
                    <a:pt x="2379888" y="2090509"/>
                  </a:lnTo>
                  <a:lnTo>
                    <a:pt x="2352660" y="2126284"/>
                  </a:lnTo>
                  <a:lnTo>
                    <a:pt x="2324250" y="2161087"/>
                  </a:lnTo>
                  <a:lnTo>
                    <a:pt x="2294688" y="2194889"/>
                  </a:lnTo>
                  <a:lnTo>
                    <a:pt x="2264005" y="2227661"/>
                  </a:lnTo>
                  <a:lnTo>
                    <a:pt x="2232228" y="2259372"/>
                  </a:lnTo>
                  <a:lnTo>
                    <a:pt x="2199390" y="2289992"/>
                  </a:lnTo>
                  <a:lnTo>
                    <a:pt x="2165518" y="2319493"/>
                  </a:lnTo>
                  <a:lnTo>
                    <a:pt x="2130643" y="2347844"/>
                  </a:lnTo>
                  <a:lnTo>
                    <a:pt x="2094794" y="2375016"/>
                  </a:lnTo>
                  <a:lnTo>
                    <a:pt x="2058002" y="2400978"/>
                  </a:lnTo>
                  <a:lnTo>
                    <a:pt x="2020297" y="2425702"/>
                  </a:lnTo>
                  <a:lnTo>
                    <a:pt x="1981707" y="2449158"/>
                  </a:lnTo>
                  <a:lnTo>
                    <a:pt x="1942262" y="2471316"/>
                  </a:lnTo>
                  <a:lnTo>
                    <a:pt x="1901993" y="2492146"/>
                  </a:lnTo>
                  <a:lnTo>
                    <a:pt x="1860929" y="2511618"/>
                  </a:lnTo>
                  <a:lnTo>
                    <a:pt x="1819101" y="2529703"/>
                  </a:lnTo>
                  <a:lnTo>
                    <a:pt x="1776536" y="2546372"/>
                  </a:lnTo>
                  <a:lnTo>
                    <a:pt x="1733266" y="2561594"/>
                  </a:lnTo>
                  <a:lnTo>
                    <a:pt x="1689321" y="2575339"/>
                  </a:lnTo>
                  <a:lnTo>
                    <a:pt x="1644729" y="2587579"/>
                  </a:lnTo>
                  <a:lnTo>
                    <a:pt x="1599521" y="2598283"/>
                  </a:lnTo>
                  <a:lnTo>
                    <a:pt x="1553726" y="2607422"/>
                  </a:lnTo>
                  <a:lnTo>
                    <a:pt x="1507375" y="2614966"/>
                  </a:lnTo>
                  <a:lnTo>
                    <a:pt x="1460497" y="2620885"/>
                  </a:lnTo>
                  <a:lnTo>
                    <a:pt x="1413121" y="2625149"/>
                  </a:lnTo>
                  <a:lnTo>
                    <a:pt x="1365278" y="2627730"/>
                  </a:lnTo>
                  <a:lnTo>
                    <a:pt x="1316997" y="2628597"/>
                  </a:lnTo>
                  <a:lnTo>
                    <a:pt x="1268716" y="2627730"/>
                  </a:lnTo>
                  <a:lnTo>
                    <a:pt x="1220873" y="2625149"/>
                  </a:lnTo>
                  <a:lnTo>
                    <a:pt x="1173497" y="2620885"/>
                  </a:lnTo>
                  <a:lnTo>
                    <a:pt x="1126619" y="2614966"/>
                  </a:lnTo>
                  <a:lnTo>
                    <a:pt x="1080267" y="2607422"/>
                  </a:lnTo>
                  <a:lnTo>
                    <a:pt x="1034473" y="2598283"/>
                  </a:lnTo>
                  <a:lnTo>
                    <a:pt x="989265" y="2587579"/>
                  </a:lnTo>
                  <a:lnTo>
                    <a:pt x="944673" y="2575339"/>
                  </a:lnTo>
                  <a:lnTo>
                    <a:pt x="900727" y="2561594"/>
                  </a:lnTo>
                  <a:lnTo>
                    <a:pt x="857457" y="2546372"/>
                  </a:lnTo>
                  <a:lnTo>
                    <a:pt x="814893" y="2529703"/>
                  </a:lnTo>
                  <a:lnTo>
                    <a:pt x="773064" y="2511618"/>
                  </a:lnTo>
                  <a:lnTo>
                    <a:pt x="732000" y="2492146"/>
                  </a:lnTo>
                  <a:lnTo>
                    <a:pt x="691731" y="2471316"/>
                  </a:lnTo>
                  <a:lnTo>
                    <a:pt x="652287" y="2449158"/>
                  </a:lnTo>
                  <a:lnTo>
                    <a:pt x="613697" y="2425702"/>
                  </a:lnTo>
                  <a:lnTo>
                    <a:pt x="575991" y="2400978"/>
                  </a:lnTo>
                  <a:lnTo>
                    <a:pt x="539199" y="2375016"/>
                  </a:lnTo>
                  <a:lnTo>
                    <a:pt x="503351" y="2347844"/>
                  </a:lnTo>
                  <a:lnTo>
                    <a:pt x="468476" y="2319493"/>
                  </a:lnTo>
                  <a:lnTo>
                    <a:pt x="434604" y="2289992"/>
                  </a:lnTo>
                  <a:lnTo>
                    <a:pt x="401765" y="2259372"/>
                  </a:lnTo>
                  <a:lnTo>
                    <a:pt x="369989" y="2227661"/>
                  </a:lnTo>
                  <a:lnTo>
                    <a:pt x="339305" y="2194889"/>
                  </a:lnTo>
                  <a:lnTo>
                    <a:pt x="309744" y="2161087"/>
                  </a:lnTo>
                  <a:lnTo>
                    <a:pt x="281334" y="2126284"/>
                  </a:lnTo>
                  <a:lnTo>
                    <a:pt x="254106" y="2090509"/>
                  </a:lnTo>
                  <a:lnTo>
                    <a:pt x="228090" y="2053793"/>
                  </a:lnTo>
                  <a:lnTo>
                    <a:pt x="203315" y="2016164"/>
                  </a:lnTo>
                  <a:lnTo>
                    <a:pt x="179810" y="1977654"/>
                  </a:lnTo>
                  <a:lnTo>
                    <a:pt x="157607" y="1938290"/>
                  </a:lnTo>
                  <a:lnTo>
                    <a:pt x="136734" y="1898104"/>
                  </a:lnTo>
                  <a:lnTo>
                    <a:pt x="117221" y="1857124"/>
                  </a:lnTo>
                  <a:lnTo>
                    <a:pt x="99098" y="1815380"/>
                  </a:lnTo>
                  <a:lnTo>
                    <a:pt x="82395" y="1772903"/>
                  </a:lnTo>
                  <a:lnTo>
                    <a:pt x="67142" y="1729722"/>
                  </a:lnTo>
                  <a:lnTo>
                    <a:pt x="53368" y="1685866"/>
                  </a:lnTo>
                  <a:lnTo>
                    <a:pt x="41102" y="1641365"/>
                  </a:lnTo>
                  <a:lnTo>
                    <a:pt x="30376" y="1596249"/>
                  </a:lnTo>
                  <a:lnTo>
                    <a:pt x="21218" y="1550548"/>
                  </a:lnTo>
                  <a:lnTo>
                    <a:pt x="13659" y="1504291"/>
                  </a:lnTo>
                  <a:lnTo>
                    <a:pt x="7728" y="1457508"/>
                  </a:lnTo>
                  <a:lnTo>
                    <a:pt x="3454" y="1410228"/>
                  </a:lnTo>
                  <a:lnTo>
                    <a:pt x="868" y="1362482"/>
                  </a:lnTo>
                  <a:lnTo>
                    <a:pt x="0" y="1314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0777" y="1095141"/>
            <a:ext cx="928053" cy="82304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 algn="ctr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Full- precision model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68136" y="3106263"/>
            <a:ext cx="2062163" cy="924560"/>
            <a:chOff x="7136272" y="6212525"/>
            <a:chExt cx="4124325" cy="1849120"/>
          </a:xfrm>
        </p:grpSpPr>
        <p:sp>
          <p:nvSpPr>
            <p:cNvPr id="13" name="object 13"/>
            <p:cNvSpPr/>
            <p:nvPr/>
          </p:nvSpPr>
          <p:spPr>
            <a:xfrm>
              <a:off x="7141035" y="6217287"/>
              <a:ext cx="4114800" cy="1839595"/>
            </a:xfrm>
            <a:custGeom>
              <a:avLst/>
              <a:gdLst/>
              <a:ahLst/>
              <a:cxnLst/>
              <a:rect l="l" t="t" r="r" b="b"/>
              <a:pathLst>
                <a:path w="4114800" h="1839595">
                  <a:moveTo>
                    <a:pt x="3808292" y="1838996"/>
                  </a:moveTo>
                  <a:lnTo>
                    <a:pt x="306499" y="1838996"/>
                  </a:lnTo>
                  <a:lnTo>
                    <a:pt x="256783" y="1834984"/>
                  </a:lnTo>
                  <a:lnTo>
                    <a:pt x="209621" y="1823370"/>
                  </a:lnTo>
                  <a:lnTo>
                    <a:pt x="165645" y="1804785"/>
                  </a:lnTo>
                  <a:lnTo>
                    <a:pt x="125484" y="1779859"/>
                  </a:lnTo>
                  <a:lnTo>
                    <a:pt x="89771" y="1749224"/>
                  </a:lnTo>
                  <a:lnTo>
                    <a:pt x="59136" y="1713511"/>
                  </a:lnTo>
                  <a:lnTo>
                    <a:pt x="34210" y="1673350"/>
                  </a:lnTo>
                  <a:lnTo>
                    <a:pt x="15625" y="1629374"/>
                  </a:lnTo>
                  <a:lnTo>
                    <a:pt x="4011" y="1582212"/>
                  </a:lnTo>
                  <a:lnTo>
                    <a:pt x="0" y="1532496"/>
                  </a:lnTo>
                  <a:lnTo>
                    <a:pt x="0" y="306499"/>
                  </a:lnTo>
                  <a:lnTo>
                    <a:pt x="4011" y="256783"/>
                  </a:lnTo>
                  <a:lnTo>
                    <a:pt x="15625" y="209621"/>
                  </a:lnTo>
                  <a:lnTo>
                    <a:pt x="34210" y="165645"/>
                  </a:lnTo>
                  <a:lnTo>
                    <a:pt x="59136" y="125484"/>
                  </a:lnTo>
                  <a:lnTo>
                    <a:pt x="89771" y="89771"/>
                  </a:lnTo>
                  <a:lnTo>
                    <a:pt x="125484" y="59136"/>
                  </a:lnTo>
                  <a:lnTo>
                    <a:pt x="165645" y="34210"/>
                  </a:lnTo>
                  <a:lnTo>
                    <a:pt x="209621" y="15625"/>
                  </a:lnTo>
                  <a:lnTo>
                    <a:pt x="256783" y="4011"/>
                  </a:lnTo>
                  <a:lnTo>
                    <a:pt x="306499" y="0"/>
                  </a:lnTo>
                  <a:lnTo>
                    <a:pt x="3808292" y="0"/>
                  </a:lnTo>
                  <a:lnTo>
                    <a:pt x="3856533" y="3818"/>
                  </a:lnTo>
                  <a:lnTo>
                    <a:pt x="3903148" y="15047"/>
                  </a:lnTo>
                  <a:lnTo>
                    <a:pt x="3947315" y="33344"/>
                  </a:lnTo>
                  <a:lnTo>
                    <a:pt x="3988211" y="58367"/>
                  </a:lnTo>
                  <a:lnTo>
                    <a:pt x="4025016" y="89774"/>
                  </a:lnTo>
                  <a:lnTo>
                    <a:pt x="4056433" y="126582"/>
                  </a:lnTo>
                  <a:lnTo>
                    <a:pt x="4081457" y="167483"/>
                  </a:lnTo>
                  <a:lnTo>
                    <a:pt x="4099750" y="211654"/>
                  </a:lnTo>
                  <a:lnTo>
                    <a:pt x="4110975" y="258268"/>
                  </a:lnTo>
                  <a:lnTo>
                    <a:pt x="4114791" y="306499"/>
                  </a:lnTo>
                  <a:lnTo>
                    <a:pt x="4114791" y="1532496"/>
                  </a:lnTo>
                  <a:lnTo>
                    <a:pt x="4110780" y="1582212"/>
                  </a:lnTo>
                  <a:lnTo>
                    <a:pt x="4099166" y="1629374"/>
                  </a:lnTo>
                  <a:lnTo>
                    <a:pt x="4080580" y="1673350"/>
                  </a:lnTo>
                  <a:lnTo>
                    <a:pt x="4055655" y="1713511"/>
                  </a:lnTo>
                  <a:lnTo>
                    <a:pt x="4025020" y="1749224"/>
                  </a:lnTo>
                  <a:lnTo>
                    <a:pt x="3989306" y="1779859"/>
                  </a:lnTo>
                  <a:lnTo>
                    <a:pt x="3949146" y="1804785"/>
                  </a:lnTo>
                  <a:lnTo>
                    <a:pt x="3905169" y="1823370"/>
                  </a:lnTo>
                  <a:lnTo>
                    <a:pt x="3858008" y="1834984"/>
                  </a:lnTo>
                  <a:lnTo>
                    <a:pt x="3808292" y="183899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41035" y="6217287"/>
              <a:ext cx="4114800" cy="1839595"/>
            </a:xfrm>
            <a:custGeom>
              <a:avLst/>
              <a:gdLst/>
              <a:ahLst/>
              <a:cxnLst/>
              <a:rect l="l" t="t" r="r" b="b"/>
              <a:pathLst>
                <a:path w="4114800" h="1839595">
                  <a:moveTo>
                    <a:pt x="0" y="306499"/>
                  </a:moveTo>
                  <a:lnTo>
                    <a:pt x="4011" y="256783"/>
                  </a:lnTo>
                  <a:lnTo>
                    <a:pt x="15625" y="209621"/>
                  </a:lnTo>
                  <a:lnTo>
                    <a:pt x="34210" y="165645"/>
                  </a:lnTo>
                  <a:lnTo>
                    <a:pt x="59136" y="125484"/>
                  </a:lnTo>
                  <a:lnTo>
                    <a:pt x="89771" y="89771"/>
                  </a:lnTo>
                  <a:lnTo>
                    <a:pt x="125484" y="59136"/>
                  </a:lnTo>
                  <a:lnTo>
                    <a:pt x="165645" y="34210"/>
                  </a:lnTo>
                  <a:lnTo>
                    <a:pt x="209621" y="15625"/>
                  </a:lnTo>
                  <a:lnTo>
                    <a:pt x="256783" y="4011"/>
                  </a:lnTo>
                  <a:lnTo>
                    <a:pt x="306499" y="0"/>
                  </a:lnTo>
                  <a:lnTo>
                    <a:pt x="3808292" y="0"/>
                  </a:lnTo>
                  <a:lnTo>
                    <a:pt x="3856533" y="3818"/>
                  </a:lnTo>
                  <a:lnTo>
                    <a:pt x="3903148" y="15047"/>
                  </a:lnTo>
                  <a:lnTo>
                    <a:pt x="3947315" y="33344"/>
                  </a:lnTo>
                  <a:lnTo>
                    <a:pt x="3988211" y="58367"/>
                  </a:lnTo>
                  <a:lnTo>
                    <a:pt x="4025016" y="89774"/>
                  </a:lnTo>
                  <a:lnTo>
                    <a:pt x="4056433" y="126582"/>
                  </a:lnTo>
                  <a:lnTo>
                    <a:pt x="4081457" y="167483"/>
                  </a:lnTo>
                  <a:lnTo>
                    <a:pt x="4099750" y="211654"/>
                  </a:lnTo>
                  <a:lnTo>
                    <a:pt x="4110975" y="258268"/>
                  </a:lnTo>
                  <a:lnTo>
                    <a:pt x="4114791" y="306499"/>
                  </a:lnTo>
                  <a:lnTo>
                    <a:pt x="4114791" y="1532496"/>
                  </a:lnTo>
                  <a:lnTo>
                    <a:pt x="4110780" y="1582212"/>
                  </a:lnTo>
                  <a:lnTo>
                    <a:pt x="4099166" y="1629374"/>
                  </a:lnTo>
                  <a:lnTo>
                    <a:pt x="4080580" y="1673350"/>
                  </a:lnTo>
                  <a:lnTo>
                    <a:pt x="4055655" y="1713511"/>
                  </a:lnTo>
                  <a:lnTo>
                    <a:pt x="4025020" y="1749224"/>
                  </a:lnTo>
                  <a:lnTo>
                    <a:pt x="3989306" y="1779859"/>
                  </a:lnTo>
                  <a:lnTo>
                    <a:pt x="3949146" y="1804785"/>
                  </a:lnTo>
                  <a:lnTo>
                    <a:pt x="3905169" y="1823370"/>
                  </a:lnTo>
                  <a:lnTo>
                    <a:pt x="3858008" y="1834984"/>
                  </a:lnTo>
                  <a:lnTo>
                    <a:pt x="3808292" y="1838996"/>
                  </a:lnTo>
                  <a:lnTo>
                    <a:pt x="306499" y="1838996"/>
                  </a:lnTo>
                  <a:lnTo>
                    <a:pt x="256783" y="1834984"/>
                  </a:lnTo>
                  <a:lnTo>
                    <a:pt x="209621" y="1823370"/>
                  </a:lnTo>
                  <a:lnTo>
                    <a:pt x="165645" y="1804785"/>
                  </a:lnTo>
                  <a:lnTo>
                    <a:pt x="125484" y="1779859"/>
                  </a:lnTo>
                  <a:lnTo>
                    <a:pt x="89771" y="1749224"/>
                  </a:lnTo>
                  <a:lnTo>
                    <a:pt x="59136" y="1713511"/>
                  </a:lnTo>
                  <a:lnTo>
                    <a:pt x="34210" y="1673350"/>
                  </a:lnTo>
                  <a:lnTo>
                    <a:pt x="15625" y="1629374"/>
                  </a:lnTo>
                  <a:lnTo>
                    <a:pt x="4011" y="1582212"/>
                  </a:lnTo>
                  <a:lnTo>
                    <a:pt x="0" y="1532496"/>
                  </a:lnTo>
                  <a:lnTo>
                    <a:pt x="0" y="306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58831" y="3340620"/>
            <a:ext cx="107981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8573">
              <a:lnSpc>
                <a:spcPct val="100400"/>
              </a:lnSpc>
              <a:spcBef>
                <a:spcPts val="43"/>
              </a:spcBef>
            </a:pPr>
            <a:r>
              <a:rPr b="1" spc="-15" dirty="0">
                <a:latin typeface="Lato"/>
                <a:cs typeface="Lato"/>
              </a:rPr>
              <a:t>2GB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16-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half</a:t>
            </a:r>
            <a:r>
              <a:rPr b="1" spc="-3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22298" y="1767778"/>
            <a:ext cx="1322070" cy="1319213"/>
            <a:chOff x="7844596" y="3535555"/>
            <a:chExt cx="2644140" cy="2638425"/>
          </a:xfrm>
        </p:grpSpPr>
        <p:sp>
          <p:nvSpPr>
            <p:cNvPr id="17" name="object 17"/>
            <p:cNvSpPr/>
            <p:nvPr/>
          </p:nvSpPr>
          <p:spPr>
            <a:xfrm>
              <a:off x="7849359" y="3540318"/>
              <a:ext cx="2634615" cy="2628900"/>
            </a:xfrm>
            <a:custGeom>
              <a:avLst/>
              <a:gdLst/>
              <a:ahLst/>
              <a:cxnLst/>
              <a:rect l="l" t="t" r="r" b="b"/>
              <a:pathLst>
                <a:path w="2634615" h="2628900">
                  <a:moveTo>
                    <a:pt x="1316997" y="2628594"/>
                  </a:moveTo>
                  <a:lnTo>
                    <a:pt x="1268716" y="2627727"/>
                  </a:lnTo>
                  <a:lnTo>
                    <a:pt x="1220873" y="2625147"/>
                  </a:lnTo>
                  <a:lnTo>
                    <a:pt x="1173497" y="2620882"/>
                  </a:lnTo>
                  <a:lnTo>
                    <a:pt x="1126619" y="2614963"/>
                  </a:lnTo>
                  <a:lnTo>
                    <a:pt x="1080267" y="2607419"/>
                  </a:lnTo>
                  <a:lnTo>
                    <a:pt x="1034473" y="2598281"/>
                  </a:lnTo>
                  <a:lnTo>
                    <a:pt x="989265" y="2587577"/>
                  </a:lnTo>
                  <a:lnTo>
                    <a:pt x="944673" y="2575337"/>
                  </a:lnTo>
                  <a:lnTo>
                    <a:pt x="900727" y="2561591"/>
                  </a:lnTo>
                  <a:lnTo>
                    <a:pt x="857457" y="2546369"/>
                  </a:lnTo>
                  <a:lnTo>
                    <a:pt x="814893" y="2529701"/>
                  </a:lnTo>
                  <a:lnTo>
                    <a:pt x="773064" y="2511616"/>
                  </a:lnTo>
                  <a:lnTo>
                    <a:pt x="732000" y="2492143"/>
                  </a:lnTo>
                  <a:lnTo>
                    <a:pt x="691731" y="2471313"/>
                  </a:lnTo>
                  <a:lnTo>
                    <a:pt x="652287" y="2449156"/>
                  </a:lnTo>
                  <a:lnTo>
                    <a:pt x="613697" y="2425700"/>
                  </a:lnTo>
                  <a:lnTo>
                    <a:pt x="575991" y="2400976"/>
                  </a:lnTo>
                  <a:lnTo>
                    <a:pt x="539199" y="2375013"/>
                  </a:lnTo>
                  <a:lnTo>
                    <a:pt x="503351" y="2347841"/>
                  </a:lnTo>
                  <a:lnTo>
                    <a:pt x="468476" y="2319490"/>
                  </a:lnTo>
                  <a:lnTo>
                    <a:pt x="434604" y="2289990"/>
                  </a:lnTo>
                  <a:lnTo>
                    <a:pt x="401765" y="2259369"/>
                  </a:lnTo>
                  <a:lnTo>
                    <a:pt x="369989" y="2227658"/>
                  </a:lnTo>
                  <a:lnTo>
                    <a:pt x="339305" y="2194887"/>
                  </a:lnTo>
                  <a:lnTo>
                    <a:pt x="309744" y="2161085"/>
                  </a:lnTo>
                  <a:lnTo>
                    <a:pt x="281334" y="2126282"/>
                  </a:lnTo>
                  <a:lnTo>
                    <a:pt x="254106" y="2090507"/>
                  </a:lnTo>
                  <a:lnTo>
                    <a:pt x="228090" y="2053790"/>
                  </a:lnTo>
                  <a:lnTo>
                    <a:pt x="203315" y="2016162"/>
                  </a:lnTo>
                  <a:lnTo>
                    <a:pt x="179810" y="1977651"/>
                  </a:lnTo>
                  <a:lnTo>
                    <a:pt x="157607" y="1938288"/>
                  </a:lnTo>
                  <a:lnTo>
                    <a:pt x="136734" y="1898101"/>
                  </a:lnTo>
                  <a:lnTo>
                    <a:pt x="117221" y="1857121"/>
                  </a:lnTo>
                  <a:lnTo>
                    <a:pt x="99098" y="1815378"/>
                  </a:lnTo>
                  <a:lnTo>
                    <a:pt x="82395" y="1772901"/>
                  </a:lnTo>
                  <a:lnTo>
                    <a:pt x="67142" y="1729719"/>
                  </a:lnTo>
                  <a:lnTo>
                    <a:pt x="53368" y="1685863"/>
                  </a:lnTo>
                  <a:lnTo>
                    <a:pt x="41102" y="1641363"/>
                  </a:lnTo>
                  <a:lnTo>
                    <a:pt x="30376" y="1596247"/>
                  </a:lnTo>
                  <a:lnTo>
                    <a:pt x="21218" y="1550545"/>
                  </a:lnTo>
                  <a:lnTo>
                    <a:pt x="13659" y="1504288"/>
                  </a:lnTo>
                  <a:lnTo>
                    <a:pt x="7728" y="1457505"/>
                  </a:lnTo>
                  <a:lnTo>
                    <a:pt x="3454" y="1410226"/>
                  </a:lnTo>
                  <a:lnTo>
                    <a:pt x="868" y="1362480"/>
                  </a:lnTo>
                  <a:lnTo>
                    <a:pt x="0" y="1314297"/>
                  </a:lnTo>
                  <a:lnTo>
                    <a:pt x="868" y="1266114"/>
                  </a:lnTo>
                  <a:lnTo>
                    <a:pt x="3454" y="1218368"/>
                  </a:lnTo>
                  <a:lnTo>
                    <a:pt x="7728" y="1171088"/>
                  </a:lnTo>
                  <a:lnTo>
                    <a:pt x="13659" y="1124305"/>
                  </a:lnTo>
                  <a:lnTo>
                    <a:pt x="21218" y="1078048"/>
                  </a:lnTo>
                  <a:lnTo>
                    <a:pt x="30376" y="1032347"/>
                  </a:lnTo>
                  <a:lnTo>
                    <a:pt x="41102" y="987231"/>
                  </a:lnTo>
                  <a:lnTo>
                    <a:pt x="53368" y="942730"/>
                  </a:lnTo>
                  <a:lnTo>
                    <a:pt x="67142" y="898875"/>
                  </a:lnTo>
                  <a:lnTo>
                    <a:pt x="82395" y="855693"/>
                  </a:lnTo>
                  <a:lnTo>
                    <a:pt x="99098" y="813216"/>
                  </a:lnTo>
                  <a:lnTo>
                    <a:pt x="117221" y="771472"/>
                  </a:lnTo>
                  <a:lnTo>
                    <a:pt x="136734" y="730493"/>
                  </a:lnTo>
                  <a:lnTo>
                    <a:pt x="157607" y="690306"/>
                  </a:lnTo>
                  <a:lnTo>
                    <a:pt x="179810" y="650943"/>
                  </a:lnTo>
                  <a:lnTo>
                    <a:pt x="203315" y="612432"/>
                  </a:lnTo>
                  <a:lnTo>
                    <a:pt x="228090" y="574803"/>
                  </a:lnTo>
                  <a:lnTo>
                    <a:pt x="254106" y="538087"/>
                  </a:lnTo>
                  <a:lnTo>
                    <a:pt x="281334" y="502312"/>
                  </a:lnTo>
                  <a:lnTo>
                    <a:pt x="309744" y="467509"/>
                  </a:lnTo>
                  <a:lnTo>
                    <a:pt x="339305" y="433707"/>
                  </a:lnTo>
                  <a:lnTo>
                    <a:pt x="369989" y="400935"/>
                  </a:lnTo>
                  <a:lnTo>
                    <a:pt x="401765" y="369225"/>
                  </a:lnTo>
                  <a:lnTo>
                    <a:pt x="434604" y="338604"/>
                  </a:lnTo>
                  <a:lnTo>
                    <a:pt x="468476" y="309103"/>
                  </a:lnTo>
                  <a:lnTo>
                    <a:pt x="503351" y="280752"/>
                  </a:lnTo>
                  <a:lnTo>
                    <a:pt x="539199" y="253581"/>
                  </a:lnTo>
                  <a:lnTo>
                    <a:pt x="575991" y="227618"/>
                  </a:lnTo>
                  <a:lnTo>
                    <a:pt x="613697" y="202894"/>
                  </a:lnTo>
                  <a:lnTo>
                    <a:pt x="652287" y="179438"/>
                  </a:lnTo>
                  <a:lnTo>
                    <a:pt x="691731" y="157280"/>
                  </a:lnTo>
                  <a:lnTo>
                    <a:pt x="732000" y="136451"/>
                  </a:lnTo>
                  <a:lnTo>
                    <a:pt x="773064" y="116978"/>
                  </a:lnTo>
                  <a:lnTo>
                    <a:pt x="814893" y="98893"/>
                  </a:lnTo>
                  <a:lnTo>
                    <a:pt x="857457" y="82224"/>
                  </a:lnTo>
                  <a:lnTo>
                    <a:pt x="900727" y="67003"/>
                  </a:lnTo>
                  <a:lnTo>
                    <a:pt x="944673" y="53257"/>
                  </a:lnTo>
                  <a:lnTo>
                    <a:pt x="989265" y="41017"/>
                  </a:lnTo>
                  <a:lnTo>
                    <a:pt x="1034473" y="30313"/>
                  </a:lnTo>
                  <a:lnTo>
                    <a:pt x="1080267" y="21174"/>
                  </a:lnTo>
                  <a:lnTo>
                    <a:pt x="1126619" y="13631"/>
                  </a:lnTo>
                  <a:lnTo>
                    <a:pt x="1173497" y="7712"/>
                  </a:lnTo>
                  <a:lnTo>
                    <a:pt x="1220873" y="3447"/>
                  </a:lnTo>
                  <a:lnTo>
                    <a:pt x="1268716" y="866"/>
                  </a:lnTo>
                  <a:lnTo>
                    <a:pt x="1316997" y="0"/>
                  </a:lnTo>
                  <a:lnTo>
                    <a:pt x="1366791" y="938"/>
                  </a:lnTo>
                  <a:lnTo>
                    <a:pt x="1416343" y="3741"/>
                  </a:lnTo>
                  <a:lnTo>
                    <a:pt x="1465605" y="8389"/>
                  </a:lnTo>
                  <a:lnTo>
                    <a:pt x="1514528" y="14861"/>
                  </a:lnTo>
                  <a:lnTo>
                    <a:pt x="1563066" y="23138"/>
                  </a:lnTo>
                  <a:lnTo>
                    <a:pt x="1611170" y="33201"/>
                  </a:lnTo>
                  <a:lnTo>
                    <a:pt x="1658793" y="45029"/>
                  </a:lnTo>
                  <a:lnTo>
                    <a:pt x="1705886" y="58603"/>
                  </a:lnTo>
                  <a:lnTo>
                    <a:pt x="1752403" y="73903"/>
                  </a:lnTo>
                  <a:lnTo>
                    <a:pt x="1798296" y="90909"/>
                  </a:lnTo>
                  <a:lnTo>
                    <a:pt x="1843516" y="109602"/>
                  </a:lnTo>
                  <a:lnTo>
                    <a:pt x="1888016" y="129962"/>
                  </a:lnTo>
                  <a:lnTo>
                    <a:pt x="1931749" y="151969"/>
                  </a:lnTo>
                  <a:lnTo>
                    <a:pt x="1974666" y="175603"/>
                  </a:lnTo>
                  <a:lnTo>
                    <a:pt x="2016720" y="200845"/>
                  </a:lnTo>
                  <a:lnTo>
                    <a:pt x="2057863" y="227674"/>
                  </a:lnTo>
                  <a:lnTo>
                    <a:pt x="2098048" y="256072"/>
                  </a:lnTo>
                  <a:lnTo>
                    <a:pt x="2137226" y="286018"/>
                  </a:lnTo>
                  <a:lnTo>
                    <a:pt x="2175350" y="317493"/>
                  </a:lnTo>
                  <a:lnTo>
                    <a:pt x="2212372" y="350476"/>
                  </a:lnTo>
                  <a:lnTo>
                    <a:pt x="2248245" y="384949"/>
                  </a:lnTo>
                  <a:lnTo>
                    <a:pt x="2282791" y="420749"/>
                  </a:lnTo>
                  <a:lnTo>
                    <a:pt x="2315844" y="457696"/>
                  </a:lnTo>
                  <a:lnTo>
                    <a:pt x="2347386" y="495743"/>
                  </a:lnTo>
                  <a:lnTo>
                    <a:pt x="2377395" y="534842"/>
                  </a:lnTo>
                  <a:lnTo>
                    <a:pt x="2405852" y="574945"/>
                  </a:lnTo>
                  <a:lnTo>
                    <a:pt x="2432737" y="616005"/>
                  </a:lnTo>
                  <a:lnTo>
                    <a:pt x="2458032" y="657974"/>
                  </a:lnTo>
                  <a:lnTo>
                    <a:pt x="2481715" y="700804"/>
                  </a:lnTo>
                  <a:lnTo>
                    <a:pt x="2503767" y="744448"/>
                  </a:lnTo>
                  <a:lnTo>
                    <a:pt x="2524169" y="788858"/>
                  </a:lnTo>
                  <a:lnTo>
                    <a:pt x="2542900" y="833986"/>
                  </a:lnTo>
                  <a:lnTo>
                    <a:pt x="2559941" y="879785"/>
                  </a:lnTo>
                  <a:lnTo>
                    <a:pt x="2575272" y="926207"/>
                  </a:lnTo>
                  <a:lnTo>
                    <a:pt x="2588874" y="973205"/>
                  </a:lnTo>
                  <a:lnTo>
                    <a:pt x="2600726" y="1020730"/>
                  </a:lnTo>
                  <a:lnTo>
                    <a:pt x="2610809" y="1068736"/>
                  </a:lnTo>
                  <a:lnTo>
                    <a:pt x="2619103" y="1117174"/>
                  </a:lnTo>
                  <a:lnTo>
                    <a:pt x="2625588" y="1165996"/>
                  </a:lnTo>
                  <a:lnTo>
                    <a:pt x="2630245" y="1215156"/>
                  </a:lnTo>
                  <a:lnTo>
                    <a:pt x="2633054" y="1264606"/>
                  </a:lnTo>
                  <a:lnTo>
                    <a:pt x="2633994" y="1314297"/>
                  </a:lnTo>
                  <a:lnTo>
                    <a:pt x="2633126" y="1362480"/>
                  </a:lnTo>
                  <a:lnTo>
                    <a:pt x="2630540" y="1410226"/>
                  </a:lnTo>
                  <a:lnTo>
                    <a:pt x="2626266" y="1457505"/>
                  </a:lnTo>
                  <a:lnTo>
                    <a:pt x="2620335" y="1504288"/>
                  </a:lnTo>
                  <a:lnTo>
                    <a:pt x="2612775" y="1550545"/>
                  </a:lnTo>
                  <a:lnTo>
                    <a:pt x="2603618" y="1596247"/>
                  </a:lnTo>
                  <a:lnTo>
                    <a:pt x="2592891" y="1641363"/>
                  </a:lnTo>
                  <a:lnTo>
                    <a:pt x="2580626" y="1685863"/>
                  </a:lnTo>
                  <a:lnTo>
                    <a:pt x="2566852" y="1729719"/>
                  </a:lnTo>
                  <a:lnTo>
                    <a:pt x="2551599" y="1772901"/>
                  </a:lnTo>
                  <a:lnTo>
                    <a:pt x="2534896" y="1815378"/>
                  </a:lnTo>
                  <a:lnTo>
                    <a:pt x="2516773" y="1857121"/>
                  </a:lnTo>
                  <a:lnTo>
                    <a:pt x="2497260" y="1898101"/>
                  </a:lnTo>
                  <a:lnTo>
                    <a:pt x="2476387" y="1938288"/>
                  </a:lnTo>
                  <a:lnTo>
                    <a:pt x="2454184" y="1977651"/>
                  </a:lnTo>
                  <a:lnTo>
                    <a:pt x="2430679" y="2016162"/>
                  </a:lnTo>
                  <a:lnTo>
                    <a:pt x="2405904" y="2053790"/>
                  </a:lnTo>
                  <a:lnTo>
                    <a:pt x="2379888" y="2090507"/>
                  </a:lnTo>
                  <a:lnTo>
                    <a:pt x="2352660" y="2126282"/>
                  </a:lnTo>
                  <a:lnTo>
                    <a:pt x="2324250" y="2161085"/>
                  </a:lnTo>
                  <a:lnTo>
                    <a:pt x="2294688" y="2194887"/>
                  </a:lnTo>
                  <a:lnTo>
                    <a:pt x="2264005" y="2227658"/>
                  </a:lnTo>
                  <a:lnTo>
                    <a:pt x="2232228" y="2259369"/>
                  </a:lnTo>
                  <a:lnTo>
                    <a:pt x="2199390" y="2289990"/>
                  </a:lnTo>
                  <a:lnTo>
                    <a:pt x="2165518" y="2319490"/>
                  </a:lnTo>
                  <a:lnTo>
                    <a:pt x="2130643" y="2347841"/>
                  </a:lnTo>
                  <a:lnTo>
                    <a:pt x="2094795" y="2375013"/>
                  </a:lnTo>
                  <a:lnTo>
                    <a:pt x="2058003" y="2400976"/>
                  </a:lnTo>
                  <a:lnTo>
                    <a:pt x="2020297" y="2425700"/>
                  </a:lnTo>
                  <a:lnTo>
                    <a:pt x="1981707" y="2449156"/>
                  </a:lnTo>
                  <a:lnTo>
                    <a:pt x="1942262" y="2471313"/>
                  </a:lnTo>
                  <a:lnTo>
                    <a:pt x="1901993" y="2492143"/>
                  </a:lnTo>
                  <a:lnTo>
                    <a:pt x="1860929" y="2511616"/>
                  </a:lnTo>
                  <a:lnTo>
                    <a:pt x="1819101" y="2529701"/>
                  </a:lnTo>
                  <a:lnTo>
                    <a:pt x="1776536" y="2546369"/>
                  </a:lnTo>
                  <a:lnTo>
                    <a:pt x="1733266" y="2561591"/>
                  </a:lnTo>
                  <a:lnTo>
                    <a:pt x="1689321" y="2575337"/>
                  </a:lnTo>
                  <a:lnTo>
                    <a:pt x="1644729" y="2587577"/>
                  </a:lnTo>
                  <a:lnTo>
                    <a:pt x="1599521" y="2598281"/>
                  </a:lnTo>
                  <a:lnTo>
                    <a:pt x="1553726" y="2607419"/>
                  </a:lnTo>
                  <a:lnTo>
                    <a:pt x="1507375" y="2614963"/>
                  </a:lnTo>
                  <a:lnTo>
                    <a:pt x="1460497" y="2620882"/>
                  </a:lnTo>
                  <a:lnTo>
                    <a:pt x="1413121" y="2625147"/>
                  </a:lnTo>
                  <a:lnTo>
                    <a:pt x="1365278" y="2627727"/>
                  </a:lnTo>
                  <a:lnTo>
                    <a:pt x="1316997" y="2628594"/>
                  </a:lnTo>
                  <a:close/>
                </a:path>
              </a:pathLst>
            </a:custGeom>
            <a:solidFill>
              <a:srgbClr val="E4B8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849358" y="3540318"/>
              <a:ext cx="2634615" cy="2628900"/>
            </a:xfrm>
            <a:custGeom>
              <a:avLst/>
              <a:gdLst/>
              <a:ahLst/>
              <a:cxnLst/>
              <a:rect l="l" t="t" r="r" b="b"/>
              <a:pathLst>
                <a:path w="2634615" h="2628900">
                  <a:moveTo>
                    <a:pt x="0" y="1314297"/>
                  </a:moveTo>
                  <a:lnTo>
                    <a:pt x="868" y="1266114"/>
                  </a:lnTo>
                  <a:lnTo>
                    <a:pt x="3454" y="1218368"/>
                  </a:lnTo>
                  <a:lnTo>
                    <a:pt x="7728" y="1171088"/>
                  </a:lnTo>
                  <a:lnTo>
                    <a:pt x="13659" y="1124305"/>
                  </a:lnTo>
                  <a:lnTo>
                    <a:pt x="21218" y="1078048"/>
                  </a:lnTo>
                  <a:lnTo>
                    <a:pt x="30376" y="1032347"/>
                  </a:lnTo>
                  <a:lnTo>
                    <a:pt x="41102" y="987231"/>
                  </a:lnTo>
                  <a:lnTo>
                    <a:pt x="53368" y="942730"/>
                  </a:lnTo>
                  <a:lnTo>
                    <a:pt x="67142" y="898874"/>
                  </a:lnTo>
                  <a:lnTo>
                    <a:pt x="82395" y="855693"/>
                  </a:lnTo>
                  <a:lnTo>
                    <a:pt x="99098" y="813216"/>
                  </a:lnTo>
                  <a:lnTo>
                    <a:pt x="117221" y="771472"/>
                  </a:lnTo>
                  <a:lnTo>
                    <a:pt x="136734" y="730493"/>
                  </a:lnTo>
                  <a:lnTo>
                    <a:pt x="157607" y="690306"/>
                  </a:lnTo>
                  <a:lnTo>
                    <a:pt x="179810" y="650943"/>
                  </a:lnTo>
                  <a:lnTo>
                    <a:pt x="203315" y="612432"/>
                  </a:lnTo>
                  <a:lnTo>
                    <a:pt x="228090" y="574803"/>
                  </a:lnTo>
                  <a:lnTo>
                    <a:pt x="254106" y="538087"/>
                  </a:lnTo>
                  <a:lnTo>
                    <a:pt x="281334" y="502312"/>
                  </a:lnTo>
                  <a:lnTo>
                    <a:pt x="309744" y="467509"/>
                  </a:lnTo>
                  <a:lnTo>
                    <a:pt x="339305" y="433707"/>
                  </a:lnTo>
                  <a:lnTo>
                    <a:pt x="369989" y="400935"/>
                  </a:lnTo>
                  <a:lnTo>
                    <a:pt x="401765" y="369225"/>
                  </a:lnTo>
                  <a:lnTo>
                    <a:pt x="434604" y="338604"/>
                  </a:lnTo>
                  <a:lnTo>
                    <a:pt x="468476" y="309103"/>
                  </a:lnTo>
                  <a:lnTo>
                    <a:pt x="503351" y="280752"/>
                  </a:lnTo>
                  <a:lnTo>
                    <a:pt x="539199" y="253581"/>
                  </a:lnTo>
                  <a:lnTo>
                    <a:pt x="575991" y="227618"/>
                  </a:lnTo>
                  <a:lnTo>
                    <a:pt x="613697" y="202894"/>
                  </a:lnTo>
                  <a:lnTo>
                    <a:pt x="652287" y="179438"/>
                  </a:lnTo>
                  <a:lnTo>
                    <a:pt x="691731" y="157280"/>
                  </a:lnTo>
                  <a:lnTo>
                    <a:pt x="732000" y="136451"/>
                  </a:lnTo>
                  <a:lnTo>
                    <a:pt x="773064" y="116978"/>
                  </a:lnTo>
                  <a:lnTo>
                    <a:pt x="814893" y="98893"/>
                  </a:lnTo>
                  <a:lnTo>
                    <a:pt x="857457" y="82224"/>
                  </a:lnTo>
                  <a:lnTo>
                    <a:pt x="900727" y="67003"/>
                  </a:lnTo>
                  <a:lnTo>
                    <a:pt x="944673" y="53257"/>
                  </a:lnTo>
                  <a:lnTo>
                    <a:pt x="989265" y="41017"/>
                  </a:lnTo>
                  <a:lnTo>
                    <a:pt x="1034473" y="30313"/>
                  </a:lnTo>
                  <a:lnTo>
                    <a:pt x="1080267" y="21174"/>
                  </a:lnTo>
                  <a:lnTo>
                    <a:pt x="1126619" y="13631"/>
                  </a:lnTo>
                  <a:lnTo>
                    <a:pt x="1173497" y="7712"/>
                  </a:lnTo>
                  <a:lnTo>
                    <a:pt x="1220873" y="3447"/>
                  </a:lnTo>
                  <a:lnTo>
                    <a:pt x="1268716" y="866"/>
                  </a:lnTo>
                  <a:lnTo>
                    <a:pt x="1316997" y="0"/>
                  </a:lnTo>
                  <a:lnTo>
                    <a:pt x="1366791" y="938"/>
                  </a:lnTo>
                  <a:lnTo>
                    <a:pt x="1416343" y="3741"/>
                  </a:lnTo>
                  <a:lnTo>
                    <a:pt x="1465605" y="8389"/>
                  </a:lnTo>
                  <a:lnTo>
                    <a:pt x="1514528" y="14861"/>
                  </a:lnTo>
                  <a:lnTo>
                    <a:pt x="1563066" y="23138"/>
                  </a:lnTo>
                  <a:lnTo>
                    <a:pt x="1611170" y="33201"/>
                  </a:lnTo>
                  <a:lnTo>
                    <a:pt x="1658792" y="45029"/>
                  </a:lnTo>
                  <a:lnTo>
                    <a:pt x="1705886" y="58603"/>
                  </a:lnTo>
                  <a:lnTo>
                    <a:pt x="1752403" y="73903"/>
                  </a:lnTo>
                  <a:lnTo>
                    <a:pt x="1798296" y="90909"/>
                  </a:lnTo>
                  <a:lnTo>
                    <a:pt x="1843516" y="109602"/>
                  </a:lnTo>
                  <a:lnTo>
                    <a:pt x="1888016" y="129962"/>
                  </a:lnTo>
                  <a:lnTo>
                    <a:pt x="1931749" y="151969"/>
                  </a:lnTo>
                  <a:lnTo>
                    <a:pt x="1974666" y="175603"/>
                  </a:lnTo>
                  <a:lnTo>
                    <a:pt x="2016720" y="200845"/>
                  </a:lnTo>
                  <a:lnTo>
                    <a:pt x="2057863" y="227674"/>
                  </a:lnTo>
                  <a:lnTo>
                    <a:pt x="2098048" y="256072"/>
                  </a:lnTo>
                  <a:lnTo>
                    <a:pt x="2137226" y="286018"/>
                  </a:lnTo>
                  <a:lnTo>
                    <a:pt x="2175350" y="317493"/>
                  </a:lnTo>
                  <a:lnTo>
                    <a:pt x="2212372" y="350476"/>
                  </a:lnTo>
                  <a:lnTo>
                    <a:pt x="2248245" y="384949"/>
                  </a:lnTo>
                  <a:lnTo>
                    <a:pt x="2282791" y="420749"/>
                  </a:lnTo>
                  <a:lnTo>
                    <a:pt x="2315844" y="457696"/>
                  </a:lnTo>
                  <a:lnTo>
                    <a:pt x="2347385" y="495743"/>
                  </a:lnTo>
                  <a:lnTo>
                    <a:pt x="2377394" y="534842"/>
                  </a:lnTo>
                  <a:lnTo>
                    <a:pt x="2405852" y="574945"/>
                  </a:lnTo>
                  <a:lnTo>
                    <a:pt x="2432737" y="616005"/>
                  </a:lnTo>
                  <a:lnTo>
                    <a:pt x="2458032" y="657974"/>
                  </a:lnTo>
                  <a:lnTo>
                    <a:pt x="2481715" y="700804"/>
                  </a:lnTo>
                  <a:lnTo>
                    <a:pt x="2503767" y="744448"/>
                  </a:lnTo>
                  <a:lnTo>
                    <a:pt x="2524169" y="788858"/>
                  </a:lnTo>
                  <a:lnTo>
                    <a:pt x="2542900" y="833986"/>
                  </a:lnTo>
                  <a:lnTo>
                    <a:pt x="2559941" y="879785"/>
                  </a:lnTo>
                  <a:lnTo>
                    <a:pt x="2575272" y="926207"/>
                  </a:lnTo>
                  <a:lnTo>
                    <a:pt x="2588874" y="973205"/>
                  </a:lnTo>
                  <a:lnTo>
                    <a:pt x="2600726" y="1020730"/>
                  </a:lnTo>
                  <a:lnTo>
                    <a:pt x="2610809" y="1068736"/>
                  </a:lnTo>
                  <a:lnTo>
                    <a:pt x="2619103" y="1117174"/>
                  </a:lnTo>
                  <a:lnTo>
                    <a:pt x="2625588" y="1165996"/>
                  </a:lnTo>
                  <a:lnTo>
                    <a:pt x="2630245" y="1215156"/>
                  </a:lnTo>
                  <a:lnTo>
                    <a:pt x="2633054" y="1264606"/>
                  </a:lnTo>
                  <a:lnTo>
                    <a:pt x="2633994" y="1314297"/>
                  </a:lnTo>
                  <a:lnTo>
                    <a:pt x="2633126" y="1362480"/>
                  </a:lnTo>
                  <a:lnTo>
                    <a:pt x="2630540" y="1410226"/>
                  </a:lnTo>
                  <a:lnTo>
                    <a:pt x="2626266" y="1457505"/>
                  </a:lnTo>
                  <a:lnTo>
                    <a:pt x="2620335" y="1504288"/>
                  </a:lnTo>
                  <a:lnTo>
                    <a:pt x="2612775" y="1550545"/>
                  </a:lnTo>
                  <a:lnTo>
                    <a:pt x="2603618" y="1596247"/>
                  </a:lnTo>
                  <a:lnTo>
                    <a:pt x="2592891" y="1641363"/>
                  </a:lnTo>
                  <a:lnTo>
                    <a:pt x="2580626" y="1685863"/>
                  </a:lnTo>
                  <a:lnTo>
                    <a:pt x="2566852" y="1729719"/>
                  </a:lnTo>
                  <a:lnTo>
                    <a:pt x="2551598" y="1772901"/>
                  </a:lnTo>
                  <a:lnTo>
                    <a:pt x="2534895" y="1815378"/>
                  </a:lnTo>
                  <a:lnTo>
                    <a:pt x="2516773" y="1857121"/>
                  </a:lnTo>
                  <a:lnTo>
                    <a:pt x="2497260" y="1898101"/>
                  </a:lnTo>
                  <a:lnTo>
                    <a:pt x="2476387" y="1938288"/>
                  </a:lnTo>
                  <a:lnTo>
                    <a:pt x="2454183" y="1977651"/>
                  </a:lnTo>
                  <a:lnTo>
                    <a:pt x="2430679" y="2016162"/>
                  </a:lnTo>
                  <a:lnTo>
                    <a:pt x="2405904" y="2053790"/>
                  </a:lnTo>
                  <a:lnTo>
                    <a:pt x="2379888" y="2090507"/>
                  </a:lnTo>
                  <a:lnTo>
                    <a:pt x="2352660" y="2126282"/>
                  </a:lnTo>
                  <a:lnTo>
                    <a:pt x="2324250" y="2161085"/>
                  </a:lnTo>
                  <a:lnTo>
                    <a:pt x="2294688" y="2194887"/>
                  </a:lnTo>
                  <a:lnTo>
                    <a:pt x="2264005" y="2227658"/>
                  </a:lnTo>
                  <a:lnTo>
                    <a:pt x="2232228" y="2259369"/>
                  </a:lnTo>
                  <a:lnTo>
                    <a:pt x="2199390" y="2289990"/>
                  </a:lnTo>
                  <a:lnTo>
                    <a:pt x="2165518" y="2319490"/>
                  </a:lnTo>
                  <a:lnTo>
                    <a:pt x="2130643" y="2347841"/>
                  </a:lnTo>
                  <a:lnTo>
                    <a:pt x="2094794" y="2375013"/>
                  </a:lnTo>
                  <a:lnTo>
                    <a:pt x="2058002" y="2400976"/>
                  </a:lnTo>
                  <a:lnTo>
                    <a:pt x="2020297" y="2425700"/>
                  </a:lnTo>
                  <a:lnTo>
                    <a:pt x="1981707" y="2449156"/>
                  </a:lnTo>
                  <a:lnTo>
                    <a:pt x="1942262" y="2471313"/>
                  </a:lnTo>
                  <a:lnTo>
                    <a:pt x="1901993" y="2492143"/>
                  </a:lnTo>
                  <a:lnTo>
                    <a:pt x="1860929" y="2511616"/>
                  </a:lnTo>
                  <a:lnTo>
                    <a:pt x="1819101" y="2529701"/>
                  </a:lnTo>
                  <a:lnTo>
                    <a:pt x="1776536" y="2546369"/>
                  </a:lnTo>
                  <a:lnTo>
                    <a:pt x="1733266" y="2561591"/>
                  </a:lnTo>
                  <a:lnTo>
                    <a:pt x="1689321" y="2575337"/>
                  </a:lnTo>
                  <a:lnTo>
                    <a:pt x="1644729" y="2587576"/>
                  </a:lnTo>
                  <a:lnTo>
                    <a:pt x="1599521" y="2598281"/>
                  </a:lnTo>
                  <a:lnTo>
                    <a:pt x="1553726" y="2607419"/>
                  </a:lnTo>
                  <a:lnTo>
                    <a:pt x="1507375" y="2614963"/>
                  </a:lnTo>
                  <a:lnTo>
                    <a:pt x="1460497" y="2620882"/>
                  </a:lnTo>
                  <a:lnTo>
                    <a:pt x="1413121" y="2625147"/>
                  </a:lnTo>
                  <a:lnTo>
                    <a:pt x="1365278" y="2627727"/>
                  </a:lnTo>
                  <a:lnTo>
                    <a:pt x="1316997" y="2628594"/>
                  </a:lnTo>
                  <a:lnTo>
                    <a:pt x="1268716" y="2627727"/>
                  </a:lnTo>
                  <a:lnTo>
                    <a:pt x="1220873" y="2625147"/>
                  </a:lnTo>
                  <a:lnTo>
                    <a:pt x="1173497" y="2620882"/>
                  </a:lnTo>
                  <a:lnTo>
                    <a:pt x="1126619" y="2614963"/>
                  </a:lnTo>
                  <a:lnTo>
                    <a:pt x="1080267" y="2607419"/>
                  </a:lnTo>
                  <a:lnTo>
                    <a:pt x="1034473" y="2598281"/>
                  </a:lnTo>
                  <a:lnTo>
                    <a:pt x="989265" y="2587576"/>
                  </a:lnTo>
                  <a:lnTo>
                    <a:pt x="944673" y="2575337"/>
                  </a:lnTo>
                  <a:lnTo>
                    <a:pt x="900727" y="2561591"/>
                  </a:lnTo>
                  <a:lnTo>
                    <a:pt x="857457" y="2546369"/>
                  </a:lnTo>
                  <a:lnTo>
                    <a:pt x="814893" y="2529701"/>
                  </a:lnTo>
                  <a:lnTo>
                    <a:pt x="773064" y="2511616"/>
                  </a:lnTo>
                  <a:lnTo>
                    <a:pt x="732000" y="2492143"/>
                  </a:lnTo>
                  <a:lnTo>
                    <a:pt x="691731" y="2471313"/>
                  </a:lnTo>
                  <a:lnTo>
                    <a:pt x="652287" y="2449156"/>
                  </a:lnTo>
                  <a:lnTo>
                    <a:pt x="613697" y="2425700"/>
                  </a:lnTo>
                  <a:lnTo>
                    <a:pt x="575991" y="2400976"/>
                  </a:lnTo>
                  <a:lnTo>
                    <a:pt x="539199" y="2375013"/>
                  </a:lnTo>
                  <a:lnTo>
                    <a:pt x="503351" y="2347841"/>
                  </a:lnTo>
                  <a:lnTo>
                    <a:pt x="468476" y="2319490"/>
                  </a:lnTo>
                  <a:lnTo>
                    <a:pt x="434604" y="2289990"/>
                  </a:lnTo>
                  <a:lnTo>
                    <a:pt x="401765" y="2259369"/>
                  </a:lnTo>
                  <a:lnTo>
                    <a:pt x="369989" y="2227658"/>
                  </a:lnTo>
                  <a:lnTo>
                    <a:pt x="339305" y="2194887"/>
                  </a:lnTo>
                  <a:lnTo>
                    <a:pt x="309744" y="2161085"/>
                  </a:lnTo>
                  <a:lnTo>
                    <a:pt x="281334" y="2126282"/>
                  </a:lnTo>
                  <a:lnTo>
                    <a:pt x="254106" y="2090507"/>
                  </a:lnTo>
                  <a:lnTo>
                    <a:pt x="228090" y="2053790"/>
                  </a:lnTo>
                  <a:lnTo>
                    <a:pt x="203315" y="2016162"/>
                  </a:lnTo>
                  <a:lnTo>
                    <a:pt x="179810" y="1977651"/>
                  </a:lnTo>
                  <a:lnTo>
                    <a:pt x="157607" y="1938288"/>
                  </a:lnTo>
                  <a:lnTo>
                    <a:pt x="136734" y="1898101"/>
                  </a:lnTo>
                  <a:lnTo>
                    <a:pt x="117221" y="1857121"/>
                  </a:lnTo>
                  <a:lnTo>
                    <a:pt x="99098" y="1815378"/>
                  </a:lnTo>
                  <a:lnTo>
                    <a:pt x="82395" y="1772901"/>
                  </a:lnTo>
                  <a:lnTo>
                    <a:pt x="67142" y="1729719"/>
                  </a:lnTo>
                  <a:lnTo>
                    <a:pt x="53368" y="1685863"/>
                  </a:lnTo>
                  <a:lnTo>
                    <a:pt x="41102" y="1641363"/>
                  </a:lnTo>
                  <a:lnTo>
                    <a:pt x="30376" y="1596247"/>
                  </a:lnTo>
                  <a:lnTo>
                    <a:pt x="21218" y="1550545"/>
                  </a:lnTo>
                  <a:lnTo>
                    <a:pt x="13659" y="1504288"/>
                  </a:lnTo>
                  <a:lnTo>
                    <a:pt x="7728" y="1457505"/>
                  </a:lnTo>
                  <a:lnTo>
                    <a:pt x="3454" y="1410226"/>
                  </a:lnTo>
                  <a:lnTo>
                    <a:pt x="868" y="1362480"/>
                  </a:lnTo>
                  <a:lnTo>
                    <a:pt x="0" y="13142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73047" y="1997475"/>
            <a:ext cx="1007745" cy="82304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033" marR="2540" algn="ctr">
              <a:lnSpc>
                <a:spcPct val="100699"/>
              </a:lnSpc>
              <a:spcBef>
                <a:spcPts val="35"/>
              </a:spcBef>
            </a:pPr>
            <a:r>
              <a:rPr sz="1800" spc="-23" dirty="0">
                <a:latin typeface="Lato"/>
                <a:cs typeface="Lato"/>
              </a:rPr>
              <a:t>16-</a:t>
            </a:r>
            <a:r>
              <a:rPr sz="1800" spc="-13" dirty="0">
                <a:latin typeface="Lato"/>
                <a:cs typeface="Lato"/>
              </a:rPr>
              <a:t>bit </a:t>
            </a:r>
            <a:r>
              <a:rPr sz="1800" spc="-5" dirty="0">
                <a:latin typeface="Lato"/>
                <a:cs typeface="Lato"/>
              </a:rPr>
              <a:t>quantized model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90581" y="3517874"/>
            <a:ext cx="2062163" cy="512763"/>
            <a:chOff x="12181162" y="7035748"/>
            <a:chExt cx="4124325" cy="1025525"/>
          </a:xfrm>
        </p:grpSpPr>
        <p:sp>
          <p:nvSpPr>
            <p:cNvPr id="21" name="object 21"/>
            <p:cNvSpPr/>
            <p:nvPr/>
          </p:nvSpPr>
          <p:spPr>
            <a:xfrm>
              <a:off x="12185925" y="7040510"/>
              <a:ext cx="4114800" cy="1016000"/>
            </a:xfrm>
            <a:custGeom>
              <a:avLst/>
              <a:gdLst/>
              <a:ahLst/>
              <a:cxnLst/>
              <a:rect l="l" t="t" r="r" b="b"/>
              <a:pathLst>
                <a:path w="4114800" h="1016000">
                  <a:moveTo>
                    <a:pt x="3945492" y="1015797"/>
                  </a:moveTo>
                  <a:lnTo>
                    <a:pt x="169299" y="1015797"/>
                  </a:lnTo>
                  <a:lnTo>
                    <a:pt x="124293" y="1009750"/>
                  </a:lnTo>
                  <a:lnTo>
                    <a:pt x="83851" y="992683"/>
                  </a:lnTo>
                  <a:lnTo>
                    <a:pt x="49587" y="966210"/>
                  </a:lnTo>
                  <a:lnTo>
                    <a:pt x="23114" y="931946"/>
                  </a:lnTo>
                  <a:lnTo>
                    <a:pt x="6047" y="891504"/>
                  </a:lnTo>
                  <a:lnTo>
                    <a:pt x="0" y="846498"/>
                  </a:lnTo>
                  <a:lnTo>
                    <a:pt x="0" y="169299"/>
                  </a:lnTo>
                  <a:lnTo>
                    <a:pt x="6047" y="124293"/>
                  </a:lnTo>
                  <a:lnTo>
                    <a:pt x="23114" y="83851"/>
                  </a:lnTo>
                  <a:lnTo>
                    <a:pt x="49587" y="49587"/>
                  </a:lnTo>
                  <a:lnTo>
                    <a:pt x="83851" y="23114"/>
                  </a:lnTo>
                  <a:lnTo>
                    <a:pt x="124293" y="6047"/>
                  </a:lnTo>
                  <a:lnTo>
                    <a:pt x="169299" y="0"/>
                  </a:lnTo>
                  <a:lnTo>
                    <a:pt x="3945492" y="0"/>
                  </a:lnTo>
                  <a:lnTo>
                    <a:pt x="4010273" y="12881"/>
                  </a:lnTo>
                  <a:lnTo>
                    <a:pt x="4065191" y="49574"/>
                  </a:lnTo>
                  <a:lnTo>
                    <a:pt x="4101897" y="104515"/>
                  </a:lnTo>
                  <a:lnTo>
                    <a:pt x="4114791" y="169299"/>
                  </a:lnTo>
                  <a:lnTo>
                    <a:pt x="4114791" y="846498"/>
                  </a:lnTo>
                  <a:lnTo>
                    <a:pt x="4108744" y="891504"/>
                  </a:lnTo>
                  <a:lnTo>
                    <a:pt x="4091676" y="931946"/>
                  </a:lnTo>
                  <a:lnTo>
                    <a:pt x="4065204" y="966210"/>
                  </a:lnTo>
                  <a:lnTo>
                    <a:pt x="4030940" y="992683"/>
                  </a:lnTo>
                  <a:lnTo>
                    <a:pt x="3990497" y="1009750"/>
                  </a:lnTo>
                  <a:lnTo>
                    <a:pt x="3945492" y="101579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85925" y="7040510"/>
              <a:ext cx="4114800" cy="1016000"/>
            </a:xfrm>
            <a:custGeom>
              <a:avLst/>
              <a:gdLst/>
              <a:ahLst/>
              <a:cxnLst/>
              <a:rect l="l" t="t" r="r" b="b"/>
              <a:pathLst>
                <a:path w="4114800" h="1016000">
                  <a:moveTo>
                    <a:pt x="0" y="169299"/>
                  </a:moveTo>
                  <a:lnTo>
                    <a:pt x="6047" y="124293"/>
                  </a:lnTo>
                  <a:lnTo>
                    <a:pt x="23114" y="83851"/>
                  </a:lnTo>
                  <a:lnTo>
                    <a:pt x="49587" y="49587"/>
                  </a:lnTo>
                  <a:lnTo>
                    <a:pt x="83851" y="23114"/>
                  </a:lnTo>
                  <a:lnTo>
                    <a:pt x="124293" y="6047"/>
                  </a:lnTo>
                  <a:lnTo>
                    <a:pt x="169299" y="0"/>
                  </a:lnTo>
                  <a:lnTo>
                    <a:pt x="3945492" y="0"/>
                  </a:lnTo>
                  <a:lnTo>
                    <a:pt x="4010273" y="12881"/>
                  </a:lnTo>
                  <a:lnTo>
                    <a:pt x="4065191" y="49574"/>
                  </a:lnTo>
                  <a:lnTo>
                    <a:pt x="4101897" y="104515"/>
                  </a:lnTo>
                  <a:lnTo>
                    <a:pt x="4114791" y="169299"/>
                  </a:lnTo>
                  <a:lnTo>
                    <a:pt x="4114791" y="846498"/>
                  </a:lnTo>
                  <a:lnTo>
                    <a:pt x="4108744" y="891504"/>
                  </a:lnTo>
                  <a:lnTo>
                    <a:pt x="4091676" y="931946"/>
                  </a:lnTo>
                  <a:lnTo>
                    <a:pt x="4065204" y="966210"/>
                  </a:lnTo>
                  <a:lnTo>
                    <a:pt x="4030940" y="992683"/>
                  </a:lnTo>
                  <a:lnTo>
                    <a:pt x="3990497" y="1009750"/>
                  </a:lnTo>
                  <a:lnTo>
                    <a:pt x="3945492" y="1015797"/>
                  </a:lnTo>
                  <a:lnTo>
                    <a:pt x="169299" y="1015797"/>
                  </a:lnTo>
                  <a:lnTo>
                    <a:pt x="124293" y="1009750"/>
                  </a:lnTo>
                  <a:lnTo>
                    <a:pt x="83851" y="992683"/>
                  </a:lnTo>
                  <a:lnTo>
                    <a:pt x="49587" y="966210"/>
                  </a:lnTo>
                  <a:lnTo>
                    <a:pt x="23114" y="931946"/>
                  </a:lnTo>
                  <a:lnTo>
                    <a:pt x="6047" y="891504"/>
                  </a:lnTo>
                  <a:lnTo>
                    <a:pt x="0" y="846498"/>
                  </a:lnTo>
                  <a:lnTo>
                    <a:pt x="0" y="1692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41534" y="3546432"/>
            <a:ext cx="960120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115252" marR="2540" indent="-109220">
              <a:lnSpc>
                <a:spcPct val="100400"/>
              </a:lnSpc>
              <a:spcBef>
                <a:spcPts val="43"/>
              </a:spcBef>
            </a:pPr>
            <a:r>
              <a:rPr b="1" spc="-15" dirty="0">
                <a:latin typeface="Lato"/>
                <a:cs typeface="Lato"/>
              </a:rPr>
              <a:t>1GB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8-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64343" y="2179739"/>
            <a:ext cx="1322070" cy="1319213"/>
            <a:chOff x="12928686" y="4359478"/>
            <a:chExt cx="2644140" cy="2638425"/>
          </a:xfrm>
        </p:grpSpPr>
        <p:sp>
          <p:nvSpPr>
            <p:cNvPr id="25" name="object 25"/>
            <p:cNvSpPr/>
            <p:nvPr/>
          </p:nvSpPr>
          <p:spPr>
            <a:xfrm>
              <a:off x="12933449" y="4364241"/>
              <a:ext cx="2634615" cy="2628900"/>
            </a:xfrm>
            <a:custGeom>
              <a:avLst/>
              <a:gdLst/>
              <a:ahLst/>
              <a:cxnLst/>
              <a:rect l="l" t="t" r="r" b="b"/>
              <a:pathLst>
                <a:path w="2634615" h="2628900">
                  <a:moveTo>
                    <a:pt x="1316997" y="2628594"/>
                  </a:moveTo>
                  <a:lnTo>
                    <a:pt x="1268716" y="2627727"/>
                  </a:lnTo>
                  <a:lnTo>
                    <a:pt x="1220873" y="2625147"/>
                  </a:lnTo>
                  <a:lnTo>
                    <a:pt x="1173497" y="2620882"/>
                  </a:lnTo>
                  <a:lnTo>
                    <a:pt x="1126619" y="2614963"/>
                  </a:lnTo>
                  <a:lnTo>
                    <a:pt x="1080267" y="2607419"/>
                  </a:lnTo>
                  <a:lnTo>
                    <a:pt x="1034473" y="2598281"/>
                  </a:lnTo>
                  <a:lnTo>
                    <a:pt x="989265" y="2587577"/>
                  </a:lnTo>
                  <a:lnTo>
                    <a:pt x="944673" y="2575337"/>
                  </a:lnTo>
                  <a:lnTo>
                    <a:pt x="900727" y="2561591"/>
                  </a:lnTo>
                  <a:lnTo>
                    <a:pt x="857457" y="2546369"/>
                  </a:lnTo>
                  <a:lnTo>
                    <a:pt x="814893" y="2529701"/>
                  </a:lnTo>
                  <a:lnTo>
                    <a:pt x="773064" y="2511616"/>
                  </a:lnTo>
                  <a:lnTo>
                    <a:pt x="732000" y="2492143"/>
                  </a:lnTo>
                  <a:lnTo>
                    <a:pt x="691731" y="2471313"/>
                  </a:lnTo>
                  <a:lnTo>
                    <a:pt x="652287" y="2449156"/>
                  </a:lnTo>
                  <a:lnTo>
                    <a:pt x="613697" y="2425700"/>
                  </a:lnTo>
                  <a:lnTo>
                    <a:pt x="575991" y="2400976"/>
                  </a:lnTo>
                  <a:lnTo>
                    <a:pt x="539199" y="2375013"/>
                  </a:lnTo>
                  <a:lnTo>
                    <a:pt x="503351" y="2347841"/>
                  </a:lnTo>
                  <a:lnTo>
                    <a:pt x="468476" y="2319490"/>
                  </a:lnTo>
                  <a:lnTo>
                    <a:pt x="434604" y="2289990"/>
                  </a:lnTo>
                  <a:lnTo>
                    <a:pt x="401765" y="2259369"/>
                  </a:lnTo>
                  <a:lnTo>
                    <a:pt x="369989" y="2227658"/>
                  </a:lnTo>
                  <a:lnTo>
                    <a:pt x="339305" y="2194887"/>
                  </a:lnTo>
                  <a:lnTo>
                    <a:pt x="309744" y="2161085"/>
                  </a:lnTo>
                  <a:lnTo>
                    <a:pt x="281334" y="2126282"/>
                  </a:lnTo>
                  <a:lnTo>
                    <a:pt x="254106" y="2090507"/>
                  </a:lnTo>
                  <a:lnTo>
                    <a:pt x="228090" y="2053790"/>
                  </a:lnTo>
                  <a:lnTo>
                    <a:pt x="203315" y="2016162"/>
                  </a:lnTo>
                  <a:lnTo>
                    <a:pt x="179810" y="1977651"/>
                  </a:lnTo>
                  <a:lnTo>
                    <a:pt x="157607" y="1938288"/>
                  </a:lnTo>
                  <a:lnTo>
                    <a:pt x="136734" y="1898101"/>
                  </a:lnTo>
                  <a:lnTo>
                    <a:pt x="117221" y="1857121"/>
                  </a:lnTo>
                  <a:lnTo>
                    <a:pt x="99098" y="1815378"/>
                  </a:lnTo>
                  <a:lnTo>
                    <a:pt x="82395" y="1772901"/>
                  </a:lnTo>
                  <a:lnTo>
                    <a:pt x="67142" y="1729719"/>
                  </a:lnTo>
                  <a:lnTo>
                    <a:pt x="53368" y="1685863"/>
                  </a:lnTo>
                  <a:lnTo>
                    <a:pt x="41102" y="1641363"/>
                  </a:lnTo>
                  <a:lnTo>
                    <a:pt x="30376" y="1596247"/>
                  </a:lnTo>
                  <a:lnTo>
                    <a:pt x="21218" y="1550545"/>
                  </a:lnTo>
                  <a:lnTo>
                    <a:pt x="13659" y="1504288"/>
                  </a:lnTo>
                  <a:lnTo>
                    <a:pt x="7728" y="1457505"/>
                  </a:lnTo>
                  <a:lnTo>
                    <a:pt x="3454" y="1410226"/>
                  </a:lnTo>
                  <a:lnTo>
                    <a:pt x="868" y="1362480"/>
                  </a:lnTo>
                  <a:lnTo>
                    <a:pt x="0" y="1314297"/>
                  </a:lnTo>
                  <a:lnTo>
                    <a:pt x="868" y="1266114"/>
                  </a:lnTo>
                  <a:lnTo>
                    <a:pt x="3454" y="1218368"/>
                  </a:lnTo>
                  <a:lnTo>
                    <a:pt x="7728" y="1171088"/>
                  </a:lnTo>
                  <a:lnTo>
                    <a:pt x="13659" y="1124305"/>
                  </a:lnTo>
                  <a:lnTo>
                    <a:pt x="21218" y="1078048"/>
                  </a:lnTo>
                  <a:lnTo>
                    <a:pt x="30376" y="1032347"/>
                  </a:lnTo>
                  <a:lnTo>
                    <a:pt x="41102" y="987231"/>
                  </a:lnTo>
                  <a:lnTo>
                    <a:pt x="53368" y="942730"/>
                  </a:lnTo>
                  <a:lnTo>
                    <a:pt x="67142" y="898875"/>
                  </a:lnTo>
                  <a:lnTo>
                    <a:pt x="82395" y="855693"/>
                  </a:lnTo>
                  <a:lnTo>
                    <a:pt x="99098" y="813216"/>
                  </a:lnTo>
                  <a:lnTo>
                    <a:pt x="117221" y="771472"/>
                  </a:lnTo>
                  <a:lnTo>
                    <a:pt x="136734" y="730493"/>
                  </a:lnTo>
                  <a:lnTo>
                    <a:pt x="157607" y="690306"/>
                  </a:lnTo>
                  <a:lnTo>
                    <a:pt x="179810" y="650943"/>
                  </a:lnTo>
                  <a:lnTo>
                    <a:pt x="203315" y="612432"/>
                  </a:lnTo>
                  <a:lnTo>
                    <a:pt x="228090" y="574803"/>
                  </a:lnTo>
                  <a:lnTo>
                    <a:pt x="254106" y="538087"/>
                  </a:lnTo>
                  <a:lnTo>
                    <a:pt x="281334" y="502312"/>
                  </a:lnTo>
                  <a:lnTo>
                    <a:pt x="309744" y="467509"/>
                  </a:lnTo>
                  <a:lnTo>
                    <a:pt x="339305" y="433707"/>
                  </a:lnTo>
                  <a:lnTo>
                    <a:pt x="369989" y="400935"/>
                  </a:lnTo>
                  <a:lnTo>
                    <a:pt x="401765" y="369225"/>
                  </a:lnTo>
                  <a:lnTo>
                    <a:pt x="434604" y="338604"/>
                  </a:lnTo>
                  <a:lnTo>
                    <a:pt x="468476" y="309103"/>
                  </a:lnTo>
                  <a:lnTo>
                    <a:pt x="503351" y="280752"/>
                  </a:lnTo>
                  <a:lnTo>
                    <a:pt x="539199" y="253581"/>
                  </a:lnTo>
                  <a:lnTo>
                    <a:pt x="575991" y="227618"/>
                  </a:lnTo>
                  <a:lnTo>
                    <a:pt x="613697" y="202894"/>
                  </a:lnTo>
                  <a:lnTo>
                    <a:pt x="652287" y="179438"/>
                  </a:lnTo>
                  <a:lnTo>
                    <a:pt x="691731" y="157280"/>
                  </a:lnTo>
                  <a:lnTo>
                    <a:pt x="732000" y="136451"/>
                  </a:lnTo>
                  <a:lnTo>
                    <a:pt x="773064" y="116978"/>
                  </a:lnTo>
                  <a:lnTo>
                    <a:pt x="814893" y="98893"/>
                  </a:lnTo>
                  <a:lnTo>
                    <a:pt x="857457" y="82224"/>
                  </a:lnTo>
                  <a:lnTo>
                    <a:pt x="900727" y="67003"/>
                  </a:lnTo>
                  <a:lnTo>
                    <a:pt x="944673" y="53257"/>
                  </a:lnTo>
                  <a:lnTo>
                    <a:pt x="989265" y="41017"/>
                  </a:lnTo>
                  <a:lnTo>
                    <a:pt x="1034473" y="30313"/>
                  </a:lnTo>
                  <a:lnTo>
                    <a:pt x="1080267" y="21174"/>
                  </a:lnTo>
                  <a:lnTo>
                    <a:pt x="1126619" y="13631"/>
                  </a:lnTo>
                  <a:lnTo>
                    <a:pt x="1173497" y="7712"/>
                  </a:lnTo>
                  <a:lnTo>
                    <a:pt x="1220873" y="3447"/>
                  </a:lnTo>
                  <a:lnTo>
                    <a:pt x="1268716" y="866"/>
                  </a:lnTo>
                  <a:lnTo>
                    <a:pt x="1316997" y="0"/>
                  </a:lnTo>
                  <a:lnTo>
                    <a:pt x="1366791" y="938"/>
                  </a:lnTo>
                  <a:lnTo>
                    <a:pt x="1416343" y="3741"/>
                  </a:lnTo>
                  <a:lnTo>
                    <a:pt x="1465605" y="8389"/>
                  </a:lnTo>
                  <a:lnTo>
                    <a:pt x="1514528" y="14861"/>
                  </a:lnTo>
                  <a:lnTo>
                    <a:pt x="1563066" y="23138"/>
                  </a:lnTo>
                  <a:lnTo>
                    <a:pt x="1611170" y="33201"/>
                  </a:lnTo>
                  <a:lnTo>
                    <a:pt x="1658793" y="45029"/>
                  </a:lnTo>
                  <a:lnTo>
                    <a:pt x="1705886" y="58603"/>
                  </a:lnTo>
                  <a:lnTo>
                    <a:pt x="1752403" y="73903"/>
                  </a:lnTo>
                  <a:lnTo>
                    <a:pt x="1798296" y="90909"/>
                  </a:lnTo>
                  <a:lnTo>
                    <a:pt x="1843516" y="109602"/>
                  </a:lnTo>
                  <a:lnTo>
                    <a:pt x="1888016" y="129962"/>
                  </a:lnTo>
                  <a:lnTo>
                    <a:pt x="1931749" y="151969"/>
                  </a:lnTo>
                  <a:lnTo>
                    <a:pt x="1974666" y="175603"/>
                  </a:lnTo>
                  <a:lnTo>
                    <a:pt x="2016720" y="200845"/>
                  </a:lnTo>
                  <a:lnTo>
                    <a:pt x="2057863" y="227674"/>
                  </a:lnTo>
                  <a:lnTo>
                    <a:pt x="2098048" y="256072"/>
                  </a:lnTo>
                  <a:lnTo>
                    <a:pt x="2137226" y="286018"/>
                  </a:lnTo>
                  <a:lnTo>
                    <a:pt x="2175350" y="317493"/>
                  </a:lnTo>
                  <a:lnTo>
                    <a:pt x="2212372" y="350476"/>
                  </a:lnTo>
                  <a:lnTo>
                    <a:pt x="2248245" y="384949"/>
                  </a:lnTo>
                  <a:lnTo>
                    <a:pt x="2282791" y="420749"/>
                  </a:lnTo>
                  <a:lnTo>
                    <a:pt x="2315844" y="457696"/>
                  </a:lnTo>
                  <a:lnTo>
                    <a:pt x="2347386" y="495743"/>
                  </a:lnTo>
                  <a:lnTo>
                    <a:pt x="2377395" y="534842"/>
                  </a:lnTo>
                  <a:lnTo>
                    <a:pt x="2405852" y="574945"/>
                  </a:lnTo>
                  <a:lnTo>
                    <a:pt x="2432737" y="616005"/>
                  </a:lnTo>
                  <a:lnTo>
                    <a:pt x="2458032" y="657974"/>
                  </a:lnTo>
                  <a:lnTo>
                    <a:pt x="2481715" y="700804"/>
                  </a:lnTo>
                  <a:lnTo>
                    <a:pt x="2503767" y="744448"/>
                  </a:lnTo>
                  <a:lnTo>
                    <a:pt x="2524169" y="788858"/>
                  </a:lnTo>
                  <a:lnTo>
                    <a:pt x="2542900" y="833986"/>
                  </a:lnTo>
                  <a:lnTo>
                    <a:pt x="2559941" y="879785"/>
                  </a:lnTo>
                  <a:lnTo>
                    <a:pt x="2575272" y="926207"/>
                  </a:lnTo>
                  <a:lnTo>
                    <a:pt x="2588874" y="973205"/>
                  </a:lnTo>
                  <a:lnTo>
                    <a:pt x="2600726" y="1020730"/>
                  </a:lnTo>
                  <a:lnTo>
                    <a:pt x="2610809" y="1068736"/>
                  </a:lnTo>
                  <a:lnTo>
                    <a:pt x="2619103" y="1117174"/>
                  </a:lnTo>
                  <a:lnTo>
                    <a:pt x="2625588" y="1165996"/>
                  </a:lnTo>
                  <a:lnTo>
                    <a:pt x="2630245" y="1215156"/>
                  </a:lnTo>
                  <a:lnTo>
                    <a:pt x="2633054" y="1264606"/>
                  </a:lnTo>
                  <a:lnTo>
                    <a:pt x="2633994" y="1314297"/>
                  </a:lnTo>
                  <a:lnTo>
                    <a:pt x="2633126" y="1362480"/>
                  </a:lnTo>
                  <a:lnTo>
                    <a:pt x="2630540" y="1410226"/>
                  </a:lnTo>
                  <a:lnTo>
                    <a:pt x="2626266" y="1457505"/>
                  </a:lnTo>
                  <a:lnTo>
                    <a:pt x="2620335" y="1504288"/>
                  </a:lnTo>
                  <a:lnTo>
                    <a:pt x="2612775" y="1550545"/>
                  </a:lnTo>
                  <a:lnTo>
                    <a:pt x="2603618" y="1596247"/>
                  </a:lnTo>
                  <a:lnTo>
                    <a:pt x="2592891" y="1641363"/>
                  </a:lnTo>
                  <a:lnTo>
                    <a:pt x="2580626" y="1685863"/>
                  </a:lnTo>
                  <a:lnTo>
                    <a:pt x="2566852" y="1729719"/>
                  </a:lnTo>
                  <a:lnTo>
                    <a:pt x="2551599" y="1772901"/>
                  </a:lnTo>
                  <a:lnTo>
                    <a:pt x="2534896" y="1815378"/>
                  </a:lnTo>
                  <a:lnTo>
                    <a:pt x="2516773" y="1857121"/>
                  </a:lnTo>
                  <a:lnTo>
                    <a:pt x="2497260" y="1898101"/>
                  </a:lnTo>
                  <a:lnTo>
                    <a:pt x="2476387" y="1938288"/>
                  </a:lnTo>
                  <a:lnTo>
                    <a:pt x="2454184" y="1977651"/>
                  </a:lnTo>
                  <a:lnTo>
                    <a:pt x="2430679" y="2016162"/>
                  </a:lnTo>
                  <a:lnTo>
                    <a:pt x="2405904" y="2053790"/>
                  </a:lnTo>
                  <a:lnTo>
                    <a:pt x="2379888" y="2090507"/>
                  </a:lnTo>
                  <a:lnTo>
                    <a:pt x="2352660" y="2126282"/>
                  </a:lnTo>
                  <a:lnTo>
                    <a:pt x="2324250" y="2161085"/>
                  </a:lnTo>
                  <a:lnTo>
                    <a:pt x="2294688" y="2194887"/>
                  </a:lnTo>
                  <a:lnTo>
                    <a:pt x="2264005" y="2227658"/>
                  </a:lnTo>
                  <a:lnTo>
                    <a:pt x="2232228" y="2259369"/>
                  </a:lnTo>
                  <a:lnTo>
                    <a:pt x="2199390" y="2289990"/>
                  </a:lnTo>
                  <a:lnTo>
                    <a:pt x="2165518" y="2319490"/>
                  </a:lnTo>
                  <a:lnTo>
                    <a:pt x="2130643" y="2347841"/>
                  </a:lnTo>
                  <a:lnTo>
                    <a:pt x="2094795" y="2375013"/>
                  </a:lnTo>
                  <a:lnTo>
                    <a:pt x="2058003" y="2400976"/>
                  </a:lnTo>
                  <a:lnTo>
                    <a:pt x="2020297" y="2425700"/>
                  </a:lnTo>
                  <a:lnTo>
                    <a:pt x="1981707" y="2449156"/>
                  </a:lnTo>
                  <a:lnTo>
                    <a:pt x="1942262" y="2471313"/>
                  </a:lnTo>
                  <a:lnTo>
                    <a:pt x="1901993" y="2492143"/>
                  </a:lnTo>
                  <a:lnTo>
                    <a:pt x="1860929" y="2511616"/>
                  </a:lnTo>
                  <a:lnTo>
                    <a:pt x="1819101" y="2529701"/>
                  </a:lnTo>
                  <a:lnTo>
                    <a:pt x="1776536" y="2546369"/>
                  </a:lnTo>
                  <a:lnTo>
                    <a:pt x="1733266" y="2561591"/>
                  </a:lnTo>
                  <a:lnTo>
                    <a:pt x="1689321" y="2575337"/>
                  </a:lnTo>
                  <a:lnTo>
                    <a:pt x="1644729" y="2587577"/>
                  </a:lnTo>
                  <a:lnTo>
                    <a:pt x="1599521" y="2598281"/>
                  </a:lnTo>
                  <a:lnTo>
                    <a:pt x="1553726" y="2607419"/>
                  </a:lnTo>
                  <a:lnTo>
                    <a:pt x="1507375" y="2614963"/>
                  </a:lnTo>
                  <a:lnTo>
                    <a:pt x="1460497" y="2620882"/>
                  </a:lnTo>
                  <a:lnTo>
                    <a:pt x="1413121" y="2625147"/>
                  </a:lnTo>
                  <a:lnTo>
                    <a:pt x="1365278" y="2627727"/>
                  </a:lnTo>
                  <a:lnTo>
                    <a:pt x="1316997" y="2628594"/>
                  </a:lnTo>
                  <a:close/>
                </a:path>
              </a:pathLst>
            </a:custGeom>
            <a:solidFill>
              <a:srgbClr val="F0DB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933449" y="4364241"/>
              <a:ext cx="2634615" cy="2628900"/>
            </a:xfrm>
            <a:custGeom>
              <a:avLst/>
              <a:gdLst/>
              <a:ahLst/>
              <a:cxnLst/>
              <a:rect l="l" t="t" r="r" b="b"/>
              <a:pathLst>
                <a:path w="2634615" h="2628900">
                  <a:moveTo>
                    <a:pt x="0" y="1314297"/>
                  </a:moveTo>
                  <a:lnTo>
                    <a:pt x="868" y="1266114"/>
                  </a:lnTo>
                  <a:lnTo>
                    <a:pt x="3454" y="1218368"/>
                  </a:lnTo>
                  <a:lnTo>
                    <a:pt x="7728" y="1171088"/>
                  </a:lnTo>
                  <a:lnTo>
                    <a:pt x="13659" y="1124305"/>
                  </a:lnTo>
                  <a:lnTo>
                    <a:pt x="21218" y="1078048"/>
                  </a:lnTo>
                  <a:lnTo>
                    <a:pt x="30376" y="1032347"/>
                  </a:lnTo>
                  <a:lnTo>
                    <a:pt x="41102" y="987231"/>
                  </a:lnTo>
                  <a:lnTo>
                    <a:pt x="53368" y="942730"/>
                  </a:lnTo>
                  <a:lnTo>
                    <a:pt x="67142" y="898874"/>
                  </a:lnTo>
                  <a:lnTo>
                    <a:pt x="82395" y="855693"/>
                  </a:lnTo>
                  <a:lnTo>
                    <a:pt x="99098" y="813216"/>
                  </a:lnTo>
                  <a:lnTo>
                    <a:pt x="117221" y="771472"/>
                  </a:lnTo>
                  <a:lnTo>
                    <a:pt x="136734" y="730493"/>
                  </a:lnTo>
                  <a:lnTo>
                    <a:pt x="157607" y="690306"/>
                  </a:lnTo>
                  <a:lnTo>
                    <a:pt x="179810" y="650943"/>
                  </a:lnTo>
                  <a:lnTo>
                    <a:pt x="203315" y="612432"/>
                  </a:lnTo>
                  <a:lnTo>
                    <a:pt x="228090" y="574803"/>
                  </a:lnTo>
                  <a:lnTo>
                    <a:pt x="254106" y="538087"/>
                  </a:lnTo>
                  <a:lnTo>
                    <a:pt x="281334" y="502312"/>
                  </a:lnTo>
                  <a:lnTo>
                    <a:pt x="309744" y="467509"/>
                  </a:lnTo>
                  <a:lnTo>
                    <a:pt x="339305" y="433707"/>
                  </a:lnTo>
                  <a:lnTo>
                    <a:pt x="369989" y="400935"/>
                  </a:lnTo>
                  <a:lnTo>
                    <a:pt x="401765" y="369225"/>
                  </a:lnTo>
                  <a:lnTo>
                    <a:pt x="434604" y="338604"/>
                  </a:lnTo>
                  <a:lnTo>
                    <a:pt x="468476" y="309103"/>
                  </a:lnTo>
                  <a:lnTo>
                    <a:pt x="503351" y="280752"/>
                  </a:lnTo>
                  <a:lnTo>
                    <a:pt x="539199" y="253581"/>
                  </a:lnTo>
                  <a:lnTo>
                    <a:pt x="575991" y="227618"/>
                  </a:lnTo>
                  <a:lnTo>
                    <a:pt x="613697" y="202894"/>
                  </a:lnTo>
                  <a:lnTo>
                    <a:pt x="652287" y="179438"/>
                  </a:lnTo>
                  <a:lnTo>
                    <a:pt x="691731" y="157280"/>
                  </a:lnTo>
                  <a:lnTo>
                    <a:pt x="732000" y="136451"/>
                  </a:lnTo>
                  <a:lnTo>
                    <a:pt x="773064" y="116978"/>
                  </a:lnTo>
                  <a:lnTo>
                    <a:pt x="814893" y="98893"/>
                  </a:lnTo>
                  <a:lnTo>
                    <a:pt x="857457" y="82224"/>
                  </a:lnTo>
                  <a:lnTo>
                    <a:pt x="900727" y="67003"/>
                  </a:lnTo>
                  <a:lnTo>
                    <a:pt x="944673" y="53257"/>
                  </a:lnTo>
                  <a:lnTo>
                    <a:pt x="989265" y="41017"/>
                  </a:lnTo>
                  <a:lnTo>
                    <a:pt x="1034473" y="30313"/>
                  </a:lnTo>
                  <a:lnTo>
                    <a:pt x="1080267" y="21174"/>
                  </a:lnTo>
                  <a:lnTo>
                    <a:pt x="1126619" y="13631"/>
                  </a:lnTo>
                  <a:lnTo>
                    <a:pt x="1173497" y="7712"/>
                  </a:lnTo>
                  <a:lnTo>
                    <a:pt x="1220873" y="3447"/>
                  </a:lnTo>
                  <a:lnTo>
                    <a:pt x="1268716" y="866"/>
                  </a:lnTo>
                  <a:lnTo>
                    <a:pt x="1316997" y="0"/>
                  </a:lnTo>
                  <a:lnTo>
                    <a:pt x="1366791" y="938"/>
                  </a:lnTo>
                  <a:lnTo>
                    <a:pt x="1416343" y="3741"/>
                  </a:lnTo>
                  <a:lnTo>
                    <a:pt x="1465605" y="8389"/>
                  </a:lnTo>
                  <a:lnTo>
                    <a:pt x="1514528" y="14861"/>
                  </a:lnTo>
                  <a:lnTo>
                    <a:pt x="1563066" y="23138"/>
                  </a:lnTo>
                  <a:lnTo>
                    <a:pt x="1611170" y="33201"/>
                  </a:lnTo>
                  <a:lnTo>
                    <a:pt x="1658792" y="45029"/>
                  </a:lnTo>
                  <a:lnTo>
                    <a:pt x="1705886" y="58603"/>
                  </a:lnTo>
                  <a:lnTo>
                    <a:pt x="1752403" y="73903"/>
                  </a:lnTo>
                  <a:lnTo>
                    <a:pt x="1798296" y="90909"/>
                  </a:lnTo>
                  <a:lnTo>
                    <a:pt x="1843516" y="109602"/>
                  </a:lnTo>
                  <a:lnTo>
                    <a:pt x="1888016" y="129962"/>
                  </a:lnTo>
                  <a:lnTo>
                    <a:pt x="1931749" y="151969"/>
                  </a:lnTo>
                  <a:lnTo>
                    <a:pt x="1974666" y="175603"/>
                  </a:lnTo>
                  <a:lnTo>
                    <a:pt x="2016720" y="200845"/>
                  </a:lnTo>
                  <a:lnTo>
                    <a:pt x="2057863" y="227674"/>
                  </a:lnTo>
                  <a:lnTo>
                    <a:pt x="2098048" y="256072"/>
                  </a:lnTo>
                  <a:lnTo>
                    <a:pt x="2137226" y="286018"/>
                  </a:lnTo>
                  <a:lnTo>
                    <a:pt x="2175350" y="317493"/>
                  </a:lnTo>
                  <a:lnTo>
                    <a:pt x="2212372" y="350476"/>
                  </a:lnTo>
                  <a:lnTo>
                    <a:pt x="2248245" y="384949"/>
                  </a:lnTo>
                  <a:lnTo>
                    <a:pt x="2282791" y="420749"/>
                  </a:lnTo>
                  <a:lnTo>
                    <a:pt x="2315844" y="457696"/>
                  </a:lnTo>
                  <a:lnTo>
                    <a:pt x="2347385" y="495743"/>
                  </a:lnTo>
                  <a:lnTo>
                    <a:pt x="2377394" y="534842"/>
                  </a:lnTo>
                  <a:lnTo>
                    <a:pt x="2405852" y="574945"/>
                  </a:lnTo>
                  <a:lnTo>
                    <a:pt x="2432737" y="616005"/>
                  </a:lnTo>
                  <a:lnTo>
                    <a:pt x="2458032" y="657974"/>
                  </a:lnTo>
                  <a:lnTo>
                    <a:pt x="2481715" y="700804"/>
                  </a:lnTo>
                  <a:lnTo>
                    <a:pt x="2503767" y="744448"/>
                  </a:lnTo>
                  <a:lnTo>
                    <a:pt x="2524169" y="788858"/>
                  </a:lnTo>
                  <a:lnTo>
                    <a:pt x="2542900" y="833986"/>
                  </a:lnTo>
                  <a:lnTo>
                    <a:pt x="2559941" y="879785"/>
                  </a:lnTo>
                  <a:lnTo>
                    <a:pt x="2575272" y="926207"/>
                  </a:lnTo>
                  <a:lnTo>
                    <a:pt x="2588874" y="973205"/>
                  </a:lnTo>
                  <a:lnTo>
                    <a:pt x="2600726" y="1020730"/>
                  </a:lnTo>
                  <a:lnTo>
                    <a:pt x="2610809" y="1068736"/>
                  </a:lnTo>
                  <a:lnTo>
                    <a:pt x="2619103" y="1117174"/>
                  </a:lnTo>
                  <a:lnTo>
                    <a:pt x="2625588" y="1165996"/>
                  </a:lnTo>
                  <a:lnTo>
                    <a:pt x="2630245" y="1215156"/>
                  </a:lnTo>
                  <a:lnTo>
                    <a:pt x="2633054" y="1264606"/>
                  </a:lnTo>
                  <a:lnTo>
                    <a:pt x="2633994" y="1314297"/>
                  </a:lnTo>
                  <a:lnTo>
                    <a:pt x="2633126" y="1362480"/>
                  </a:lnTo>
                  <a:lnTo>
                    <a:pt x="2630540" y="1410226"/>
                  </a:lnTo>
                  <a:lnTo>
                    <a:pt x="2626266" y="1457505"/>
                  </a:lnTo>
                  <a:lnTo>
                    <a:pt x="2620335" y="1504288"/>
                  </a:lnTo>
                  <a:lnTo>
                    <a:pt x="2612775" y="1550545"/>
                  </a:lnTo>
                  <a:lnTo>
                    <a:pt x="2603618" y="1596247"/>
                  </a:lnTo>
                  <a:lnTo>
                    <a:pt x="2592891" y="1641363"/>
                  </a:lnTo>
                  <a:lnTo>
                    <a:pt x="2580626" y="1685863"/>
                  </a:lnTo>
                  <a:lnTo>
                    <a:pt x="2566852" y="1729719"/>
                  </a:lnTo>
                  <a:lnTo>
                    <a:pt x="2551598" y="1772901"/>
                  </a:lnTo>
                  <a:lnTo>
                    <a:pt x="2534895" y="1815378"/>
                  </a:lnTo>
                  <a:lnTo>
                    <a:pt x="2516773" y="1857121"/>
                  </a:lnTo>
                  <a:lnTo>
                    <a:pt x="2497260" y="1898101"/>
                  </a:lnTo>
                  <a:lnTo>
                    <a:pt x="2476387" y="1938288"/>
                  </a:lnTo>
                  <a:lnTo>
                    <a:pt x="2454183" y="1977651"/>
                  </a:lnTo>
                  <a:lnTo>
                    <a:pt x="2430679" y="2016162"/>
                  </a:lnTo>
                  <a:lnTo>
                    <a:pt x="2405904" y="2053790"/>
                  </a:lnTo>
                  <a:lnTo>
                    <a:pt x="2379888" y="2090507"/>
                  </a:lnTo>
                  <a:lnTo>
                    <a:pt x="2352660" y="2126282"/>
                  </a:lnTo>
                  <a:lnTo>
                    <a:pt x="2324250" y="2161085"/>
                  </a:lnTo>
                  <a:lnTo>
                    <a:pt x="2294688" y="2194887"/>
                  </a:lnTo>
                  <a:lnTo>
                    <a:pt x="2264005" y="2227658"/>
                  </a:lnTo>
                  <a:lnTo>
                    <a:pt x="2232228" y="2259369"/>
                  </a:lnTo>
                  <a:lnTo>
                    <a:pt x="2199390" y="2289990"/>
                  </a:lnTo>
                  <a:lnTo>
                    <a:pt x="2165518" y="2319490"/>
                  </a:lnTo>
                  <a:lnTo>
                    <a:pt x="2130643" y="2347841"/>
                  </a:lnTo>
                  <a:lnTo>
                    <a:pt x="2094794" y="2375013"/>
                  </a:lnTo>
                  <a:lnTo>
                    <a:pt x="2058002" y="2400976"/>
                  </a:lnTo>
                  <a:lnTo>
                    <a:pt x="2020297" y="2425700"/>
                  </a:lnTo>
                  <a:lnTo>
                    <a:pt x="1981707" y="2449156"/>
                  </a:lnTo>
                  <a:lnTo>
                    <a:pt x="1942262" y="2471313"/>
                  </a:lnTo>
                  <a:lnTo>
                    <a:pt x="1901993" y="2492143"/>
                  </a:lnTo>
                  <a:lnTo>
                    <a:pt x="1860929" y="2511616"/>
                  </a:lnTo>
                  <a:lnTo>
                    <a:pt x="1819101" y="2529701"/>
                  </a:lnTo>
                  <a:lnTo>
                    <a:pt x="1776536" y="2546369"/>
                  </a:lnTo>
                  <a:lnTo>
                    <a:pt x="1733266" y="2561591"/>
                  </a:lnTo>
                  <a:lnTo>
                    <a:pt x="1689321" y="2575337"/>
                  </a:lnTo>
                  <a:lnTo>
                    <a:pt x="1644729" y="2587576"/>
                  </a:lnTo>
                  <a:lnTo>
                    <a:pt x="1599521" y="2598281"/>
                  </a:lnTo>
                  <a:lnTo>
                    <a:pt x="1553726" y="2607419"/>
                  </a:lnTo>
                  <a:lnTo>
                    <a:pt x="1507375" y="2614963"/>
                  </a:lnTo>
                  <a:lnTo>
                    <a:pt x="1460497" y="2620882"/>
                  </a:lnTo>
                  <a:lnTo>
                    <a:pt x="1413121" y="2625147"/>
                  </a:lnTo>
                  <a:lnTo>
                    <a:pt x="1365278" y="2627727"/>
                  </a:lnTo>
                  <a:lnTo>
                    <a:pt x="1316997" y="2628594"/>
                  </a:lnTo>
                  <a:lnTo>
                    <a:pt x="1268716" y="2627727"/>
                  </a:lnTo>
                  <a:lnTo>
                    <a:pt x="1220873" y="2625147"/>
                  </a:lnTo>
                  <a:lnTo>
                    <a:pt x="1173497" y="2620882"/>
                  </a:lnTo>
                  <a:lnTo>
                    <a:pt x="1126619" y="2614963"/>
                  </a:lnTo>
                  <a:lnTo>
                    <a:pt x="1080267" y="2607419"/>
                  </a:lnTo>
                  <a:lnTo>
                    <a:pt x="1034473" y="2598281"/>
                  </a:lnTo>
                  <a:lnTo>
                    <a:pt x="989265" y="2587576"/>
                  </a:lnTo>
                  <a:lnTo>
                    <a:pt x="944673" y="2575337"/>
                  </a:lnTo>
                  <a:lnTo>
                    <a:pt x="900727" y="2561591"/>
                  </a:lnTo>
                  <a:lnTo>
                    <a:pt x="857457" y="2546369"/>
                  </a:lnTo>
                  <a:lnTo>
                    <a:pt x="814893" y="2529701"/>
                  </a:lnTo>
                  <a:lnTo>
                    <a:pt x="773064" y="2511616"/>
                  </a:lnTo>
                  <a:lnTo>
                    <a:pt x="732000" y="2492143"/>
                  </a:lnTo>
                  <a:lnTo>
                    <a:pt x="691731" y="2471313"/>
                  </a:lnTo>
                  <a:lnTo>
                    <a:pt x="652287" y="2449156"/>
                  </a:lnTo>
                  <a:lnTo>
                    <a:pt x="613697" y="2425700"/>
                  </a:lnTo>
                  <a:lnTo>
                    <a:pt x="575991" y="2400976"/>
                  </a:lnTo>
                  <a:lnTo>
                    <a:pt x="539199" y="2375013"/>
                  </a:lnTo>
                  <a:lnTo>
                    <a:pt x="503351" y="2347841"/>
                  </a:lnTo>
                  <a:lnTo>
                    <a:pt x="468476" y="2319490"/>
                  </a:lnTo>
                  <a:lnTo>
                    <a:pt x="434604" y="2289990"/>
                  </a:lnTo>
                  <a:lnTo>
                    <a:pt x="401765" y="2259369"/>
                  </a:lnTo>
                  <a:lnTo>
                    <a:pt x="369989" y="2227658"/>
                  </a:lnTo>
                  <a:lnTo>
                    <a:pt x="339305" y="2194887"/>
                  </a:lnTo>
                  <a:lnTo>
                    <a:pt x="309744" y="2161085"/>
                  </a:lnTo>
                  <a:lnTo>
                    <a:pt x="281334" y="2126282"/>
                  </a:lnTo>
                  <a:lnTo>
                    <a:pt x="254106" y="2090507"/>
                  </a:lnTo>
                  <a:lnTo>
                    <a:pt x="228090" y="2053790"/>
                  </a:lnTo>
                  <a:lnTo>
                    <a:pt x="203315" y="2016162"/>
                  </a:lnTo>
                  <a:lnTo>
                    <a:pt x="179810" y="1977651"/>
                  </a:lnTo>
                  <a:lnTo>
                    <a:pt x="157607" y="1938288"/>
                  </a:lnTo>
                  <a:lnTo>
                    <a:pt x="136734" y="1898101"/>
                  </a:lnTo>
                  <a:lnTo>
                    <a:pt x="117221" y="1857121"/>
                  </a:lnTo>
                  <a:lnTo>
                    <a:pt x="99098" y="1815378"/>
                  </a:lnTo>
                  <a:lnTo>
                    <a:pt x="82395" y="1772901"/>
                  </a:lnTo>
                  <a:lnTo>
                    <a:pt x="67142" y="1729719"/>
                  </a:lnTo>
                  <a:lnTo>
                    <a:pt x="53368" y="1685863"/>
                  </a:lnTo>
                  <a:lnTo>
                    <a:pt x="41102" y="1641363"/>
                  </a:lnTo>
                  <a:lnTo>
                    <a:pt x="30376" y="1596247"/>
                  </a:lnTo>
                  <a:lnTo>
                    <a:pt x="21218" y="1550545"/>
                  </a:lnTo>
                  <a:lnTo>
                    <a:pt x="13659" y="1504288"/>
                  </a:lnTo>
                  <a:lnTo>
                    <a:pt x="7728" y="1457505"/>
                  </a:lnTo>
                  <a:lnTo>
                    <a:pt x="3454" y="1410226"/>
                  </a:lnTo>
                  <a:lnTo>
                    <a:pt x="868" y="1362480"/>
                  </a:lnTo>
                  <a:lnTo>
                    <a:pt x="0" y="13142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615078" y="2409436"/>
            <a:ext cx="1007745" cy="82304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 algn="ctr">
              <a:lnSpc>
                <a:spcPct val="100699"/>
              </a:lnSpc>
              <a:spcBef>
                <a:spcPts val="35"/>
              </a:spcBef>
            </a:pPr>
            <a:r>
              <a:rPr sz="1800" spc="-30" dirty="0">
                <a:latin typeface="Lato"/>
                <a:cs typeface="Lato"/>
              </a:rPr>
              <a:t>8-</a:t>
            </a:r>
            <a:r>
              <a:rPr sz="1800" spc="-13" dirty="0">
                <a:latin typeface="Lato"/>
                <a:cs typeface="Lato"/>
              </a:rPr>
              <a:t>bit </a:t>
            </a:r>
            <a:r>
              <a:rPr sz="1800" spc="-5" dirty="0">
                <a:latin typeface="Lato"/>
                <a:cs typeface="Lato"/>
              </a:rPr>
              <a:t>quantized model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585" y="430447"/>
            <a:ext cx="8512982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Approximate</a:t>
            </a:r>
            <a:r>
              <a:rPr spc="-153" dirty="0"/>
              <a:t> </a:t>
            </a:r>
            <a:r>
              <a:rPr dirty="0"/>
              <a:t>GPU</a:t>
            </a:r>
            <a:r>
              <a:rPr spc="-150" dirty="0"/>
              <a:t> </a:t>
            </a:r>
            <a:r>
              <a:rPr dirty="0"/>
              <a:t>RAM</a:t>
            </a:r>
            <a:r>
              <a:rPr spc="-150" dirty="0"/>
              <a:t> </a:t>
            </a:r>
            <a:r>
              <a:rPr spc="-18" dirty="0"/>
              <a:t>needed</a:t>
            </a:r>
            <a:r>
              <a:rPr spc="-153" dirty="0"/>
              <a:t> </a:t>
            </a:r>
            <a:r>
              <a:rPr dirty="0"/>
              <a:t>to</a:t>
            </a:r>
            <a:r>
              <a:rPr spc="-150" dirty="0"/>
              <a:t> </a:t>
            </a:r>
            <a:r>
              <a:rPr dirty="0"/>
              <a:t>train</a:t>
            </a:r>
            <a:r>
              <a:rPr spc="-150" dirty="0"/>
              <a:t> </a:t>
            </a:r>
            <a:r>
              <a:rPr spc="-18" dirty="0"/>
              <a:t>1B-</a:t>
            </a:r>
            <a:r>
              <a:rPr spc="-5" dirty="0"/>
              <a:t>params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362" y="4360158"/>
            <a:ext cx="820547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>
                <a:latin typeface="Lato"/>
                <a:cs typeface="Lato"/>
              </a:rPr>
              <a:t>Sources:</a:t>
            </a:r>
            <a:r>
              <a:rPr sz="900" spc="33" dirty="0">
                <a:latin typeface="Lato"/>
                <a:cs typeface="Lato"/>
              </a:rPr>
              <a:t>  </a:t>
            </a:r>
            <a:r>
              <a:rPr sz="900" u="heavy" spc="-18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https://huggingface.co/docs/transformers/v4.20.1/en/perf_train_gpu_one#anatomy-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of-models-</a:t>
            </a:r>
            <a:r>
              <a:rPr sz="9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memory</a:t>
            </a:r>
            <a:r>
              <a:rPr sz="900" spc="-13" dirty="0">
                <a:latin typeface="Lato"/>
                <a:cs typeface="Lato"/>
              </a:rPr>
              <a:t>,</a:t>
            </a:r>
            <a:r>
              <a:rPr sz="900" spc="38" dirty="0">
                <a:latin typeface="Lato"/>
                <a:cs typeface="Lato"/>
              </a:rPr>
              <a:t> 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3"/>
              </a:rPr>
              <a:t>https://github.com/facebookresearch/bitsandbytes</a:t>
            </a:r>
            <a:endParaRPr sz="9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383" y="3555474"/>
            <a:ext cx="7067233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9708" marR="2540" indent="-193675">
              <a:spcBef>
                <a:spcPts val="50"/>
              </a:spcBef>
            </a:pPr>
            <a:r>
              <a:rPr sz="1800" dirty="0">
                <a:latin typeface="Lato"/>
                <a:cs typeface="Lato"/>
              </a:rPr>
              <a:t>80GB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is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the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maximum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memory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for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the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Nvidia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A100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23" dirty="0">
                <a:latin typeface="Lato"/>
                <a:cs typeface="Lato"/>
              </a:rPr>
              <a:t>GPU,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so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18" dirty="0">
                <a:latin typeface="Lato"/>
                <a:cs typeface="Lato"/>
              </a:rPr>
              <a:t>keep</a:t>
            </a:r>
            <a:r>
              <a:rPr sz="1800" spc="-105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the </a:t>
            </a:r>
            <a:r>
              <a:rPr sz="1800" dirty="0">
                <a:latin typeface="Lato"/>
                <a:cs typeface="Lato"/>
              </a:rPr>
              <a:t>model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3" dirty="0">
                <a:latin typeface="Lato"/>
                <a:cs typeface="Lato"/>
              </a:rPr>
              <a:t>on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single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23" dirty="0">
                <a:latin typeface="Lato"/>
                <a:cs typeface="Lato"/>
              </a:rPr>
              <a:t>GPU,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28" dirty="0">
                <a:latin typeface="Lato"/>
                <a:cs typeface="Lato"/>
              </a:rPr>
              <a:t>you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need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use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16-bit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25" dirty="0">
                <a:latin typeface="Lato"/>
                <a:cs typeface="Lato"/>
              </a:rPr>
              <a:t>or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8-bit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quantization.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3022" y="1532041"/>
            <a:ext cx="2062163" cy="1843723"/>
            <a:chOff x="2006575" y="2606882"/>
            <a:chExt cx="4124325" cy="3687445"/>
          </a:xfrm>
        </p:grpSpPr>
        <p:sp>
          <p:nvSpPr>
            <p:cNvPr id="6" name="object 6"/>
            <p:cNvSpPr/>
            <p:nvPr/>
          </p:nvSpPr>
          <p:spPr>
            <a:xfrm>
              <a:off x="2011338" y="2611644"/>
              <a:ext cx="4114800" cy="3677920"/>
            </a:xfrm>
            <a:custGeom>
              <a:avLst/>
              <a:gdLst/>
              <a:ahLst/>
              <a:cxnLst/>
              <a:rect l="l" t="t" r="r" b="b"/>
              <a:pathLst>
                <a:path w="4114800" h="3677920">
                  <a:moveTo>
                    <a:pt x="3501875" y="3677392"/>
                  </a:moveTo>
                  <a:lnTo>
                    <a:pt x="612906" y="3677392"/>
                  </a:lnTo>
                  <a:lnTo>
                    <a:pt x="565008" y="3675548"/>
                  </a:lnTo>
                  <a:lnTo>
                    <a:pt x="518118" y="3670107"/>
                  </a:lnTo>
                  <a:lnTo>
                    <a:pt x="472373" y="3661205"/>
                  </a:lnTo>
                  <a:lnTo>
                    <a:pt x="427908" y="3648979"/>
                  </a:lnTo>
                  <a:lnTo>
                    <a:pt x="384860" y="3633564"/>
                  </a:lnTo>
                  <a:lnTo>
                    <a:pt x="343366" y="3615097"/>
                  </a:lnTo>
                  <a:lnTo>
                    <a:pt x="303561" y="3593715"/>
                  </a:lnTo>
                  <a:lnTo>
                    <a:pt x="265582" y="3569552"/>
                  </a:lnTo>
                  <a:lnTo>
                    <a:pt x="229565" y="3542747"/>
                  </a:lnTo>
                  <a:lnTo>
                    <a:pt x="195646" y="3513434"/>
                  </a:lnTo>
                  <a:lnTo>
                    <a:pt x="163962" y="3481750"/>
                  </a:lnTo>
                  <a:lnTo>
                    <a:pt x="134649" y="3447832"/>
                  </a:lnTo>
                  <a:lnTo>
                    <a:pt x="107842" y="3411816"/>
                  </a:lnTo>
                  <a:lnTo>
                    <a:pt x="83680" y="3373837"/>
                  </a:lnTo>
                  <a:lnTo>
                    <a:pt x="62296" y="3334033"/>
                  </a:lnTo>
                  <a:lnTo>
                    <a:pt x="43829" y="3292539"/>
                  </a:lnTo>
                  <a:lnTo>
                    <a:pt x="28414" y="3249491"/>
                  </a:lnTo>
                  <a:lnTo>
                    <a:pt x="16187" y="3205027"/>
                  </a:lnTo>
                  <a:lnTo>
                    <a:pt x="7285" y="3159282"/>
                  </a:lnTo>
                  <a:lnTo>
                    <a:pt x="1844" y="3112392"/>
                  </a:lnTo>
                  <a:lnTo>
                    <a:pt x="0" y="3064493"/>
                  </a:lnTo>
                  <a:lnTo>
                    <a:pt x="0" y="612898"/>
                  </a:lnTo>
                  <a:lnTo>
                    <a:pt x="1844" y="565000"/>
                  </a:lnTo>
                  <a:lnTo>
                    <a:pt x="7285" y="518110"/>
                  </a:lnTo>
                  <a:lnTo>
                    <a:pt x="16187" y="472365"/>
                  </a:lnTo>
                  <a:lnTo>
                    <a:pt x="28414" y="427900"/>
                  </a:lnTo>
                  <a:lnTo>
                    <a:pt x="43829" y="384853"/>
                  </a:lnTo>
                  <a:lnTo>
                    <a:pt x="62296" y="343359"/>
                  </a:lnTo>
                  <a:lnTo>
                    <a:pt x="83680" y="303554"/>
                  </a:lnTo>
                  <a:lnTo>
                    <a:pt x="107842" y="265576"/>
                  </a:lnTo>
                  <a:lnTo>
                    <a:pt x="134649" y="229559"/>
                  </a:lnTo>
                  <a:lnTo>
                    <a:pt x="163962" y="195641"/>
                  </a:lnTo>
                  <a:lnTo>
                    <a:pt x="195646" y="163958"/>
                  </a:lnTo>
                  <a:lnTo>
                    <a:pt x="229565" y="134645"/>
                  </a:lnTo>
                  <a:lnTo>
                    <a:pt x="265582" y="107839"/>
                  </a:lnTo>
                  <a:lnTo>
                    <a:pt x="303561" y="83677"/>
                  </a:lnTo>
                  <a:lnTo>
                    <a:pt x="343366" y="62294"/>
                  </a:lnTo>
                  <a:lnTo>
                    <a:pt x="384860" y="43828"/>
                  </a:lnTo>
                  <a:lnTo>
                    <a:pt x="427908" y="28413"/>
                  </a:lnTo>
                  <a:lnTo>
                    <a:pt x="472373" y="16186"/>
                  </a:lnTo>
                  <a:lnTo>
                    <a:pt x="518118" y="7284"/>
                  </a:lnTo>
                  <a:lnTo>
                    <a:pt x="565008" y="1843"/>
                  </a:lnTo>
                  <a:lnTo>
                    <a:pt x="612906" y="0"/>
                  </a:lnTo>
                  <a:lnTo>
                    <a:pt x="3501875" y="0"/>
                  </a:lnTo>
                  <a:lnTo>
                    <a:pt x="3550406" y="1923"/>
                  </a:lnTo>
                  <a:lnTo>
                    <a:pt x="3598332" y="7635"/>
                  </a:lnTo>
                  <a:lnTo>
                    <a:pt x="3645448" y="17051"/>
                  </a:lnTo>
                  <a:lnTo>
                    <a:pt x="3691547" y="30087"/>
                  </a:lnTo>
                  <a:lnTo>
                    <a:pt x="3736425" y="46656"/>
                  </a:lnTo>
                  <a:lnTo>
                    <a:pt x="3779874" y="66673"/>
                  </a:lnTo>
                  <a:lnTo>
                    <a:pt x="3821689" y="90054"/>
                  </a:lnTo>
                  <a:lnTo>
                    <a:pt x="3861665" y="116713"/>
                  </a:lnTo>
                  <a:lnTo>
                    <a:pt x="3899595" y="146565"/>
                  </a:lnTo>
                  <a:lnTo>
                    <a:pt x="3935274" y="179524"/>
                  </a:lnTo>
                  <a:lnTo>
                    <a:pt x="3968234" y="215196"/>
                  </a:lnTo>
                  <a:lnTo>
                    <a:pt x="3998085" y="253121"/>
                  </a:lnTo>
                  <a:lnTo>
                    <a:pt x="4024744" y="293093"/>
                  </a:lnTo>
                  <a:lnTo>
                    <a:pt x="4048125" y="334905"/>
                  </a:lnTo>
                  <a:lnTo>
                    <a:pt x="4068143" y="378352"/>
                  </a:lnTo>
                  <a:lnTo>
                    <a:pt x="4084712" y="423227"/>
                  </a:lnTo>
                  <a:lnTo>
                    <a:pt x="4097747" y="469326"/>
                  </a:lnTo>
                  <a:lnTo>
                    <a:pt x="4107163" y="516441"/>
                  </a:lnTo>
                  <a:lnTo>
                    <a:pt x="4112876" y="564367"/>
                  </a:lnTo>
                  <a:lnTo>
                    <a:pt x="4114799" y="612898"/>
                  </a:lnTo>
                  <a:lnTo>
                    <a:pt x="4114799" y="3064493"/>
                  </a:lnTo>
                  <a:lnTo>
                    <a:pt x="4112955" y="3112392"/>
                  </a:lnTo>
                  <a:lnTo>
                    <a:pt x="4107513" y="3159282"/>
                  </a:lnTo>
                  <a:lnTo>
                    <a:pt x="4098611" y="3205027"/>
                  </a:lnTo>
                  <a:lnTo>
                    <a:pt x="4086383" y="3249491"/>
                  </a:lnTo>
                  <a:lnTo>
                    <a:pt x="4070967" y="3292539"/>
                  </a:lnTo>
                  <a:lnTo>
                    <a:pt x="4052499" y="3334033"/>
                  </a:lnTo>
                  <a:lnTo>
                    <a:pt x="4031115" y="3373837"/>
                  </a:lnTo>
                  <a:lnTo>
                    <a:pt x="4006951" y="3411816"/>
                  </a:lnTo>
                  <a:lnTo>
                    <a:pt x="3980143" y="3447832"/>
                  </a:lnTo>
                  <a:lnTo>
                    <a:pt x="3950829" y="3481750"/>
                  </a:lnTo>
                  <a:lnTo>
                    <a:pt x="3919144" y="3513434"/>
                  </a:lnTo>
                  <a:lnTo>
                    <a:pt x="3885224" y="3542747"/>
                  </a:lnTo>
                  <a:lnTo>
                    <a:pt x="3849206" y="3569552"/>
                  </a:lnTo>
                  <a:lnTo>
                    <a:pt x="3811225" y="3593715"/>
                  </a:lnTo>
                  <a:lnTo>
                    <a:pt x="3771419" y="3615097"/>
                  </a:lnTo>
                  <a:lnTo>
                    <a:pt x="3729924" y="3633564"/>
                  </a:lnTo>
                  <a:lnTo>
                    <a:pt x="3686875" y="3648979"/>
                  </a:lnTo>
                  <a:lnTo>
                    <a:pt x="3642410" y="3661205"/>
                  </a:lnTo>
                  <a:lnTo>
                    <a:pt x="3596664" y="3670107"/>
                  </a:lnTo>
                  <a:lnTo>
                    <a:pt x="3549773" y="3675548"/>
                  </a:lnTo>
                  <a:lnTo>
                    <a:pt x="3501875" y="367739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2011338" y="2611644"/>
              <a:ext cx="4114800" cy="3677920"/>
            </a:xfrm>
            <a:custGeom>
              <a:avLst/>
              <a:gdLst/>
              <a:ahLst/>
              <a:cxnLst/>
              <a:rect l="l" t="t" r="r" b="b"/>
              <a:pathLst>
                <a:path w="4114800" h="3677920">
                  <a:moveTo>
                    <a:pt x="0" y="612898"/>
                  </a:moveTo>
                  <a:lnTo>
                    <a:pt x="1844" y="565000"/>
                  </a:lnTo>
                  <a:lnTo>
                    <a:pt x="7285" y="518110"/>
                  </a:lnTo>
                  <a:lnTo>
                    <a:pt x="16187" y="472365"/>
                  </a:lnTo>
                  <a:lnTo>
                    <a:pt x="28414" y="427900"/>
                  </a:lnTo>
                  <a:lnTo>
                    <a:pt x="43829" y="384853"/>
                  </a:lnTo>
                  <a:lnTo>
                    <a:pt x="62296" y="343359"/>
                  </a:lnTo>
                  <a:lnTo>
                    <a:pt x="83680" y="303554"/>
                  </a:lnTo>
                  <a:lnTo>
                    <a:pt x="107842" y="265576"/>
                  </a:lnTo>
                  <a:lnTo>
                    <a:pt x="134649" y="229559"/>
                  </a:lnTo>
                  <a:lnTo>
                    <a:pt x="163962" y="195641"/>
                  </a:lnTo>
                  <a:lnTo>
                    <a:pt x="195646" y="163958"/>
                  </a:lnTo>
                  <a:lnTo>
                    <a:pt x="229565" y="134645"/>
                  </a:lnTo>
                  <a:lnTo>
                    <a:pt x="265582" y="107839"/>
                  </a:lnTo>
                  <a:lnTo>
                    <a:pt x="303561" y="83677"/>
                  </a:lnTo>
                  <a:lnTo>
                    <a:pt x="343366" y="62294"/>
                  </a:lnTo>
                  <a:lnTo>
                    <a:pt x="384860" y="43828"/>
                  </a:lnTo>
                  <a:lnTo>
                    <a:pt x="427908" y="28413"/>
                  </a:lnTo>
                  <a:lnTo>
                    <a:pt x="472373" y="16186"/>
                  </a:lnTo>
                  <a:lnTo>
                    <a:pt x="518118" y="7284"/>
                  </a:lnTo>
                  <a:lnTo>
                    <a:pt x="565008" y="1843"/>
                  </a:lnTo>
                  <a:lnTo>
                    <a:pt x="612906" y="0"/>
                  </a:lnTo>
                  <a:lnTo>
                    <a:pt x="3501875" y="0"/>
                  </a:lnTo>
                  <a:lnTo>
                    <a:pt x="3550406" y="1923"/>
                  </a:lnTo>
                  <a:lnTo>
                    <a:pt x="3598332" y="7635"/>
                  </a:lnTo>
                  <a:lnTo>
                    <a:pt x="3645448" y="17051"/>
                  </a:lnTo>
                  <a:lnTo>
                    <a:pt x="3691547" y="30087"/>
                  </a:lnTo>
                  <a:lnTo>
                    <a:pt x="3736424" y="46656"/>
                  </a:lnTo>
                  <a:lnTo>
                    <a:pt x="3779874" y="66673"/>
                  </a:lnTo>
                  <a:lnTo>
                    <a:pt x="3821689" y="90054"/>
                  </a:lnTo>
                  <a:lnTo>
                    <a:pt x="3861665" y="116713"/>
                  </a:lnTo>
                  <a:lnTo>
                    <a:pt x="3899595" y="146565"/>
                  </a:lnTo>
                  <a:lnTo>
                    <a:pt x="3935274" y="179524"/>
                  </a:lnTo>
                  <a:lnTo>
                    <a:pt x="3968234" y="215196"/>
                  </a:lnTo>
                  <a:lnTo>
                    <a:pt x="3998085" y="253121"/>
                  </a:lnTo>
                  <a:lnTo>
                    <a:pt x="4024744" y="293093"/>
                  </a:lnTo>
                  <a:lnTo>
                    <a:pt x="4048125" y="334905"/>
                  </a:lnTo>
                  <a:lnTo>
                    <a:pt x="4068143" y="378352"/>
                  </a:lnTo>
                  <a:lnTo>
                    <a:pt x="4084712" y="423227"/>
                  </a:lnTo>
                  <a:lnTo>
                    <a:pt x="4097747" y="469326"/>
                  </a:lnTo>
                  <a:lnTo>
                    <a:pt x="4107163" y="516441"/>
                  </a:lnTo>
                  <a:lnTo>
                    <a:pt x="4112876" y="564367"/>
                  </a:lnTo>
                  <a:lnTo>
                    <a:pt x="4114799" y="612898"/>
                  </a:lnTo>
                  <a:lnTo>
                    <a:pt x="4114799" y="3064493"/>
                  </a:lnTo>
                  <a:lnTo>
                    <a:pt x="4112955" y="3112392"/>
                  </a:lnTo>
                  <a:lnTo>
                    <a:pt x="4107513" y="3159282"/>
                  </a:lnTo>
                  <a:lnTo>
                    <a:pt x="4098610" y="3205027"/>
                  </a:lnTo>
                  <a:lnTo>
                    <a:pt x="4086383" y="3249491"/>
                  </a:lnTo>
                  <a:lnTo>
                    <a:pt x="4070967" y="3292539"/>
                  </a:lnTo>
                  <a:lnTo>
                    <a:pt x="4052499" y="3334033"/>
                  </a:lnTo>
                  <a:lnTo>
                    <a:pt x="4031115" y="3373837"/>
                  </a:lnTo>
                  <a:lnTo>
                    <a:pt x="4006951" y="3411816"/>
                  </a:lnTo>
                  <a:lnTo>
                    <a:pt x="3980143" y="3447832"/>
                  </a:lnTo>
                  <a:lnTo>
                    <a:pt x="3950829" y="3481750"/>
                  </a:lnTo>
                  <a:lnTo>
                    <a:pt x="3919144" y="3513434"/>
                  </a:lnTo>
                  <a:lnTo>
                    <a:pt x="3885224" y="3542747"/>
                  </a:lnTo>
                  <a:lnTo>
                    <a:pt x="3849205" y="3569552"/>
                  </a:lnTo>
                  <a:lnTo>
                    <a:pt x="3811225" y="3593714"/>
                  </a:lnTo>
                  <a:lnTo>
                    <a:pt x="3771419" y="3615097"/>
                  </a:lnTo>
                  <a:lnTo>
                    <a:pt x="3729924" y="3633564"/>
                  </a:lnTo>
                  <a:lnTo>
                    <a:pt x="3686875" y="3648979"/>
                  </a:lnTo>
                  <a:lnTo>
                    <a:pt x="3642410" y="3661205"/>
                  </a:lnTo>
                  <a:lnTo>
                    <a:pt x="3596664" y="3670107"/>
                  </a:lnTo>
                  <a:lnTo>
                    <a:pt x="3549773" y="3675548"/>
                  </a:lnTo>
                  <a:lnTo>
                    <a:pt x="3501875" y="3677392"/>
                  </a:lnTo>
                  <a:lnTo>
                    <a:pt x="612906" y="3677392"/>
                  </a:lnTo>
                  <a:lnTo>
                    <a:pt x="565008" y="3675548"/>
                  </a:lnTo>
                  <a:lnTo>
                    <a:pt x="518118" y="3670107"/>
                  </a:lnTo>
                  <a:lnTo>
                    <a:pt x="472373" y="3661205"/>
                  </a:lnTo>
                  <a:lnTo>
                    <a:pt x="427908" y="3648979"/>
                  </a:lnTo>
                  <a:lnTo>
                    <a:pt x="384860" y="3633564"/>
                  </a:lnTo>
                  <a:lnTo>
                    <a:pt x="343366" y="3615097"/>
                  </a:lnTo>
                  <a:lnTo>
                    <a:pt x="303561" y="3593714"/>
                  </a:lnTo>
                  <a:lnTo>
                    <a:pt x="265582" y="3569552"/>
                  </a:lnTo>
                  <a:lnTo>
                    <a:pt x="229565" y="3542747"/>
                  </a:lnTo>
                  <a:lnTo>
                    <a:pt x="195646" y="3513434"/>
                  </a:lnTo>
                  <a:lnTo>
                    <a:pt x="163962" y="3481750"/>
                  </a:lnTo>
                  <a:lnTo>
                    <a:pt x="134649" y="3447832"/>
                  </a:lnTo>
                  <a:lnTo>
                    <a:pt x="107842" y="3411816"/>
                  </a:lnTo>
                  <a:lnTo>
                    <a:pt x="83680" y="3373837"/>
                  </a:lnTo>
                  <a:lnTo>
                    <a:pt x="62296" y="3334033"/>
                  </a:lnTo>
                  <a:lnTo>
                    <a:pt x="43829" y="3292539"/>
                  </a:lnTo>
                  <a:lnTo>
                    <a:pt x="28414" y="3249491"/>
                  </a:lnTo>
                  <a:lnTo>
                    <a:pt x="16187" y="3205027"/>
                  </a:lnTo>
                  <a:lnTo>
                    <a:pt x="7285" y="3159282"/>
                  </a:lnTo>
                  <a:lnTo>
                    <a:pt x="1844" y="3112392"/>
                  </a:lnTo>
                  <a:lnTo>
                    <a:pt x="0" y="3064493"/>
                  </a:lnTo>
                  <a:lnTo>
                    <a:pt x="0" y="6128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50868" y="2226000"/>
            <a:ext cx="116617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71438" marR="2540" indent="-65405">
              <a:lnSpc>
                <a:spcPct val="100400"/>
              </a:lnSpc>
              <a:spcBef>
                <a:spcPts val="43"/>
              </a:spcBef>
            </a:pPr>
            <a:r>
              <a:rPr b="1" spc="-13" dirty="0">
                <a:latin typeface="Lato"/>
                <a:cs typeface="Lato"/>
              </a:rPr>
              <a:t>80GB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67870" y="2458564"/>
            <a:ext cx="2062163" cy="924560"/>
            <a:chOff x="7136272" y="4459928"/>
            <a:chExt cx="4124325" cy="1849120"/>
          </a:xfrm>
        </p:grpSpPr>
        <p:sp>
          <p:nvSpPr>
            <p:cNvPr id="10" name="object 10"/>
            <p:cNvSpPr/>
            <p:nvPr/>
          </p:nvSpPr>
          <p:spPr>
            <a:xfrm>
              <a:off x="7141035" y="4464691"/>
              <a:ext cx="4114800" cy="1839595"/>
            </a:xfrm>
            <a:custGeom>
              <a:avLst/>
              <a:gdLst/>
              <a:ahLst/>
              <a:cxnLst/>
              <a:rect l="l" t="t" r="r" b="b"/>
              <a:pathLst>
                <a:path w="4114800" h="1839595">
                  <a:moveTo>
                    <a:pt x="3808292" y="1838996"/>
                  </a:moveTo>
                  <a:lnTo>
                    <a:pt x="306499" y="1838996"/>
                  </a:lnTo>
                  <a:lnTo>
                    <a:pt x="256783" y="1834984"/>
                  </a:lnTo>
                  <a:lnTo>
                    <a:pt x="209621" y="1823370"/>
                  </a:lnTo>
                  <a:lnTo>
                    <a:pt x="165645" y="1804785"/>
                  </a:lnTo>
                  <a:lnTo>
                    <a:pt x="125484" y="1779859"/>
                  </a:lnTo>
                  <a:lnTo>
                    <a:pt x="89771" y="1749224"/>
                  </a:lnTo>
                  <a:lnTo>
                    <a:pt x="59136" y="1713511"/>
                  </a:lnTo>
                  <a:lnTo>
                    <a:pt x="34210" y="1673350"/>
                  </a:lnTo>
                  <a:lnTo>
                    <a:pt x="15625" y="1629374"/>
                  </a:lnTo>
                  <a:lnTo>
                    <a:pt x="4011" y="1582212"/>
                  </a:lnTo>
                  <a:lnTo>
                    <a:pt x="0" y="1532496"/>
                  </a:lnTo>
                  <a:lnTo>
                    <a:pt x="0" y="306499"/>
                  </a:lnTo>
                  <a:lnTo>
                    <a:pt x="4011" y="256783"/>
                  </a:lnTo>
                  <a:lnTo>
                    <a:pt x="15625" y="209621"/>
                  </a:lnTo>
                  <a:lnTo>
                    <a:pt x="34210" y="165645"/>
                  </a:lnTo>
                  <a:lnTo>
                    <a:pt x="59136" y="125484"/>
                  </a:lnTo>
                  <a:lnTo>
                    <a:pt x="89771" y="89771"/>
                  </a:lnTo>
                  <a:lnTo>
                    <a:pt x="125484" y="59136"/>
                  </a:lnTo>
                  <a:lnTo>
                    <a:pt x="165645" y="34210"/>
                  </a:lnTo>
                  <a:lnTo>
                    <a:pt x="209621" y="15625"/>
                  </a:lnTo>
                  <a:lnTo>
                    <a:pt x="256783" y="4011"/>
                  </a:lnTo>
                  <a:lnTo>
                    <a:pt x="306499" y="0"/>
                  </a:lnTo>
                  <a:lnTo>
                    <a:pt x="3808292" y="0"/>
                  </a:lnTo>
                  <a:lnTo>
                    <a:pt x="3856533" y="3818"/>
                  </a:lnTo>
                  <a:lnTo>
                    <a:pt x="3903148" y="15047"/>
                  </a:lnTo>
                  <a:lnTo>
                    <a:pt x="3947315" y="33344"/>
                  </a:lnTo>
                  <a:lnTo>
                    <a:pt x="3988211" y="58367"/>
                  </a:lnTo>
                  <a:lnTo>
                    <a:pt x="4025016" y="89774"/>
                  </a:lnTo>
                  <a:lnTo>
                    <a:pt x="4056433" y="126582"/>
                  </a:lnTo>
                  <a:lnTo>
                    <a:pt x="4081457" y="167483"/>
                  </a:lnTo>
                  <a:lnTo>
                    <a:pt x="4099750" y="211654"/>
                  </a:lnTo>
                  <a:lnTo>
                    <a:pt x="4110975" y="258268"/>
                  </a:lnTo>
                  <a:lnTo>
                    <a:pt x="4114791" y="306499"/>
                  </a:lnTo>
                  <a:lnTo>
                    <a:pt x="4114791" y="1532496"/>
                  </a:lnTo>
                  <a:lnTo>
                    <a:pt x="4110780" y="1582212"/>
                  </a:lnTo>
                  <a:lnTo>
                    <a:pt x="4099166" y="1629374"/>
                  </a:lnTo>
                  <a:lnTo>
                    <a:pt x="4080580" y="1673350"/>
                  </a:lnTo>
                  <a:lnTo>
                    <a:pt x="4055655" y="1713511"/>
                  </a:lnTo>
                  <a:lnTo>
                    <a:pt x="4025020" y="1749224"/>
                  </a:lnTo>
                  <a:lnTo>
                    <a:pt x="3989306" y="1779859"/>
                  </a:lnTo>
                  <a:lnTo>
                    <a:pt x="3949146" y="1804785"/>
                  </a:lnTo>
                  <a:lnTo>
                    <a:pt x="3905169" y="1823370"/>
                  </a:lnTo>
                  <a:lnTo>
                    <a:pt x="3858008" y="1834984"/>
                  </a:lnTo>
                  <a:lnTo>
                    <a:pt x="3808292" y="183899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41035" y="4464691"/>
              <a:ext cx="4114800" cy="1839595"/>
            </a:xfrm>
            <a:custGeom>
              <a:avLst/>
              <a:gdLst/>
              <a:ahLst/>
              <a:cxnLst/>
              <a:rect l="l" t="t" r="r" b="b"/>
              <a:pathLst>
                <a:path w="4114800" h="1839595">
                  <a:moveTo>
                    <a:pt x="0" y="306499"/>
                  </a:moveTo>
                  <a:lnTo>
                    <a:pt x="4011" y="256783"/>
                  </a:lnTo>
                  <a:lnTo>
                    <a:pt x="15625" y="209621"/>
                  </a:lnTo>
                  <a:lnTo>
                    <a:pt x="34210" y="165645"/>
                  </a:lnTo>
                  <a:lnTo>
                    <a:pt x="59136" y="125484"/>
                  </a:lnTo>
                  <a:lnTo>
                    <a:pt x="89771" y="89771"/>
                  </a:lnTo>
                  <a:lnTo>
                    <a:pt x="125484" y="59136"/>
                  </a:lnTo>
                  <a:lnTo>
                    <a:pt x="165645" y="34210"/>
                  </a:lnTo>
                  <a:lnTo>
                    <a:pt x="209621" y="15625"/>
                  </a:lnTo>
                  <a:lnTo>
                    <a:pt x="256783" y="4011"/>
                  </a:lnTo>
                  <a:lnTo>
                    <a:pt x="306499" y="0"/>
                  </a:lnTo>
                  <a:lnTo>
                    <a:pt x="3808292" y="0"/>
                  </a:lnTo>
                  <a:lnTo>
                    <a:pt x="3856533" y="3818"/>
                  </a:lnTo>
                  <a:lnTo>
                    <a:pt x="3903148" y="15047"/>
                  </a:lnTo>
                  <a:lnTo>
                    <a:pt x="3947315" y="33344"/>
                  </a:lnTo>
                  <a:lnTo>
                    <a:pt x="3988211" y="58367"/>
                  </a:lnTo>
                  <a:lnTo>
                    <a:pt x="4025016" y="89774"/>
                  </a:lnTo>
                  <a:lnTo>
                    <a:pt x="4056433" y="126582"/>
                  </a:lnTo>
                  <a:lnTo>
                    <a:pt x="4081457" y="167483"/>
                  </a:lnTo>
                  <a:lnTo>
                    <a:pt x="4099750" y="211654"/>
                  </a:lnTo>
                  <a:lnTo>
                    <a:pt x="4110975" y="258268"/>
                  </a:lnTo>
                  <a:lnTo>
                    <a:pt x="4114791" y="306499"/>
                  </a:lnTo>
                  <a:lnTo>
                    <a:pt x="4114791" y="1532496"/>
                  </a:lnTo>
                  <a:lnTo>
                    <a:pt x="4110780" y="1582212"/>
                  </a:lnTo>
                  <a:lnTo>
                    <a:pt x="4099166" y="1629374"/>
                  </a:lnTo>
                  <a:lnTo>
                    <a:pt x="4080580" y="1673350"/>
                  </a:lnTo>
                  <a:lnTo>
                    <a:pt x="4055655" y="1713511"/>
                  </a:lnTo>
                  <a:lnTo>
                    <a:pt x="4025020" y="1749224"/>
                  </a:lnTo>
                  <a:lnTo>
                    <a:pt x="3989306" y="1779859"/>
                  </a:lnTo>
                  <a:lnTo>
                    <a:pt x="3949146" y="1804785"/>
                  </a:lnTo>
                  <a:lnTo>
                    <a:pt x="3905169" y="1823370"/>
                  </a:lnTo>
                  <a:lnTo>
                    <a:pt x="3858008" y="1834984"/>
                  </a:lnTo>
                  <a:lnTo>
                    <a:pt x="3808292" y="1838996"/>
                  </a:lnTo>
                  <a:lnTo>
                    <a:pt x="306499" y="1838996"/>
                  </a:lnTo>
                  <a:lnTo>
                    <a:pt x="256783" y="1834984"/>
                  </a:lnTo>
                  <a:lnTo>
                    <a:pt x="209621" y="1823370"/>
                  </a:lnTo>
                  <a:lnTo>
                    <a:pt x="165645" y="1804785"/>
                  </a:lnTo>
                  <a:lnTo>
                    <a:pt x="125484" y="1779859"/>
                  </a:lnTo>
                  <a:lnTo>
                    <a:pt x="89771" y="1749224"/>
                  </a:lnTo>
                  <a:lnTo>
                    <a:pt x="59136" y="1713511"/>
                  </a:lnTo>
                  <a:lnTo>
                    <a:pt x="34210" y="1673350"/>
                  </a:lnTo>
                  <a:lnTo>
                    <a:pt x="15625" y="1629374"/>
                  </a:lnTo>
                  <a:lnTo>
                    <a:pt x="4011" y="1582212"/>
                  </a:lnTo>
                  <a:lnTo>
                    <a:pt x="0" y="1532496"/>
                  </a:lnTo>
                  <a:lnTo>
                    <a:pt x="0" y="3064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15721" y="2692921"/>
            <a:ext cx="116617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48895" marR="2540" indent="-42863">
              <a:lnSpc>
                <a:spcPct val="100400"/>
              </a:lnSpc>
              <a:spcBef>
                <a:spcPts val="43"/>
              </a:spcBef>
            </a:pPr>
            <a:r>
              <a:rPr b="1" spc="-13" dirty="0">
                <a:latin typeface="Lato"/>
                <a:cs typeface="Lato"/>
              </a:rPr>
              <a:t>40GB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16-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half</a:t>
            </a:r>
            <a:r>
              <a:rPr b="1" spc="-3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90315" y="2870176"/>
            <a:ext cx="2062163" cy="512763"/>
            <a:chOff x="12181162" y="5283151"/>
            <a:chExt cx="4124325" cy="1025525"/>
          </a:xfrm>
        </p:grpSpPr>
        <p:sp>
          <p:nvSpPr>
            <p:cNvPr id="14" name="object 14"/>
            <p:cNvSpPr/>
            <p:nvPr/>
          </p:nvSpPr>
          <p:spPr>
            <a:xfrm>
              <a:off x="12185925" y="5287914"/>
              <a:ext cx="4114800" cy="1016000"/>
            </a:xfrm>
            <a:custGeom>
              <a:avLst/>
              <a:gdLst/>
              <a:ahLst/>
              <a:cxnLst/>
              <a:rect l="l" t="t" r="r" b="b"/>
              <a:pathLst>
                <a:path w="4114800" h="1016000">
                  <a:moveTo>
                    <a:pt x="3945492" y="1015797"/>
                  </a:moveTo>
                  <a:lnTo>
                    <a:pt x="169299" y="1015797"/>
                  </a:lnTo>
                  <a:lnTo>
                    <a:pt x="124293" y="1009750"/>
                  </a:lnTo>
                  <a:lnTo>
                    <a:pt x="83851" y="992683"/>
                  </a:lnTo>
                  <a:lnTo>
                    <a:pt x="49587" y="966210"/>
                  </a:lnTo>
                  <a:lnTo>
                    <a:pt x="23114" y="931946"/>
                  </a:lnTo>
                  <a:lnTo>
                    <a:pt x="6047" y="891504"/>
                  </a:lnTo>
                  <a:lnTo>
                    <a:pt x="0" y="846498"/>
                  </a:lnTo>
                  <a:lnTo>
                    <a:pt x="0" y="169299"/>
                  </a:lnTo>
                  <a:lnTo>
                    <a:pt x="6047" y="124293"/>
                  </a:lnTo>
                  <a:lnTo>
                    <a:pt x="23114" y="83851"/>
                  </a:lnTo>
                  <a:lnTo>
                    <a:pt x="49587" y="49587"/>
                  </a:lnTo>
                  <a:lnTo>
                    <a:pt x="83851" y="23114"/>
                  </a:lnTo>
                  <a:lnTo>
                    <a:pt x="124293" y="6047"/>
                  </a:lnTo>
                  <a:lnTo>
                    <a:pt x="169299" y="0"/>
                  </a:lnTo>
                  <a:lnTo>
                    <a:pt x="3945492" y="0"/>
                  </a:lnTo>
                  <a:lnTo>
                    <a:pt x="4010273" y="12884"/>
                  </a:lnTo>
                  <a:lnTo>
                    <a:pt x="4065191" y="49599"/>
                  </a:lnTo>
                  <a:lnTo>
                    <a:pt x="4101897" y="104518"/>
                  </a:lnTo>
                  <a:lnTo>
                    <a:pt x="4114791" y="169299"/>
                  </a:lnTo>
                  <a:lnTo>
                    <a:pt x="4114791" y="846498"/>
                  </a:lnTo>
                  <a:lnTo>
                    <a:pt x="4108744" y="891504"/>
                  </a:lnTo>
                  <a:lnTo>
                    <a:pt x="4091676" y="931946"/>
                  </a:lnTo>
                  <a:lnTo>
                    <a:pt x="4065204" y="966210"/>
                  </a:lnTo>
                  <a:lnTo>
                    <a:pt x="4030940" y="992683"/>
                  </a:lnTo>
                  <a:lnTo>
                    <a:pt x="3990497" y="1009750"/>
                  </a:lnTo>
                  <a:lnTo>
                    <a:pt x="3945492" y="101579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85925" y="5287914"/>
              <a:ext cx="4114800" cy="1016000"/>
            </a:xfrm>
            <a:custGeom>
              <a:avLst/>
              <a:gdLst/>
              <a:ahLst/>
              <a:cxnLst/>
              <a:rect l="l" t="t" r="r" b="b"/>
              <a:pathLst>
                <a:path w="4114800" h="1016000">
                  <a:moveTo>
                    <a:pt x="0" y="169299"/>
                  </a:moveTo>
                  <a:lnTo>
                    <a:pt x="6047" y="124293"/>
                  </a:lnTo>
                  <a:lnTo>
                    <a:pt x="23114" y="83851"/>
                  </a:lnTo>
                  <a:lnTo>
                    <a:pt x="49587" y="49587"/>
                  </a:lnTo>
                  <a:lnTo>
                    <a:pt x="83851" y="23114"/>
                  </a:lnTo>
                  <a:lnTo>
                    <a:pt x="124293" y="6047"/>
                  </a:lnTo>
                  <a:lnTo>
                    <a:pt x="169299" y="0"/>
                  </a:lnTo>
                  <a:lnTo>
                    <a:pt x="3945492" y="0"/>
                  </a:lnTo>
                  <a:lnTo>
                    <a:pt x="4010273" y="12884"/>
                  </a:lnTo>
                  <a:lnTo>
                    <a:pt x="4065191" y="49599"/>
                  </a:lnTo>
                  <a:lnTo>
                    <a:pt x="4101897" y="104518"/>
                  </a:lnTo>
                  <a:lnTo>
                    <a:pt x="4114791" y="169299"/>
                  </a:lnTo>
                  <a:lnTo>
                    <a:pt x="4114791" y="846498"/>
                  </a:lnTo>
                  <a:lnTo>
                    <a:pt x="4108744" y="891504"/>
                  </a:lnTo>
                  <a:lnTo>
                    <a:pt x="4091676" y="931946"/>
                  </a:lnTo>
                  <a:lnTo>
                    <a:pt x="4065204" y="966210"/>
                  </a:lnTo>
                  <a:lnTo>
                    <a:pt x="4030940" y="992683"/>
                  </a:lnTo>
                  <a:lnTo>
                    <a:pt x="3990497" y="1009750"/>
                  </a:lnTo>
                  <a:lnTo>
                    <a:pt x="3945492" y="1015797"/>
                  </a:lnTo>
                  <a:lnTo>
                    <a:pt x="169299" y="1015797"/>
                  </a:lnTo>
                  <a:lnTo>
                    <a:pt x="124293" y="1009750"/>
                  </a:lnTo>
                  <a:lnTo>
                    <a:pt x="83851" y="992683"/>
                  </a:lnTo>
                  <a:lnTo>
                    <a:pt x="49587" y="966210"/>
                  </a:lnTo>
                  <a:lnTo>
                    <a:pt x="23114" y="931946"/>
                  </a:lnTo>
                  <a:lnTo>
                    <a:pt x="6047" y="891504"/>
                  </a:lnTo>
                  <a:lnTo>
                    <a:pt x="0" y="846498"/>
                  </a:lnTo>
                  <a:lnTo>
                    <a:pt x="0" y="1692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89714" y="2898734"/>
            <a:ext cx="106330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167005" marR="2540" indent="-160973">
              <a:lnSpc>
                <a:spcPct val="100400"/>
              </a:lnSpc>
              <a:spcBef>
                <a:spcPts val="43"/>
              </a:spcBef>
            </a:pPr>
            <a:r>
              <a:rPr b="1" spc="-13" dirty="0">
                <a:latin typeface="Lato"/>
                <a:cs typeface="Lato"/>
              </a:rPr>
              <a:t>20GB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8-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5403" y="1534422"/>
            <a:ext cx="2057400" cy="1838960"/>
          </a:xfrm>
          <a:custGeom>
            <a:avLst/>
            <a:gdLst/>
            <a:ahLst/>
            <a:cxnLst/>
            <a:rect l="l" t="t" r="r" b="b"/>
            <a:pathLst>
              <a:path w="4114800" h="3677920">
                <a:moveTo>
                  <a:pt x="0" y="612898"/>
                </a:moveTo>
                <a:lnTo>
                  <a:pt x="1844" y="565000"/>
                </a:lnTo>
                <a:lnTo>
                  <a:pt x="7285" y="518110"/>
                </a:lnTo>
                <a:lnTo>
                  <a:pt x="16187" y="472365"/>
                </a:lnTo>
                <a:lnTo>
                  <a:pt x="28414" y="427900"/>
                </a:lnTo>
                <a:lnTo>
                  <a:pt x="43829" y="384853"/>
                </a:lnTo>
                <a:lnTo>
                  <a:pt x="62296" y="343359"/>
                </a:lnTo>
                <a:lnTo>
                  <a:pt x="83680" y="303554"/>
                </a:lnTo>
                <a:lnTo>
                  <a:pt x="107842" y="265576"/>
                </a:lnTo>
                <a:lnTo>
                  <a:pt x="134649" y="229559"/>
                </a:lnTo>
                <a:lnTo>
                  <a:pt x="163962" y="195641"/>
                </a:lnTo>
                <a:lnTo>
                  <a:pt x="195646" y="163958"/>
                </a:lnTo>
                <a:lnTo>
                  <a:pt x="229565" y="134645"/>
                </a:lnTo>
                <a:lnTo>
                  <a:pt x="265582" y="107839"/>
                </a:lnTo>
                <a:lnTo>
                  <a:pt x="303561" y="83677"/>
                </a:lnTo>
                <a:lnTo>
                  <a:pt x="343366" y="62294"/>
                </a:lnTo>
                <a:lnTo>
                  <a:pt x="384860" y="43828"/>
                </a:lnTo>
                <a:lnTo>
                  <a:pt x="427908" y="28413"/>
                </a:lnTo>
                <a:lnTo>
                  <a:pt x="472373" y="16186"/>
                </a:lnTo>
                <a:lnTo>
                  <a:pt x="518118" y="7284"/>
                </a:lnTo>
                <a:lnTo>
                  <a:pt x="565008" y="1843"/>
                </a:lnTo>
                <a:lnTo>
                  <a:pt x="612906" y="0"/>
                </a:lnTo>
                <a:lnTo>
                  <a:pt x="3501875" y="0"/>
                </a:lnTo>
                <a:lnTo>
                  <a:pt x="3550406" y="1923"/>
                </a:lnTo>
                <a:lnTo>
                  <a:pt x="3598332" y="7635"/>
                </a:lnTo>
                <a:lnTo>
                  <a:pt x="3645448" y="17051"/>
                </a:lnTo>
                <a:lnTo>
                  <a:pt x="3691547" y="30087"/>
                </a:lnTo>
                <a:lnTo>
                  <a:pt x="3736424" y="46656"/>
                </a:lnTo>
                <a:lnTo>
                  <a:pt x="3779874" y="66673"/>
                </a:lnTo>
                <a:lnTo>
                  <a:pt x="3821689" y="90054"/>
                </a:lnTo>
                <a:lnTo>
                  <a:pt x="3861665" y="116713"/>
                </a:lnTo>
                <a:lnTo>
                  <a:pt x="3899595" y="146565"/>
                </a:lnTo>
                <a:lnTo>
                  <a:pt x="3935274" y="179524"/>
                </a:lnTo>
                <a:lnTo>
                  <a:pt x="3968234" y="215196"/>
                </a:lnTo>
                <a:lnTo>
                  <a:pt x="3998085" y="253121"/>
                </a:lnTo>
                <a:lnTo>
                  <a:pt x="4024744" y="293093"/>
                </a:lnTo>
                <a:lnTo>
                  <a:pt x="4048125" y="334905"/>
                </a:lnTo>
                <a:lnTo>
                  <a:pt x="4068143" y="378352"/>
                </a:lnTo>
                <a:lnTo>
                  <a:pt x="4084712" y="423227"/>
                </a:lnTo>
                <a:lnTo>
                  <a:pt x="4097747" y="469326"/>
                </a:lnTo>
                <a:lnTo>
                  <a:pt x="4107163" y="516441"/>
                </a:lnTo>
                <a:lnTo>
                  <a:pt x="4112876" y="564367"/>
                </a:lnTo>
                <a:lnTo>
                  <a:pt x="4114799" y="612898"/>
                </a:lnTo>
                <a:lnTo>
                  <a:pt x="4114799" y="3064493"/>
                </a:lnTo>
                <a:lnTo>
                  <a:pt x="4112955" y="3112392"/>
                </a:lnTo>
                <a:lnTo>
                  <a:pt x="4107513" y="3159282"/>
                </a:lnTo>
                <a:lnTo>
                  <a:pt x="4098610" y="3205027"/>
                </a:lnTo>
                <a:lnTo>
                  <a:pt x="4086383" y="3249491"/>
                </a:lnTo>
                <a:lnTo>
                  <a:pt x="4070967" y="3292539"/>
                </a:lnTo>
                <a:lnTo>
                  <a:pt x="4052499" y="3334033"/>
                </a:lnTo>
                <a:lnTo>
                  <a:pt x="4031115" y="3373837"/>
                </a:lnTo>
                <a:lnTo>
                  <a:pt x="4006951" y="3411816"/>
                </a:lnTo>
                <a:lnTo>
                  <a:pt x="3980143" y="3447832"/>
                </a:lnTo>
                <a:lnTo>
                  <a:pt x="3950829" y="3481750"/>
                </a:lnTo>
                <a:lnTo>
                  <a:pt x="3919144" y="3513434"/>
                </a:lnTo>
                <a:lnTo>
                  <a:pt x="3885224" y="3542747"/>
                </a:lnTo>
                <a:lnTo>
                  <a:pt x="3849205" y="3569552"/>
                </a:lnTo>
                <a:lnTo>
                  <a:pt x="3811225" y="3593714"/>
                </a:lnTo>
                <a:lnTo>
                  <a:pt x="3771419" y="3615097"/>
                </a:lnTo>
                <a:lnTo>
                  <a:pt x="3729924" y="3633564"/>
                </a:lnTo>
                <a:lnTo>
                  <a:pt x="3686875" y="3648979"/>
                </a:lnTo>
                <a:lnTo>
                  <a:pt x="3642410" y="3661205"/>
                </a:lnTo>
                <a:lnTo>
                  <a:pt x="3596664" y="3670107"/>
                </a:lnTo>
                <a:lnTo>
                  <a:pt x="3549773" y="3675548"/>
                </a:lnTo>
                <a:lnTo>
                  <a:pt x="3501875" y="3677392"/>
                </a:lnTo>
                <a:lnTo>
                  <a:pt x="612906" y="3677392"/>
                </a:lnTo>
                <a:lnTo>
                  <a:pt x="565008" y="3675548"/>
                </a:lnTo>
                <a:lnTo>
                  <a:pt x="518118" y="3670107"/>
                </a:lnTo>
                <a:lnTo>
                  <a:pt x="472373" y="3661205"/>
                </a:lnTo>
                <a:lnTo>
                  <a:pt x="427908" y="3648979"/>
                </a:lnTo>
                <a:lnTo>
                  <a:pt x="384860" y="3633564"/>
                </a:lnTo>
                <a:lnTo>
                  <a:pt x="343366" y="3615097"/>
                </a:lnTo>
                <a:lnTo>
                  <a:pt x="303561" y="3593714"/>
                </a:lnTo>
                <a:lnTo>
                  <a:pt x="265582" y="3569552"/>
                </a:lnTo>
                <a:lnTo>
                  <a:pt x="229565" y="3542747"/>
                </a:lnTo>
                <a:lnTo>
                  <a:pt x="195646" y="3513434"/>
                </a:lnTo>
                <a:lnTo>
                  <a:pt x="163962" y="3481750"/>
                </a:lnTo>
                <a:lnTo>
                  <a:pt x="134649" y="3447832"/>
                </a:lnTo>
                <a:lnTo>
                  <a:pt x="107842" y="3411816"/>
                </a:lnTo>
                <a:lnTo>
                  <a:pt x="83680" y="3373837"/>
                </a:lnTo>
                <a:lnTo>
                  <a:pt x="62296" y="3334033"/>
                </a:lnTo>
                <a:lnTo>
                  <a:pt x="43829" y="3292539"/>
                </a:lnTo>
                <a:lnTo>
                  <a:pt x="28414" y="3249491"/>
                </a:lnTo>
                <a:lnTo>
                  <a:pt x="16187" y="3205027"/>
                </a:lnTo>
                <a:lnTo>
                  <a:pt x="7285" y="3159282"/>
                </a:lnTo>
                <a:lnTo>
                  <a:pt x="1844" y="3112392"/>
                </a:lnTo>
                <a:lnTo>
                  <a:pt x="0" y="3064493"/>
                </a:lnTo>
                <a:lnTo>
                  <a:pt x="0" y="612898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205" y="346313"/>
            <a:ext cx="863958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GPU</a:t>
            </a:r>
            <a:r>
              <a:rPr spc="-158" dirty="0"/>
              <a:t> </a:t>
            </a:r>
            <a:r>
              <a:rPr dirty="0"/>
              <a:t>RAM</a:t>
            </a:r>
            <a:r>
              <a:rPr spc="-155" dirty="0"/>
              <a:t> </a:t>
            </a:r>
            <a:r>
              <a:rPr spc="-18" dirty="0"/>
              <a:t>needed</a:t>
            </a:r>
            <a:r>
              <a:rPr spc="-155" dirty="0"/>
              <a:t> </a:t>
            </a:r>
            <a:r>
              <a:rPr dirty="0"/>
              <a:t>to</a:t>
            </a:r>
            <a:r>
              <a:rPr spc="-158" dirty="0"/>
              <a:t> </a:t>
            </a:r>
            <a:r>
              <a:rPr dirty="0"/>
              <a:t>train</a:t>
            </a:r>
            <a:r>
              <a:rPr spc="-155" dirty="0"/>
              <a:t> </a:t>
            </a:r>
            <a:r>
              <a:rPr spc="35" dirty="0"/>
              <a:t>larger</a:t>
            </a:r>
            <a:r>
              <a:rPr spc="-15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757" y="1104952"/>
            <a:ext cx="1260475" cy="7142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3203" marR="2540" indent="-217170">
              <a:spcBef>
                <a:spcPts val="50"/>
              </a:spcBef>
            </a:pPr>
            <a:r>
              <a:rPr sz="2300" b="1" spc="-10" dirty="0">
                <a:latin typeface="Lato"/>
                <a:cs typeface="Lato"/>
              </a:rPr>
              <a:t>1B</a:t>
            </a:r>
            <a:r>
              <a:rPr sz="2300" b="1" spc="-130" dirty="0">
                <a:latin typeface="Lato"/>
                <a:cs typeface="Lato"/>
              </a:rPr>
              <a:t> </a:t>
            </a:r>
            <a:r>
              <a:rPr sz="2300" b="1" spc="-5" dirty="0">
                <a:latin typeface="Lato"/>
                <a:cs typeface="Lato"/>
              </a:rPr>
              <a:t>param model</a:t>
            </a:r>
            <a:endParaRPr sz="2300">
              <a:latin typeface="Lato"/>
              <a:cs typeface="La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690" y="4387910"/>
            <a:ext cx="50512" cy="5051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03077" y="2239164"/>
            <a:ext cx="2199323" cy="2199323"/>
            <a:chOff x="4606153" y="4478328"/>
            <a:chExt cx="4398645" cy="4398645"/>
          </a:xfrm>
        </p:grpSpPr>
        <p:sp>
          <p:nvSpPr>
            <p:cNvPr id="6" name="object 6"/>
            <p:cNvSpPr/>
            <p:nvPr/>
          </p:nvSpPr>
          <p:spPr>
            <a:xfrm>
              <a:off x="4610915" y="4483091"/>
              <a:ext cx="4389120" cy="4389120"/>
            </a:xfrm>
            <a:custGeom>
              <a:avLst/>
              <a:gdLst/>
              <a:ahLst/>
              <a:cxnLst/>
              <a:rect l="l" t="t" r="r" b="b"/>
              <a:pathLst>
                <a:path w="4389120" h="4389120">
                  <a:moveTo>
                    <a:pt x="3657467" y="4388991"/>
                  </a:moveTo>
                  <a:lnTo>
                    <a:pt x="731498" y="4388991"/>
                  </a:lnTo>
                  <a:lnTo>
                    <a:pt x="683401" y="4387435"/>
                  </a:lnTo>
                  <a:lnTo>
                    <a:pt x="636136" y="4382831"/>
                  </a:lnTo>
                  <a:lnTo>
                    <a:pt x="589797" y="4375276"/>
                  </a:lnTo>
                  <a:lnTo>
                    <a:pt x="544482" y="4364867"/>
                  </a:lnTo>
                  <a:lnTo>
                    <a:pt x="500287" y="4351699"/>
                  </a:lnTo>
                  <a:lnTo>
                    <a:pt x="457308" y="4335868"/>
                  </a:lnTo>
                  <a:lnTo>
                    <a:pt x="415641" y="4317472"/>
                  </a:lnTo>
                  <a:lnTo>
                    <a:pt x="375384" y="4296607"/>
                  </a:lnTo>
                  <a:lnTo>
                    <a:pt x="336633" y="4273369"/>
                  </a:lnTo>
                  <a:lnTo>
                    <a:pt x="299483" y="4247853"/>
                  </a:lnTo>
                  <a:lnTo>
                    <a:pt x="264031" y="4220158"/>
                  </a:lnTo>
                  <a:lnTo>
                    <a:pt x="230374" y="4190379"/>
                  </a:lnTo>
                  <a:lnTo>
                    <a:pt x="198609" y="4158612"/>
                  </a:lnTo>
                  <a:lnTo>
                    <a:pt x="168830" y="4124955"/>
                  </a:lnTo>
                  <a:lnTo>
                    <a:pt x="141135" y="4089502"/>
                  </a:lnTo>
                  <a:lnTo>
                    <a:pt x="115621" y="4052351"/>
                  </a:lnTo>
                  <a:lnTo>
                    <a:pt x="92383" y="4013598"/>
                  </a:lnTo>
                  <a:lnTo>
                    <a:pt x="71517" y="3973340"/>
                  </a:lnTo>
                  <a:lnTo>
                    <a:pt x="53122" y="3931672"/>
                  </a:lnTo>
                  <a:lnTo>
                    <a:pt x="37291" y="3888691"/>
                  </a:lnTo>
                  <a:lnTo>
                    <a:pt x="24123" y="3844494"/>
                  </a:lnTo>
                  <a:lnTo>
                    <a:pt x="13714" y="3799176"/>
                  </a:lnTo>
                  <a:lnTo>
                    <a:pt x="6159" y="3752835"/>
                  </a:lnTo>
                  <a:lnTo>
                    <a:pt x="1555" y="3705567"/>
                  </a:lnTo>
                  <a:lnTo>
                    <a:pt x="0" y="3657467"/>
                  </a:lnTo>
                  <a:lnTo>
                    <a:pt x="0" y="731523"/>
                  </a:lnTo>
                  <a:lnTo>
                    <a:pt x="1555" y="683424"/>
                  </a:lnTo>
                  <a:lnTo>
                    <a:pt x="6159" y="636155"/>
                  </a:lnTo>
                  <a:lnTo>
                    <a:pt x="13714" y="589814"/>
                  </a:lnTo>
                  <a:lnTo>
                    <a:pt x="24123" y="544497"/>
                  </a:lnTo>
                  <a:lnTo>
                    <a:pt x="37291" y="500299"/>
                  </a:lnTo>
                  <a:lnTo>
                    <a:pt x="53122" y="457319"/>
                  </a:lnTo>
                  <a:lnTo>
                    <a:pt x="71517" y="415651"/>
                  </a:lnTo>
                  <a:lnTo>
                    <a:pt x="92383" y="375392"/>
                  </a:lnTo>
                  <a:lnTo>
                    <a:pt x="115621" y="336639"/>
                  </a:lnTo>
                  <a:lnTo>
                    <a:pt x="141135" y="299488"/>
                  </a:lnTo>
                  <a:lnTo>
                    <a:pt x="168830" y="264036"/>
                  </a:lnTo>
                  <a:lnTo>
                    <a:pt x="198609" y="230378"/>
                  </a:lnTo>
                  <a:lnTo>
                    <a:pt x="230374" y="198611"/>
                  </a:lnTo>
                  <a:lnTo>
                    <a:pt x="264031" y="168832"/>
                  </a:lnTo>
                  <a:lnTo>
                    <a:pt x="299483" y="141137"/>
                  </a:lnTo>
                  <a:lnTo>
                    <a:pt x="336633" y="115622"/>
                  </a:lnTo>
                  <a:lnTo>
                    <a:pt x="375384" y="92383"/>
                  </a:lnTo>
                  <a:lnTo>
                    <a:pt x="415641" y="71518"/>
                  </a:lnTo>
                  <a:lnTo>
                    <a:pt x="457308" y="53122"/>
                  </a:lnTo>
                  <a:lnTo>
                    <a:pt x="500287" y="37292"/>
                  </a:lnTo>
                  <a:lnTo>
                    <a:pt x="544482" y="24123"/>
                  </a:lnTo>
                  <a:lnTo>
                    <a:pt x="589797" y="13714"/>
                  </a:lnTo>
                  <a:lnTo>
                    <a:pt x="636136" y="6159"/>
                  </a:lnTo>
                  <a:lnTo>
                    <a:pt x="683401" y="1555"/>
                  </a:lnTo>
                  <a:lnTo>
                    <a:pt x="731498" y="0"/>
                  </a:lnTo>
                  <a:lnTo>
                    <a:pt x="3657467" y="0"/>
                  </a:lnTo>
                  <a:lnTo>
                    <a:pt x="3705784" y="1595"/>
                  </a:lnTo>
                  <a:lnTo>
                    <a:pt x="3753626" y="6344"/>
                  </a:lnTo>
                  <a:lnTo>
                    <a:pt x="3800852" y="14186"/>
                  </a:lnTo>
                  <a:lnTo>
                    <a:pt x="3847320" y="25062"/>
                  </a:lnTo>
                  <a:lnTo>
                    <a:pt x="3892888" y="38915"/>
                  </a:lnTo>
                  <a:lnTo>
                    <a:pt x="3937414" y="55684"/>
                  </a:lnTo>
                  <a:lnTo>
                    <a:pt x="3980756" y="75311"/>
                  </a:lnTo>
                  <a:lnTo>
                    <a:pt x="4022772" y="97736"/>
                  </a:lnTo>
                  <a:lnTo>
                    <a:pt x="4063321" y="122902"/>
                  </a:lnTo>
                  <a:lnTo>
                    <a:pt x="4102260" y="150749"/>
                  </a:lnTo>
                  <a:lnTo>
                    <a:pt x="4139447" y="181217"/>
                  </a:lnTo>
                  <a:lnTo>
                    <a:pt x="4174741" y="214249"/>
                  </a:lnTo>
                  <a:lnTo>
                    <a:pt x="4207773" y="249543"/>
                  </a:lnTo>
                  <a:lnTo>
                    <a:pt x="4238242" y="286731"/>
                  </a:lnTo>
                  <a:lnTo>
                    <a:pt x="4266088" y="325670"/>
                  </a:lnTo>
                  <a:lnTo>
                    <a:pt x="4291254" y="366218"/>
                  </a:lnTo>
                  <a:lnTo>
                    <a:pt x="4313680" y="408235"/>
                  </a:lnTo>
                  <a:lnTo>
                    <a:pt x="4333307" y="451577"/>
                  </a:lnTo>
                  <a:lnTo>
                    <a:pt x="4350076" y="496103"/>
                  </a:lnTo>
                  <a:lnTo>
                    <a:pt x="4363928" y="541671"/>
                  </a:lnTo>
                  <a:lnTo>
                    <a:pt x="4374804" y="588139"/>
                  </a:lnTo>
                  <a:lnTo>
                    <a:pt x="4382646" y="635365"/>
                  </a:lnTo>
                  <a:lnTo>
                    <a:pt x="4387395" y="683207"/>
                  </a:lnTo>
                  <a:lnTo>
                    <a:pt x="4388991" y="731523"/>
                  </a:lnTo>
                  <a:lnTo>
                    <a:pt x="4388991" y="3657467"/>
                  </a:lnTo>
                  <a:lnTo>
                    <a:pt x="4387435" y="3705567"/>
                  </a:lnTo>
                  <a:lnTo>
                    <a:pt x="4382831" y="3752835"/>
                  </a:lnTo>
                  <a:lnTo>
                    <a:pt x="4375276" y="3799176"/>
                  </a:lnTo>
                  <a:lnTo>
                    <a:pt x="4364865" y="3844494"/>
                  </a:lnTo>
                  <a:lnTo>
                    <a:pt x="4351696" y="3888691"/>
                  </a:lnTo>
                  <a:lnTo>
                    <a:pt x="4335865" y="3931672"/>
                  </a:lnTo>
                  <a:lnTo>
                    <a:pt x="4317468" y="3973340"/>
                  </a:lnTo>
                  <a:lnTo>
                    <a:pt x="4296602" y="4013598"/>
                  </a:lnTo>
                  <a:lnTo>
                    <a:pt x="4273362" y="4052351"/>
                  </a:lnTo>
                  <a:lnTo>
                    <a:pt x="4247846" y="4089502"/>
                  </a:lnTo>
                  <a:lnTo>
                    <a:pt x="4220150" y="4124955"/>
                  </a:lnTo>
                  <a:lnTo>
                    <a:pt x="4190370" y="4158612"/>
                  </a:lnTo>
                  <a:lnTo>
                    <a:pt x="4158603" y="4190379"/>
                  </a:lnTo>
                  <a:lnTo>
                    <a:pt x="4124944" y="4220158"/>
                  </a:lnTo>
                  <a:lnTo>
                    <a:pt x="4089491" y="4247853"/>
                  </a:lnTo>
                  <a:lnTo>
                    <a:pt x="4052340" y="4273369"/>
                  </a:lnTo>
                  <a:lnTo>
                    <a:pt x="4013587" y="4296607"/>
                  </a:lnTo>
                  <a:lnTo>
                    <a:pt x="3973329" y="4317472"/>
                  </a:lnTo>
                  <a:lnTo>
                    <a:pt x="3931661" y="4335868"/>
                  </a:lnTo>
                  <a:lnTo>
                    <a:pt x="3888681" y="4351699"/>
                  </a:lnTo>
                  <a:lnTo>
                    <a:pt x="3844485" y="4364867"/>
                  </a:lnTo>
                  <a:lnTo>
                    <a:pt x="3799169" y="4375276"/>
                  </a:lnTo>
                  <a:lnTo>
                    <a:pt x="3752830" y="4382831"/>
                  </a:lnTo>
                  <a:lnTo>
                    <a:pt x="3705564" y="4387435"/>
                  </a:lnTo>
                  <a:lnTo>
                    <a:pt x="3657467" y="438899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610915" y="4483091"/>
              <a:ext cx="4389120" cy="4389120"/>
            </a:xfrm>
            <a:custGeom>
              <a:avLst/>
              <a:gdLst/>
              <a:ahLst/>
              <a:cxnLst/>
              <a:rect l="l" t="t" r="r" b="b"/>
              <a:pathLst>
                <a:path w="4389120" h="4389120">
                  <a:moveTo>
                    <a:pt x="0" y="731523"/>
                  </a:moveTo>
                  <a:lnTo>
                    <a:pt x="1555" y="683424"/>
                  </a:lnTo>
                  <a:lnTo>
                    <a:pt x="6159" y="636155"/>
                  </a:lnTo>
                  <a:lnTo>
                    <a:pt x="13714" y="589814"/>
                  </a:lnTo>
                  <a:lnTo>
                    <a:pt x="24123" y="544497"/>
                  </a:lnTo>
                  <a:lnTo>
                    <a:pt x="37291" y="500299"/>
                  </a:lnTo>
                  <a:lnTo>
                    <a:pt x="53122" y="457319"/>
                  </a:lnTo>
                  <a:lnTo>
                    <a:pt x="71517" y="415651"/>
                  </a:lnTo>
                  <a:lnTo>
                    <a:pt x="92383" y="375392"/>
                  </a:lnTo>
                  <a:lnTo>
                    <a:pt x="115621" y="336639"/>
                  </a:lnTo>
                  <a:lnTo>
                    <a:pt x="141135" y="299488"/>
                  </a:lnTo>
                  <a:lnTo>
                    <a:pt x="168830" y="264036"/>
                  </a:lnTo>
                  <a:lnTo>
                    <a:pt x="198609" y="230378"/>
                  </a:lnTo>
                  <a:lnTo>
                    <a:pt x="230374" y="198611"/>
                  </a:lnTo>
                  <a:lnTo>
                    <a:pt x="264031" y="168832"/>
                  </a:lnTo>
                  <a:lnTo>
                    <a:pt x="299483" y="141137"/>
                  </a:lnTo>
                  <a:lnTo>
                    <a:pt x="336633" y="115622"/>
                  </a:lnTo>
                  <a:lnTo>
                    <a:pt x="375384" y="92383"/>
                  </a:lnTo>
                  <a:lnTo>
                    <a:pt x="415641" y="71518"/>
                  </a:lnTo>
                  <a:lnTo>
                    <a:pt x="457308" y="53122"/>
                  </a:lnTo>
                  <a:lnTo>
                    <a:pt x="500286" y="37292"/>
                  </a:lnTo>
                  <a:lnTo>
                    <a:pt x="544482" y="24123"/>
                  </a:lnTo>
                  <a:lnTo>
                    <a:pt x="589797" y="13714"/>
                  </a:lnTo>
                  <a:lnTo>
                    <a:pt x="636136" y="6159"/>
                  </a:lnTo>
                  <a:lnTo>
                    <a:pt x="683401" y="1555"/>
                  </a:lnTo>
                  <a:lnTo>
                    <a:pt x="731498" y="0"/>
                  </a:lnTo>
                  <a:lnTo>
                    <a:pt x="3657467" y="0"/>
                  </a:lnTo>
                  <a:lnTo>
                    <a:pt x="3705783" y="1595"/>
                  </a:lnTo>
                  <a:lnTo>
                    <a:pt x="3753626" y="6344"/>
                  </a:lnTo>
                  <a:lnTo>
                    <a:pt x="3800852" y="14186"/>
                  </a:lnTo>
                  <a:lnTo>
                    <a:pt x="3847320" y="25062"/>
                  </a:lnTo>
                  <a:lnTo>
                    <a:pt x="3892887" y="38915"/>
                  </a:lnTo>
                  <a:lnTo>
                    <a:pt x="3937413" y="55684"/>
                  </a:lnTo>
                  <a:lnTo>
                    <a:pt x="3980756" y="75311"/>
                  </a:lnTo>
                  <a:lnTo>
                    <a:pt x="4022772" y="97736"/>
                  </a:lnTo>
                  <a:lnTo>
                    <a:pt x="4063321" y="122902"/>
                  </a:lnTo>
                  <a:lnTo>
                    <a:pt x="4102260" y="150749"/>
                  </a:lnTo>
                  <a:lnTo>
                    <a:pt x="4139447" y="181217"/>
                  </a:lnTo>
                  <a:lnTo>
                    <a:pt x="4174741" y="214249"/>
                  </a:lnTo>
                  <a:lnTo>
                    <a:pt x="4207773" y="249543"/>
                  </a:lnTo>
                  <a:lnTo>
                    <a:pt x="4238242" y="286731"/>
                  </a:lnTo>
                  <a:lnTo>
                    <a:pt x="4266088" y="325670"/>
                  </a:lnTo>
                  <a:lnTo>
                    <a:pt x="4291254" y="366218"/>
                  </a:lnTo>
                  <a:lnTo>
                    <a:pt x="4313680" y="408235"/>
                  </a:lnTo>
                  <a:lnTo>
                    <a:pt x="4333306" y="451577"/>
                  </a:lnTo>
                  <a:lnTo>
                    <a:pt x="4350075" y="496103"/>
                  </a:lnTo>
                  <a:lnTo>
                    <a:pt x="4363928" y="541671"/>
                  </a:lnTo>
                  <a:lnTo>
                    <a:pt x="4374804" y="588139"/>
                  </a:lnTo>
                  <a:lnTo>
                    <a:pt x="4382646" y="635365"/>
                  </a:lnTo>
                  <a:lnTo>
                    <a:pt x="4387395" y="683207"/>
                  </a:lnTo>
                  <a:lnTo>
                    <a:pt x="4388991" y="731523"/>
                  </a:lnTo>
                  <a:lnTo>
                    <a:pt x="4388991" y="3657467"/>
                  </a:lnTo>
                  <a:lnTo>
                    <a:pt x="4387435" y="3705567"/>
                  </a:lnTo>
                  <a:lnTo>
                    <a:pt x="4382831" y="3752835"/>
                  </a:lnTo>
                  <a:lnTo>
                    <a:pt x="4375275" y="3799176"/>
                  </a:lnTo>
                  <a:lnTo>
                    <a:pt x="4364865" y="3844494"/>
                  </a:lnTo>
                  <a:lnTo>
                    <a:pt x="4351696" y="3888691"/>
                  </a:lnTo>
                  <a:lnTo>
                    <a:pt x="4335865" y="3931672"/>
                  </a:lnTo>
                  <a:lnTo>
                    <a:pt x="4317468" y="3973339"/>
                  </a:lnTo>
                  <a:lnTo>
                    <a:pt x="4296602" y="4013598"/>
                  </a:lnTo>
                  <a:lnTo>
                    <a:pt x="4273362" y="4052351"/>
                  </a:lnTo>
                  <a:lnTo>
                    <a:pt x="4247846" y="4089502"/>
                  </a:lnTo>
                  <a:lnTo>
                    <a:pt x="4220150" y="4124954"/>
                  </a:lnTo>
                  <a:lnTo>
                    <a:pt x="4190370" y="4158612"/>
                  </a:lnTo>
                  <a:lnTo>
                    <a:pt x="4158602" y="4190379"/>
                  </a:lnTo>
                  <a:lnTo>
                    <a:pt x="4124944" y="4220158"/>
                  </a:lnTo>
                  <a:lnTo>
                    <a:pt x="4089491" y="4247853"/>
                  </a:lnTo>
                  <a:lnTo>
                    <a:pt x="4052340" y="4273368"/>
                  </a:lnTo>
                  <a:lnTo>
                    <a:pt x="4013587" y="4296607"/>
                  </a:lnTo>
                  <a:lnTo>
                    <a:pt x="3973329" y="4317472"/>
                  </a:lnTo>
                  <a:lnTo>
                    <a:pt x="3931661" y="4335868"/>
                  </a:lnTo>
                  <a:lnTo>
                    <a:pt x="3888681" y="4351699"/>
                  </a:lnTo>
                  <a:lnTo>
                    <a:pt x="3844485" y="4364867"/>
                  </a:lnTo>
                  <a:lnTo>
                    <a:pt x="3799169" y="4375276"/>
                  </a:lnTo>
                  <a:lnTo>
                    <a:pt x="3752830" y="4382831"/>
                  </a:lnTo>
                  <a:lnTo>
                    <a:pt x="3705564" y="4387435"/>
                  </a:lnTo>
                  <a:lnTo>
                    <a:pt x="3657467" y="4388991"/>
                  </a:lnTo>
                  <a:lnTo>
                    <a:pt x="731498" y="4388991"/>
                  </a:lnTo>
                  <a:lnTo>
                    <a:pt x="683401" y="4387435"/>
                  </a:lnTo>
                  <a:lnTo>
                    <a:pt x="636136" y="4382831"/>
                  </a:lnTo>
                  <a:lnTo>
                    <a:pt x="589797" y="4375276"/>
                  </a:lnTo>
                  <a:lnTo>
                    <a:pt x="544482" y="4364867"/>
                  </a:lnTo>
                  <a:lnTo>
                    <a:pt x="500286" y="4351699"/>
                  </a:lnTo>
                  <a:lnTo>
                    <a:pt x="457308" y="4335868"/>
                  </a:lnTo>
                  <a:lnTo>
                    <a:pt x="415641" y="4317472"/>
                  </a:lnTo>
                  <a:lnTo>
                    <a:pt x="375384" y="4296607"/>
                  </a:lnTo>
                  <a:lnTo>
                    <a:pt x="336633" y="4273368"/>
                  </a:lnTo>
                  <a:lnTo>
                    <a:pt x="299483" y="4247853"/>
                  </a:lnTo>
                  <a:lnTo>
                    <a:pt x="264031" y="4220158"/>
                  </a:lnTo>
                  <a:lnTo>
                    <a:pt x="230374" y="4190379"/>
                  </a:lnTo>
                  <a:lnTo>
                    <a:pt x="198609" y="4158612"/>
                  </a:lnTo>
                  <a:lnTo>
                    <a:pt x="168830" y="4124954"/>
                  </a:lnTo>
                  <a:lnTo>
                    <a:pt x="141135" y="4089502"/>
                  </a:lnTo>
                  <a:lnTo>
                    <a:pt x="115621" y="4052351"/>
                  </a:lnTo>
                  <a:lnTo>
                    <a:pt x="92383" y="4013598"/>
                  </a:lnTo>
                  <a:lnTo>
                    <a:pt x="71517" y="3973339"/>
                  </a:lnTo>
                  <a:lnTo>
                    <a:pt x="53122" y="3931672"/>
                  </a:lnTo>
                  <a:lnTo>
                    <a:pt x="37291" y="3888691"/>
                  </a:lnTo>
                  <a:lnTo>
                    <a:pt x="24123" y="3844494"/>
                  </a:lnTo>
                  <a:lnTo>
                    <a:pt x="13714" y="3799176"/>
                  </a:lnTo>
                  <a:lnTo>
                    <a:pt x="6159" y="3752835"/>
                  </a:lnTo>
                  <a:lnTo>
                    <a:pt x="1555" y="3705567"/>
                  </a:lnTo>
                  <a:lnTo>
                    <a:pt x="0" y="3657467"/>
                  </a:lnTo>
                  <a:lnTo>
                    <a:pt x="0" y="7315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27653" y="3111018"/>
            <a:ext cx="155035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14,000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25" dirty="0">
                <a:latin typeface="Lato"/>
                <a:cs typeface="Lato"/>
              </a:rPr>
              <a:t>GB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  <a:p>
            <a:pPr algn="ctr">
              <a:spcBef>
                <a:spcPts val="8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22213" y="906503"/>
            <a:ext cx="3662363" cy="3662363"/>
            <a:chOff x="10270916" y="1552134"/>
            <a:chExt cx="7324725" cy="7324725"/>
          </a:xfrm>
        </p:grpSpPr>
        <p:sp>
          <p:nvSpPr>
            <p:cNvPr id="10" name="object 10"/>
            <p:cNvSpPr/>
            <p:nvPr/>
          </p:nvSpPr>
          <p:spPr>
            <a:xfrm>
              <a:off x="10275679" y="1556896"/>
              <a:ext cx="7315200" cy="7315200"/>
            </a:xfrm>
            <a:custGeom>
              <a:avLst/>
              <a:gdLst/>
              <a:ahLst/>
              <a:cxnLst/>
              <a:rect l="l" t="t" r="r" b="b"/>
              <a:pathLst>
                <a:path w="7315200" h="7315200">
                  <a:moveTo>
                    <a:pt x="6095962" y="7315185"/>
                  </a:moveTo>
                  <a:lnTo>
                    <a:pt x="1219222" y="7315185"/>
                  </a:lnTo>
                  <a:lnTo>
                    <a:pt x="1171348" y="7314262"/>
                  </a:lnTo>
                  <a:lnTo>
                    <a:pt x="1123942" y="7311517"/>
                  </a:lnTo>
                  <a:lnTo>
                    <a:pt x="1077037" y="7306982"/>
                  </a:lnTo>
                  <a:lnTo>
                    <a:pt x="1030667" y="7300693"/>
                  </a:lnTo>
                  <a:lnTo>
                    <a:pt x="984866" y="7292682"/>
                  </a:lnTo>
                  <a:lnTo>
                    <a:pt x="939668" y="7282984"/>
                  </a:lnTo>
                  <a:lnTo>
                    <a:pt x="895108" y="7271633"/>
                  </a:lnTo>
                  <a:lnTo>
                    <a:pt x="851218" y="7258662"/>
                  </a:lnTo>
                  <a:lnTo>
                    <a:pt x="808032" y="7244105"/>
                  </a:lnTo>
                  <a:lnTo>
                    <a:pt x="765585" y="7227997"/>
                  </a:lnTo>
                  <a:lnTo>
                    <a:pt x="723911" y="7210370"/>
                  </a:lnTo>
                  <a:lnTo>
                    <a:pt x="683043" y="7191260"/>
                  </a:lnTo>
                  <a:lnTo>
                    <a:pt x="643015" y="7170700"/>
                  </a:lnTo>
                  <a:lnTo>
                    <a:pt x="603861" y="7148723"/>
                  </a:lnTo>
                  <a:lnTo>
                    <a:pt x="565615" y="7125364"/>
                  </a:lnTo>
                  <a:lnTo>
                    <a:pt x="528311" y="7100657"/>
                  </a:lnTo>
                  <a:lnTo>
                    <a:pt x="491983" y="7074635"/>
                  </a:lnTo>
                  <a:lnTo>
                    <a:pt x="456664" y="7047333"/>
                  </a:lnTo>
                  <a:lnTo>
                    <a:pt x="422389" y="7018783"/>
                  </a:lnTo>
                  <a:lnTo>
                    <a:pt x="389192" y="6989021"/>
                  </a:lnTo>
                  <a:lnTo>
                    <a:pt x="357105" y="6958079"/>
                  </a:lnTo>
                  <a:lnTo>
                    <a:pt x="326164" y="6925993"/>
                  </a:lnTo>
                  <a:lnTo>
                    <a:pt x="296401" y="6892795"/>
                  </a:lnTo>
                  <a:lnTo>
                    <a:pt x="267852" y="6858520"/>
                  </a:lnTo>
                  <a:lnTo>
                    <a:pt x="240549" y="6823201"/>
                  </a:lnTo>
                  <a:lnTo>
                    <a:pt x="214527" y="6786873"/>
                  </a:lnTo>
                  <a:lnTo>
                    <a:pt x="189820" y="6749569"/>
                  </a:lnTo>
                  <a:lnTo>
                    <a:pt x="166461" y="6711323"/>
                  </a:lnTo>
                  <a:lnTo>
                    <a:pt x="144485" y="6672169"/>
                  </a:lnTo>
                  <a:lnTo>
                    <a:pt x="123924" y="6632142"/>
                  </a:lnTo>
                  <a:lnTo>
                    <a:pt x="104814" y="6591273"/>
                  </a:lnTo>
                  <a:lnTo>
                    <a:pt x="87188" y="6549599"/>
                  </a:lnTo>
                  <a:lnTo>
                    <a:pt x="71080" y="6507152"/>
                  </a:lnTo>
                  <a:lnTo>
                    <a:pt x="56523" y="6463967"/>
                  </a:lnTo>
                  <a:lnTo>
                    <a:pt x="43552" y="6420077"/>
                  </a:lnTo>
                  <a:lnTo>
                    <a:pt x="32201" y="6375516"/>
                  </a:lnTo>
                  <a:lnTo>
                    <a:pt x="22503" y="6330318"/>
                  </a:lnTo>
                  <a:lnTo>
                    <a:pt x="14492" y="6284518"/>
                  </a:lnTo>
                  <a:lnTo>
                    <a:pt x="8202" y="6238148"/>
                  </a:lnTo>
                  <a:lnTo>
                    <a:pt x="3668" y="6191243"/>
                  </a:lnTo>
                  <a:lnTo>
                    <a:pt x="922" y="6143836"/>
                  </a:lnTo>
                  <a:lnTo>
                    <a:pt x="0" y="6095962"/>
                  </a:lnTo>
                  <a:lnTo>
                    <a:pt x="0" y="1219222"/>
                  </a:lnTo>
                  <a:lnTo>
                    <a:pt x="922" y="1171348"/>
                  </a:lnTo>
                  <a:lnTo>
                    <a:pt x="3668" y="1123940"/>
                  </a:lnTo>
                  <a:lnTo>
                    <a:pt x="8202" y="1077035"/>
                  </a:lnTo>
                  <a:lnTo>
                    <a:pt x="14492" y="1030665"/>
                  </a:lnTo>
                  <a:lnTo>
                    <a:pt x="22503" y="984863"/>
                  </a:lnTo>
                  <a:lnTo>
                    <a:pt x="32201" y="939665"/>
                  </a:lnTo>
                  <a:lnTo>
                    <a:pt x="43552" y="895104"/>
                  </a:lnTo>
                  <a:lnTo>
                    <a:pt x="56523" y="851214"/>
                  </a:lnTo>
                  <a:lnTo>
                    <a:pt x="71080" y="808028"/>
                  </a:lnTo>
                  <a:lnTo>
                    <a:pt x="87188" y="765581"/>
                  </a:lnTo>
                  <a:lnTo>
                    <a:pt x="104814" y="723907"/>
                  </a:lnTo>
                  <a:lnTo>
                    <a:pt x="123924" y="683039"/>
                  </a:lnTo>
                  <a:lnTo>
                    <a:pt x="144485" y="643011"/>
                  </a:lnTo>
                  <a:lnTo>
                    <a:pt x="166461" y="603857"/>
                  </a:lnTo>
                  <a:lnTo>
                    <a:pt x="189820" y="565611"/>
                  </a:lnTo>
                  <a:lnTo>
                    <a:pt x="214527" y="528307"/>
                  </a:lnTo>
                  <a:lnTo>
                    <a:pt x="240549" y="491979"/>
                  </a:lnTo>
                  <a:lnTo>
                    <a:pt x="267852" y="456660"/>
                  </a:lnTo>
                  <a:lnTo>
                    <a:pt x="296401" y="422385"/>
                  </a:lnTo>
                  <a:lnTo>
                    <a:pt x="326164" y="389188"/>
                  </a:lnTo>
                  <a:lnTo>
                    <a:pt x="357105" y="357101"/>
                  </a:lnTo>
                  <a:lnTo>
                    <a:pt x="389192" y="326160"/>
                  </a:lnTo>
                  <a:lnTo>
                    <a:pt x="422389" y="296398"/>
                  </a:lnTo>
                  <a:lnTo>
                    <a:pt x="456664" y="267849"/>
                  </a:lnTo>
                  <a:lnTo>
                    <a:pt x="491983" y="240546"/>
                  </a:lnTo>
                  <a:lnTo>
                    <a:pt x="528311" y="214525"/>
                  </a:lnTo>
                  <a:lnTo>
                    <a:pt x="565615" y="189818"/>
                  </a:lnTo>
                  <a:lnTo>
                    <a:pt x="603861" y="166459"/>
                  </a:lnTo>
                  <a:lnTo>
                    <a:pt x="643015" y="144483"/>
                  </a:lnTo>
                  <a:lnTo>
                    <a:pt x="683043" y="123923"/>
                  </a:lnTo>
                  <a:lnTo>
                    <a:pt x="723911" y="104813"/>
                  </a:lnTo>
                  <a:lnTo>
                    <a:pt x="765585" y="87187"/>
                  </a:lnTo>
                  <a:lnTo>
                    <a:pt x="808032" y="71078"/>
                  </a:lnTo>
                  <a:lnTo>
                    <a:pt x="851218" y="56522"/>
                  </a:lnTo>
                  <a:lnTo>
                    <a:pt x="895108" y="43551"/>
                  </a:lnTo>
                  <a:lnTo>
                    <a:pt x="939668" y="32200"/>
                  </a:lnTo>
                  <a:lnTo>
                    <a:pt x="984866" y="22502"/>
                  </a:lnTo>
                  <a:lnTo>
                    <a:pt x="1030667" y="14492"/>
                  </a:lnTo>
                  <a:lnTo>
                    <a:pt x="1077037" y="8202"/>
                  </a:lnTo>
                  <a:lnTo>
                    <a:pt x="1123942" y="3668"/>
                  </a:lnTo>
                  <a:lnTo>
                    <a:pt x="1171348" y="922"/>
                  </a:lnTo>
                  <a:lnTo>
                    <a:pt x="1219222" y="0"/>
                  </a:lnTo>
                  <a:lnTo>
                    <a:pt x="6095962" y="0"/>
                  </a:lnTo>
                  <a:lnTo>
                    <a:pt x="6146898" y="1063"/>
                  </a:lnTo>
                  <a:lnTo>
                    <a:pt x="6197553" y="4236"/>
                  </a:lnTo>
                  <a:lnTo>
                    <a:pt x="6247870" y="9496"/>
                  </a:lnTo>
                  <a:lnTo>
                    <a:pt x="6297788" y="16816"/>
                  </a:lnTo>
                  <a:lnTo>
                    <a:pt x="6347247" y="26172"/>
                  </a:lnTo>
                  <a:lnTo>
                    <a:pt x="6396188" y="37539"/>
                  </a:lnTo>
                  <a:lnTo>
                    <a:pt x="6444550" y="50893"/>
                  </a:lnTo>
                  <a:lnTo>
                    <a:pt x="6492275" y="66209"/>
                  </a:lnTo>
                  <a:lnTo>
                    <a:pt x="6539303" y="83462"/>
                  </a:lnTo>
                  <a:lnTo>
                    <a:pt x="6585573" y="102628"/>
                  </a:lnTo>
                  <a:lnTo>
                    <a:pt x="6631027" y="123682"/>
                  </a:lnTo>
                  <a:lnTo>
                    <a:pt x="6675604" y="146598"/>
                  </a:lnTo>
                  <a:lnTo>
                    <a:pt x="6719245" y="171353"/>
                  </a:lnTo>
                  <a:lnTo>
                    <a:pt x="6761890" y="197921"/>
                  </a:lnTo>
                  <a:lnTo>
                    <a:pt x="6803479" y="226278"/>
                  </a:lnTo>
                  <a:lnTo>
                    <a:pt x="6843953" y="256400"/>
                  </a:lnTo>
                  <a:lnTo>
                    <a:pt x="6883252" y="288260"/>
                  </a:lnTo>
                  <a:lnTo>
                    <a:pt x="6921316" y="321836"/>
                  </a:lnTo>
                  <a:lnTo>
                    <a:pt x="6958086" y="357101"/>
                  </a:lnTo>
                  <a:lnTo>
                    <a:pt x="6993351" y="393871"/>
                  </a:lnTo>
                  <a:lnTo>
                    <a:pt x="7026927" y="431935"/>
                  </a:lnTo>
                  <a:lnTo>
                    <a:pt x="7058788" y="471233"/>
                  </a:lnTo>
                  <a:lnTo>
                    <a:pt x="7088909" y="511707"/>
                  </a:lnTo>
                  <a:lnTo>
                    <a:pt x="7117267" y="553295"/>
                  </a:lnTo>
                  <a:lnTo>
                    <a:pt x="7143835" y="595939"/>
                  </a:lnTo>
                  <a:lnTo>
                    <a:pt x="7168589" y="639580"/>
                  </a:lnTo>
                  <a:lnTo>
                    <a:pt x="7191506" y="684156"/>
                  </a:lnTo>
                  <a:lnTo>
                    <a:pt x="7212559" y="729609"/>
                  </a:lnTo>
                  <a:lnTo>
                    <a:pt x="7231724" y="775879"/>
                  </a:lnTo>
                  <a:lnTo>
                    <a:pt x="7248977" y="822906"/>
                  </a:lnTo>
                  <a:lnTo>
                    <a:pt x="7264293" y="870631"/>
                  </a:lnTo>
                  <a:lnTo>
                    <a:pt x="7277646" y="918993"/>
                  </a:lnTo>
                  <a:lnTo>
                    <a:pt x="7289014" y="967934"/>
                  </a:lnTo>
                  <a:lnTo>
                    <a:pt x="7298369" y="1017393"/>
                  </a:lnTo>
                  <a:lnTo>
                    <a:pt x="7305689" y="1067311"/>
                  </a:lnTo>
                  <a:lnTo>
                    <a:pt x="7310948" y="1117629"/>
                  </a:lnTo>
                  <a:lnTo>
                    <a:pt x="7314122" y="1168285"/>
                  </a:lnTo>
                  <a:lnTo>
                    <a:pt x="7315185" y="1219222"/>
                  </a:lnTo>
                  <a:lnTo>
                    <a:pt x="7315185" y="6095962"/>
                  </a:lnTo>
                  <a:lnTo>
                    <a:pt x="7314262" y="6143836"/>
                  </a:lnTo>
                  <a:lnTo>
                    <a:pt x="7311517" y="6191243"/>
                  </a:lnTo>
                  <a:lnTo>
                    <a:pt x="7306982" y="6238148"/>
                  </a:lnTo>
                  <a:lnTo>
                    <a:pt x="7300693" y="6284518"/>
                  </a:lnTo>
                  <a:lnTo>
                    <a:pt x="7292682" y="6330318"/>
                  </a:lnTo>
                  <a:lnTo>
                    <a:pt x="7282984" y="6375516"/>
                  </a:lnTo>
                  <a:lnTo>
                    <a:pt x="7271633" y="6420077"/>
                  </a:lnTo>
                  <a:lnTo>
                    <a:pt x="7258662" y="6463967"/>
                  </a:lnTo>
                  <a:lnTo>
                    <a:pt x="7244105" y="6507152"/>
                  </a:lnTo>
                  <a:lnTo>
                    <a:pt x="7227997" y="6549599"/>
                  </a:lnTo>
                  <a:lnTo>
                    <a:pt x="7210370" y="6591273"/>
                  </a:lnTo>
                  <a:lnTo>
                    <a:pt x="7191260" y="6632142"/>
                  </a:lnTo>
                  <a:lnTo>
                    <a:pt x="7170700" y="6672169"/>
                  </a:lnTo>
                  <a:lnTo>
                    <a:pt x="7148723" y="6711323"/>
                  </a:lnTo>
                  <a:lnTo>
                    <a:pt x="7125364" y="6749569"/>
                  </a:lnTo>
                  <a:lnTo>
                    <a:pt x="7100657" y="6786873"/>
                  </a:lnTo>
                  <a:lnTo>
                    <a:pt x="7074635" y="6823201"/>
                  </a:lnTo>
                  <a:lnTo>
                    <a:pt x="7047333" y="6858520"/>
                  </a:lnTo>
                  <a:lnTo>
                    <a:pt x="7018783" y="6892795"/>
                  </a:lnTo>
                  <a:lnTo>
                    <a:pt x="6989021" y="6925993"/>
                  </a:lnTo>
                  <a:lnTo>
                    <a:pt x="6958079" y="6958079"/>
                  </a:lnTo>
                  <a:lnTo>
                    <a:pt x="6925993" y="6989021"/>
                  </a:lnTo>
                  <a:lnTo>
                    <a:pt x="6892795" y="7018783"/>
                  </a:lnTo>
                  <a:lnTo>
                    <a:pt x="6858520" y="7047333"/>
                  </a:lnTo>
                  <a:lnTo>
                    <a:pt x="6823201" y="7074635"/>
                  </a:lnTo>
                  <a:lnTo>
                    <a:pt x="6786873" y="7100657"/>
                  </a:lnTo>
                  <a:lnTo>
                    <a:pt x="6749569" y="7125364"/>
                  </a:lnTo>
                  <a:lnTo>
                    <a:pt x="6711323" y="7148723"/>
                  </a:lnTo>
                  <a:lnTo>
                    <a:pt x="6672169" y="7170700"/>
                  </a:lnTo>
                  <a:lnTo>
                    <a:pt x="6632142" y="7191260"/>
                  </a:lnTo>
                  <a:lnTo>
                    <a:pt x="6591273" y="7210370"/>
                  </a:lnTo>
                  <a:lnTo>
                    <a:pt x="6549599" y="7227997"/>
                  </a:lnTo>
                  <a:lnTo>
                    <a:pt x="6507152" y="7244105"/>
                  </a:lnTo>
                  <a:lnTo>
                    <a:pt x="6463967" y="7258662"/>
                  </a:lnTo>
                  <a:lnTo>
                    <a:pt x="6420077" y="7271633"/>
                  </a:lnTo>
                  <a:lnTo>
                    <a:pt x="6375516" y="7282984"/>
                  </a:lnTo>
                  <a:lnTo>
                    <a:pt x="6330318" y="7292682"/>
                  </a:lnTo>
                  <a:lnTo>
                    <a:pt x="6284518" y="7300693"/>
                  </a:lnTo>
                  <a:lnTo>
                    <a:pt x="6238148" y="7306982"/>
                  </a:lnTo>
                  <a:lnTo>
                    <a:pt x="6191243" y="7311517"/>
                  </a:lnTo>
                  <a:lnTo>
                    <a:pt x="6143836" y="7314262"/>
                  </a:lnTo>
                  <a:lnTo>
                    <a:pt x="6095962" y="731518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75678" y="1556896"/>
              <a:ext cx="7315200" cy="7315200"/>
            </a:xfrm>
            <a:custGeom>
              <a:avLst/>
              <a:gdLst/>
              <a:ahLst/>
              <a:cxnLst/>
              <a:rect l="l" t="t" r="r" b="b"/>
              <a:pathLst>
                <a:path w="7315200" h="7315200">
                  <a:moveTo>
                    <a:pt x="0" y="1219222"/>
                  </a:moveTo>
                  <a:lnTo>
                    <a:pt x="922" y="1171347"/>
                  </a:lnTo>
                  <a:lnTo>
                    <a:pt x="3668" y="1123940"/>
                  </a:lnTo>
                  <a:lnTo>
                    <a:pt x="8202" y="1077035"/>
                  </a:lnTo>
                  <a:lnTo>
                    <a:pt x="14492" y="1030665"/>
                  </a:lnTo>
                  <a:lnTo>
                    <a:pt x="22503" y="984863"/>
                  </a:lnTo>
                  <a:lnTo>
                    <a:pt x="32201" y="939665"/>
                  </a:lnTo>
                  <a:lnTo>
                    <a:pt x="43552" y="895104"/>
                  </a:lnTo>
                  <a:lnTo>
                    <a:pt x="56523" y="851214"/>
                  </a:lnTo>
                  <a:lnTo>
                    <a:pt x="71080" y="808028"/>
                  </a:lnTo>
                  <a:lnTo>
                    <a:pt x="87188" y="765581"/>
                  </a:lnTo>
                  <a:lnTo>
                    <a:pt x="104814" y="723907"/>
                  </a:lnTo>
                  <a:lnTo>
                    <a:pt x="123924" y="683039"/>
                  </a:lnTo>
                  <a:lnTo>
                    <a:pt x="144485" y="643011"/>
                  </a:lnTo>
                  <a:lnTo>
                    <a:pt x="166461" y="603857"/>
                  </a:lnTo>
                  <a:lnTo>
                    <a:pt x="189820" y="565611"/>
                  </a:lnTo>
                  <a:lnTo>
                    <a:pt x="214527" y="528307"/>
                  </a:lnTo>
                  <a:lnTo>
                    <a:pt x="240549" y="491979"/>
                  </a:lnTo>
                  <a:lnTo>
                    <a:pt x="267852" y="456660"/>
                  </a:lnTo>
                  <a:lnTo>
                    <a:pt x="296401" y="422385"/>
                  </a:lnTo>
                  <a:lnTo>
                    <a:pt x="326164" y="389188"/>
                  </a:lnTo>
                  <a:lnTo>
                    <a:pt x="357105" y="357101"/>
                  </a:lnTo>
                  <a:lnTo>
                    <a:pt x="389192" y="326160"/>
                  </a:lnTo>
                  <a:lnTo>
                    <a:pt x="422389" y="296398"/>
                  </a:lnTo>
                  <a:lnTo>
                    <a:pt x="456664" y="267849"/>
                  </a:lnTo>
                  <a:lnTo>
                    <a:pt x="491983" y="240546"/>
                  </a:lnTo>
                  <a:lnTo>
                    <a:pt x="528311" y="214525"/>
                  </a:lnTo>
                  <a:lnTo>
                    <a:pt x="565615" y="189818"/>
                  </a:lnTo>
                  <a:lnTo>
                    <a:pt x="603861" y="166459"/>
                  </a:lnTo>
                  <a:lnTo>
                    <a:pt x="643015" y="144483"/>
                  </a:lnTo>
                  <a:lnTo>
                    <a:pt x="683043" y="123923"/>
                  </a:lnTo>
                  <a:lnTo>
                    <a:pt x="723911" y="104813"/>
                  </a:lnTo>
                  <a:lnTo>
                    <a:pt x="765585" y="87187"/>
                  </a:lnTo>
                  <a:lnTo>
                    <a:pt x="808032" y="71078"/>
                  </a:lnTo>
                  <a:lnTo>
                    <a:pt x="851218" y="56522"/>
                  </a:lnTo>
                  <a:lnTo>
                    <a:pt x="895108" y="43551"/>
                  </a:lnTo>
                  <a:lnTo>
                    <a:pt x="939668" y="32200"/>
                  </a:lnTo>
                  <a:lnTo>
                    <a:pt x="984866" y="22502"/>
                  </a:lnTo>
                  <a:lnTo>
                    <a:pt x="1030667" y="14492"/>
                  </a:lnTo>
                  <a:lnTo>
                    <a:pt x="1077037" y="8202"/>
                  </a:lnTo>
                  <a:lnTo>
                    <a:pt x="1123942" y="3668"/>
                  </a:lnTo>
                  <a:lnTo>
                    <a:pt x="1171348" y="922"/>
                  </a:lnTo>
                  <a:lnTo>
                    <a:pt x="1219222" y="0"/>
                  </a:lnTo>
                  <a:lnTo>
                    <a:pt x="6095962" y="0"/>
                  </a:lnTo>
                  <a:lnTo>
                    <a:pt x="6146898" y="1063"/>
                  </a:lnTo>
                  <a:lnTo>
                    <a:pt x="6197553" y="4236"/>
                  </a:lnTo>
                  <a:lnTo>
                    <a:pt x="6247870" y="9496"/>
                  </a:lnTo>
                  <a:lnTo>
                    <a:pt x="6297788" y="16816"/>
                  </a:lnTo>
                  <a:lnTo>
                    <a:pt x="6347247" y="26172"/>
                  </a:lnTo>
                  <a:lnTo>
                    <a:pt x="6396187" y="37539"/>
                  </a:lnTo>
                  <a:lnTo>
                    <a:pt x="6444550" y="50893"/>
                  </a:lnTo>
                  <a:lnTo>
                    <a:pt x="6492275" y="66209"/>
                  </a:lnTo>
                  <a:lnTo>
                    <a:pt x="6539303" y="83462"/>
                  </a:lnTo>
                  <a:lnTo>
                    <a:pt x="6585573" y="102628"/>
                  </a:lnTo>
                  <a:lnTo>
                    <a:pt x="6631027" y="123682"/>
                  </a:lnTo>
                  <a:lnTo>
                    <a:pt x="6675604" y="146598"/>
                  </a:lnTo>
                  <a:lnTo>
                    <a:pt x="6719245" y="171353"/>
                  </a:lnTo>
                  <a:lnTo>
                    <a:pt x="6761890" y="197921"/>
                  </a:lnTo>
                  <a:lnTo>
                    <a:pt x="6803479" y="226278"/>
                  </a:lnTo>
                  <a:lnTo>
                    <a:pt x="6843953" y="256400"/>
                  </a:lnTo>
                  <a:lnTo>
                    <a:pt x="6883252" y="288260"/>
                  </a:lnTo>
                  <a:lnTo>
                    <a:pt x="6921316" y="321836"/>
                  </a:lnTo>
                  <a:lnTo>
                    <a:pt x="6958085" y="357101"/>
                  </a:lnTo>
                  <a:lnTo>
                    <a:pt x="6993351" y="393871"/>
                  </a:lnTo>
                  <a:lnTo>
                    <a:pt x="7026927" y="431935"/>
                  </a:lnTo>
                  <a:lnTo>
                    <a:pt x="7058788" y="471233"/>
                  </a:lnTo>
                  <a:lnTo>
                    <a:pt x="7088909" y="511707"/>
                  </a:lnTo>
                  <a:lnTo>
                    <a:pt x="7117266" y="553295"/>
                  </a:lnTo>
                  <a:lnTo>
                    <a:pt x="7143835" y="595939"/>
                  </a:lnTo>
                  <a:lnTo>
                    <a:pt x="7168589" y="639580"/>
                  </a:lnTo>
                  <a:lnTo>
                    <a:pt x="7191505" y="684156"/>
                  </a:lnTo>
                  <a:lnTo>
                    <a:pt x="7212558" y="729609"/>
                  </a:lnTo>
                  <a:lnTo>
                    <a:pt x="7231724" y="775879"/>
                  </a:lnTo>
                  <a:lnTo>
                    <a:pt x="7248977" y="822906"/>
                  </a:lnTo>
                  <a:lnTo>
                    <a:pt x="7264292" y="870631"/>
                  </a:lnTo>
                  <a:lnTo>
                    <a:pt x="7277646" y="918993"/>
                  </a:lnTo>
                  <a:lnTo>
                    <a:pt x="7289013" y="967934"/>
                  </a:lnTo>
                  <a:lnTo>
                    <a:pt x="7298369" y="1017393"/>
                  </a:lnTo>
                  <a:lnTo>
                    <a:pt x="7305689" y="1067311"/>
                  </a:lnTo>
                  <a:lnTo>
                    <a:pt x="7310948" y="1117628"/>
                  </a:lnTo>
                  <a:lnTo>
                    <a:pt x="7314121" y="1168285"/>
                  </a:lnTo>
                  <a:lnTo>
                    <a:pt x="7315185" y="1219222"/>
                  </a:lnTo>
                  <a:lnTo>
                    <a:pt x="7315185" y="6095962"/>
                  </a:lnTo>
                  <a:lnTo>
                    <a:pt x="7314262" y="6143836"/>
                  </a:lnTo>
                  <a:lnTo>
                    <a:pt x="7311517" y="6191243"/>
                  </a:lnTo>
                  <a:lnTo>
                    <a:pt x="7306982" y="6238148"/>
                  </a:lnTo>
                  <a:lnTo>
                    <a:pt x="7300692" y="6284517"/>
                  </a:lnTo>
                  <a:lnTo>
                    <a:pt x="7292682" y="6330318"/>
                  </a:lnTo>
                  <a:lnTo>
                    <a:pt x="7282984" y="6375516"/>
                  </a:lnTo>
                  <a:lnTo>
                    <a:pt x="7271632" y="6420077"/>
                  </a:lnTo>
                  <a:lnTo>
                    <a:pt x="7258661" y="6463967"/>
                  </a:lnTo>
                  <a:lnTo>
                    <a:pt x="7244105" y="6507152"/>
                  </a:lnTo>
                  <a:lnTo>
                    <a:pt x="7227996" y="6549599"/>
                  </a:lnTo>
                  <a:lnTo>
                    <a:pt x="7210370" y="6591273"/>
                  </a:lnTo>
                  <a:lnTo>
                    <a:pt x="7191260" y="6632141"/>
                  </a:lnTo>
                  <a:lnTo>
                    <a:pt x="7170700" y="6672169"/>
                  </a:lnTo>
                  <a:lnTo>
                    <a:pt x="7148723" y="6711323"/>
                  </a:lnTo>
                  <a:lnTo>
                    <a:pt x="7125364" y="6749569"/>
                  </a:lnTo>
                  <a:lnTo>
                    <a:pt x="7100657" y="6786873"/>
                  </a:lnTo>
                  <a:lnTo>
                    <a:pt x="7074635" y="6823201"/>
                  </a:lnTo>
                  <a:lnTo>
                    <a:pt x="7047332" y="6858520"/>
                  </a:lnTo>
                  <a:lnTo>
                    <a:pt x="7018783" y="6892795"/>
                  </a:lnTo>
                  <a:lnTo>
                    <a:pt x="6989021" y="6925993"/>
                  </a:lnTo>
                  <a:lnTo>
                    <a:pt x="6958079" y="6958079"/>
                  </a:lnTo>
                  <a:lnTo>
                    <a:pt x="6925993" y="6989021"/>
                  </a:lnTo>
                  <a:lnTo>
                    <a:pt x="6892795" y="7018783"/>
                  </a:lnTo>
                  <a:lnTo>
                    <a:pt x="6858520" y="7047332"/>
                  </a:lnTo>
                  <a:lnTo>
                    <a:pt x="6823201" y="7074635"/>
                  </a:lnTo>
                  <a:lnTo>
                    <a:pt x="6786873" y="7100657"/>
                  </a:lnTo>
                  <a:lnTo>
                    <a:pt x="6749569" y="7125364"/>
                  </a:lnTo>
                  <a:lnTo>
                    <a:pt x="6711323" y="7148723"/>
                  </a:lnTo>
                  <a:lnTo>
                    <a:pt x="6672169" y="7170700"/>
                  </a:lnTo>
                  <a:lnTo>
                    <a:pt x="6632141" y="7191260"/>
                  </a:lnTo>
                  <a:lnTo>
                    <a:pt x="6591273" y="7210370"/>
                  </a:lnTo>
                  <a:lnTo>
                    <a:pt x="6549599" y="7227996"/>
                  </a:lnTo>
                  <a:lnTo>
                    <a:pt x="6507152" y="7244105"/>
                  </a:lnTo>
                  <a:lnTo>
                    <a:pt x="6463967" y="7258661"/>
                  </a:lnTo>
                  <a:lnTo>
                    <a:pt x="6420077" y="7271632"/>
                  </a:lnTo>
                  <a:lnTo>
                    <a:pt x="6375516" y="7282984"/>
                  </a:lnTo>
                  <a:lnTo>
                    <a:pt x="6330318" y="7292682"/>
                  </a:lnTo>
                  <a:lnTo>
                    <a:pt x="6284517" y="7300692"/>
                  </a:lnTo>
                  <a:lnTo>
                    <a:pt x="6238148" y="7306982"/>
                  </a:lnTo>
                  <a:lnTo>
                    <a:pt x="6191243" y="7311517"/>
                  </a:lnTo>
                  <a:lnTo>
                    <a:pt x="6143836" y="7314262"/>
                  </a:lnTo>
                  <a:lnTo>
                    <a:pt x="6095962" y="7315185"/>
                  </a:lnTo>
                  <a:lnTo>
                    <a:pt x="1219222" y="7315185"/>
                  </a:lnTo>
                  <a:lnTo>
                    <a:pt x="1171348" y="7314262"/>
                  </a:lnTo>
                  <a:lnTo>
                    <a:pt x="1123942" y="7311517"/>
                  </a:lnTo>
                  <a:lnTo>
                    <a:pt x="1077037" y="7306982"/>
                  </a:lnTo>
                  <a:lnTo>
                    <a:pt x="1030667" y="7300692"/>
                  </a:lnTo>
                  <a:lnTo>
                    <a:pt x="984866" y="7292682"/>
                  </a:lnTo>
                  <a:lnTo>
                    <a:pt x="939668" y="7282984"/>
                  </a:lnTo>
                  <a:lnTo>
                    <a:pt x="895108" y="7271632"/>
                  </a:lnTo>
                  <a:lnTo>
                    <a:pt x="851218" y="7258661"/>
                  </a:lnTo>
                  <a:lnTo>
                    <a:pt x="808032" y="7244105"/>
                  </a:lnTo>
                  <a:lnTo>
                    <a:pt x="765585" y="7227996"/>
                  </a:lnTo>
                  <a:lnTo>
                    <a:pt x="723911" y="7210370"/>
                  </a:lnTo>
                  <a:lnTo>
                    <a:pt x="683043" y="7191260"/>
                  </a:lnTo>
                  <a:lnTo>
                    <a:pt x="643015" y="7170700"/>
                  </a:lnTo>
                  <a:lnTo>
                    <a:pt x="603861" y="7148723"/>
                  </a:lnTo>
                  <a:lnTo>
                    <a:pt x="565615" y="7125364"/>
                  </a:lnTo>
                  <a:lnTo>
                    <a:pt x="528311" y="7100657"/>
                  </a:lnTo>
                  <a:lnTo>
                    <a:pt x="491983" y="7074635"/>
                  </a:lnTo>
                  <a:lnTo>
                    <a:pt x="456664" y="7047332"/>
                  </a:lnTo>
                  <a:lnTo>
                    <a:pt x="422389" y="7018783"/>
                  </a:lnTo>
                  <a:lnTo>
                    <a:pt x="389192" y="6989021"/>
                  </a:lnTo>
                  <a:lnTo>
                    <a:pt x="357105" y="6958079"/>
                  </a:lnTo>
                  <a:lnTo>
                    <a:pt x="326164" y="6925993"/>
                  </a:lnTo>
                  <a:lnTo>
                    <a:pt x="296401" y="6892795"/>
                  </a:lnTo>
                  <a:lnTo>
                    <a:pt x="267852" y="6858520"/>
                  </a:lnTo>
                  <a:lnTo>
                    <a:pt x="240549" y="6823201"/>
                  </a:lnTo>
                  <a:lnTo>
                    <a:pt x="214527" y="6786873"/>
                  </a:lnTo>
                  <a:lnTo>
                    <a:pt x="189820" y="6749569"/>
                  </a:lnTo>
                  <a:lnTo>
                    <a:pt x="166461" y="6711323"/>
                  </a:lnTo>
                  <a:lnTo>
                    <a:pt x="144485" y="6672169"/>
                  </a:lnTo>
                  <a:lnTo>
                    <a:pt x="123924" y="6632141"/>
                  </a:lnTo>
                  <a:lnTo>
                    <a:pt x="104814" y="6591273"/>
                  </a:lnTo>
                  <a:lnTo>
                    <a:pt x="87188" y="6549599"/>
                  </a:lnTo>
                  <a:lnTo>
                    <a:pt x="71080" y="6507152"/>
                  </a:lnTo>
                  <a:lnTo>
                    <a:pt x="56523" y="6463967"/>
                  </a:lnTo>
                  <a:lnTo>
                    <a:pt x="43552" y="6420077"/>
                  </a:lnTo>
                  <a:lnTo>
                    <a:pt x="32201" y="6375516"/>
                  </a:lnTo>
                  <a:lnTo>
                    <a:pt x="22503" y="6330318"/>
                  </a:lnTo>
                  <a:lnTo>
                    <a:pt x="14492" y="6284517"/>
                  </a:lnTo>
                  <a:lnTo>
                    <a:pt x="8202" y="6238148"/>
                  </a:lnTo>
                  <a:lnTo>
                    <a:pt x="3668" y="6191243"/>
                  </a:lnTo>
                  <a:lnTo>
                    <a:pt x="922" y="6143836"/>
                  </a:lnTo>
                  <a:lnTo>
                    <a:pt x="0" y="6095962"/>
                  </a:lnTo>
                  <a:lnTo>
                    <a:pt x="0" y="12192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94049" y="3260004"/>
            <a:ext cx="155035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40,000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25" dirty="0">
                <a:latin typeface="Lato"/>
                <a:cs typeface="Lato"/>
              </a:rPr>
              <a:t>GB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</a:t>
            </a:r>
            <a:endParaRPr dirty="0">
              <a:latin typeface="Lato"/>
              <a:cs typeface="Lato"/>
            </a:endParaRPr>
          </a:p>
          <a:p>
            <a:pPr algn="ctr">
              <a:spcBef>
                <a:spcPts val="8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 dirty="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2937" y="1104952"/>
            <a:ext cx="1598930" cy="7142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2748" marR="2540" indent="-386715">
              <a:spcBef>
                <a:spcPts val="50"/>
              </a:spcBef>
            </a:pPr>
            <a:r>
              <a:rPr sz="2300" b="1" spc="-15" dirty="0">
                <a:latin typeface="Lato"/>
                <a:cs typeface="Lato"/>
              </a:rPr>
              <a:t>175B</a:t>
            </a:r>
            <a:r>
              <a:rPr sz="2300" b="1" spc="-123" dirty="0">
                <a:latin typeface="Lato"/>
                <a:cs typeface="Lato"/>
              </a:rPr>
              <a:t> </a:t>
            </a:r>
            <a:r>
              <a:rPr sz="2300" b="1" spc="-5" dirty="0">
                <a:latin typeface="Lato"/>
                <a:cs typeface="Lato"/>
              </a:rPr>
              <a:t>param model</a:t>
            </a:r>
            <a:endParaRPr sz="23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5472" y="1282752"/>
            <a:ext cx="1598930" cy="7142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2748" marR="2540" indent="-386715">
              <a:spcBef>
                <a:spcPts val="50"/>
              </a:spcBef>
            </a:pPr>
            <a:r>
              <a:rPr sz="2300" b="1" spc="-15" dirty="0">
                <a:latin typeface="Lato"/>
                <a:cs typeface="Lato"/>
              </a:rPr>
              <a:t>500B</a:t>
            </a:r>
            <a:r>
              <a:rPr sz="2300" b="1" spc="-123" dirty="0">
                <a:latin typeface="Lato"/>
                <a:cs typeface="Lato"/>
              </a:rPr>
              <a:t> </a:t>
            </a:r>
            <a:r>
              <a:rPr sz="2300" b="1" spc="-5" dirty="0">
                <a:latin typeface="Lato"/>
                <a:cs typeface="Lato"/>
              </a:rPr>
              <a:t>param model</a:t>
            </a:r>
            <a:endParaRPr sz="2300" dirty="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9324" y="3924292"/>
            <a:ext cx="395288" cy="374333"/>
            <a:chOff x="938648" y="7848584"/>
            <a:chExt cx="790575" cy="748665"/>
          </a:xfrm>
        </p:grpSpPr>
        <p:sp>
          <p:nvSpPr>
            <p:cNvPr id="16" name="object 16"/>
            <p:cNvSpPr/>
            <p:nvPr/>
          </p:nvSpPr>
          <p:spPr>
            <a:xfrm>
              <a:off x="976748" y="7886684"/>
              <a:ext cx="462280" cy="434975"/>
            </a:xfrm>
            <a:custGeom>
              <a:avLst/>
              <a:gdLst/>
              <a:ahLst/>
              <a:cxnLst/>
              <a:rect l="l" t="t" r="r" b="b"/>
              <a:pathLst>
                <a:path w="462280" h="434975">
                  <a:moveTo>
                    <a:pt x="0" y="0"/>
                  </a:moveTo>
                  <a:lnTo>
                    <a:pt x="462059" y="434849"/>
                  </a:lnTo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352547" y="8229883"/>
              <a:ext cx="338455" cy="328930"/>
            </a:xfrm>
            <a:custGeom>
              <a:avLst/>
              <a:gdLst/>
              <a:ahLst/>
              <a:cxnLst/>
              <a:rect l="l" t="t" r="r" b="b"/>
              <a:pathLst>
                <a:path w="338455" h="328929">
                  <a:moveTo>
                    <a:pt x="338079" y="328649"/>
                  </a:moveTo>
                  <a:lnTo>
                    <a:pt x="0" y="183324"/>
                  </a:lnTo>
                  <a:lnTo>
                    <a:pt x="172519" y="0"/>
                  </a:lnTo>
                  <a:lnTo>
                    <a:pt x="338079" y="3286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2547" y="8229883"/>
              <a:ext cx="338455" cy="328930"/>
            </a:xfrm>
            <a:custGeom>
              <a:avLst/>
              <a:gdLst/>
              <a:ahLst/>
              <a:cxnLst/>
              <a:rect l="l" t="t" r="r" b="b"/>
              <a:pathLst>
                <a:path w="338455" h="328929">
                  <a:moveTo>
                    <a:pt x="0" y="183324"/>
                  </a:moveTo>
                  <a:lnTo>
                    <a:pt x="338079" y="328649"/>
                  </a:lnTo>
                  <a:lnTo>
                    <a:pt x="172519" y="0"/>
                  </a:lnTo>
                  <a:lnTo>
                    <a:pt x="0" y="183324"/>
                  </a:lnTo>
                  <a:close/>
                </a:path>
              </a:pathLst>
            </a:custGeom>
            <a:ln w="761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821" y="329110"/>
            <a:ext cx="63755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5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3" dirty="0"/>
              <a:t> </a:t>
            </a:r>
            <a:r>
              <a:rPr dirty="0"/>
              <a:t>at</a:t>
            </a:r>
            <a:r>
              <a:rPr spc="-155" dirty="0"/>
              <a:t> </a:t>
            </a:r>
            <a:r>
              <a:rPr dirty="0"/>
              <a:t>a</a:t>
            </a:r>
            <a:r>
              <a:rPr spc="-153" dirty="0"/>
              <a:t> </a:t>
            </a:r>
            <a:r>
              <a:rPr dirty="0"/>
              <a:t>high</a:t>
            </a:r>
            <a:r>
              <a:rPr spc="-155" dirty="0"/>
              <a:t> </a:t>
            </a:r>
            <a:r>
              <a:rPr spc="-5" dirty="0"/>
              <a:t>level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26996" y="1672840"/>
            <a:ext cx="3382328" cy="1471295"/>
            <a:chOff x="3853992" y="3345680"/>
            <a:chExt cx="6764655" cy="2942590"/>
          </a:xfrm>
        </p:grpSpPr>
        <p:sp>
          <p:nvSpPr>
            <p:cNvPr id="4" name="object 4"/>
            <p:cNvSpPr/>
            <p:nvPr/>
          </p:nvSpPr>
          <p:spPr>
            <a:xfrm>
              <a:off x="3873042" y="4816840"/>
              <a:ext cx="3573145" cy="0"/>
            </a:xfrm>
            <a:custGeom>
              <a:avLst/>
              <a:gdLst/>
              <a:ahLst/>
              <a:cxnLst/>
              <a:rect l="l" t="t" r="r" b="b"/>
              <a:pathLst>
                <a:path w="3573145">
                  <a:moveTo>
                    <a:pt x="0" y="0"/>
                  </a:moveTo>
                  <a:lnTo>
                    <a:pt x="357294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935" y="4734865"/>
              <a:ext cx="210999" cy="163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74584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7674584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0260" y="3466347"/>
            <a:ext cx="265588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GB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PB</a:t>
            </a:r>
            <a:endParaRPr sz="170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6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unstructured</a:t>
            </a:r>
            <a:r>
              <a:rPr sz="1700" spc="-6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textual</a:t>
            </a:r>
            <a:r>
              <a:rPr sz="1700" spc="-6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data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2763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846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35001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pre-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1023" y="1200223"/>
            <a:ext cx="1075690" cy="2032000"/>
          </a:xfrm>
          <a:custGeom>
            <a:avLst/>
            <a:gdLst/>
            <a:ahLst/>
            <a:cxnLst/>
            <a:rect l="l" t="t" r="r" b="b"/>
            <a:pathLst>
              <a:path w="2151379" h="4064000">
                <a:moveTo>
                  <a:pt x="0" y="0"/>
                </a:moveTo>
                <a:lnTo>
                  <a:pt x="2150995" y="0"/>
                </a:lnTo>
                <a:lnTo>
                  <a:pt x="2150995" y="4063491"/>
                </a:lnTo>
                <a:lnTo>
                  <a:pt x="0" y="406349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863404" y="1278265"/>
            <a:ext cx="1070928" cy="185307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spc="-5" dirty="0">
                <a:latin typeface="Courier New"/>
                <a:cs typeface="Courier New"/>
              </a:rPr>
              <a:t>TEXT[...]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" y="2003772"/>
            <a:ext cx="841972" cy="841972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412417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GPU</a:t>
            </a:r>
            <a:r>
              <a:rPr spc="-158" dirty="0"/>
              <a:t> </a:t>
            </a:r>
            <a:r>
              <a:rPr dirty="0"/>
              <a:t>RAM</a:t>
            </a:r>
            <a:r>
              <a:rPr spc="-155" dirty="0"/>
              <a:t> </a:t>
            </a:r>
            <a:r>
              <a:rPr spc="-18" dirty="0"/>
              <a:t>needed</a:t>
            </a:r>
            <a:r>
              <a:rPr spc="-155" dirty="0"/>
              <a:t> </a:t>
            </a:r>
            <a:r>
              <a:rPr dirty="0"/>
              <a:t>to</a:t>
            </a:r>
            <a:r>
              <a:rPr spc="-158" dirty="0"/>
              <a:t> </a:t>
            </a:r>
            <a:r>
              <a:rPr dirty="0"/>
              <a:t>train</a:t>
            </a:r>
            <a:r>
              <a:rPr spc="-155" dirty="0"/>
              <a:t> </a:t>
            </a:r>
            <a:r>
              <a:rPr spc="35" dirty="0"/>
              <a:t>larger</a:t>
            </a:r>
            <a:r>
              <a:rPr spc="-15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757" y="3619547"/>
            <a:ext cx="1260475" cy="7142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3203" marR="2540" indent="-217170">
              <a:spcBef>
                <a:spcPts val="50"/>
              </a:spcBef>
            </a:pPr>
            <a:r>
              <a:rPr sz="2300" b="1" spc="-10" dirty="0">
                <a:latin typeface="Lato"/>
                <a:cs typeface="Lato"/>
              </a:rPr>
              <a:t>1B</a:t>
            </a:r>
            <a:r>
              <a:rPr sz="2300" b="1" spc="-130" dirty="0">
                <a:latin typeface="Lato"/>
                <a:cs typeface="Lato"/>
              </a:rPr>
              <a:t> </a:t>
            </a:r>
            <a:r>
              <a:rPr sz="2300" b="1" spc="-5" dirty="0">
                <a:latin typeface="Lato"/>
                <a:cs typeface="Lato"/>
              </a:rPr>
              <a:t>param model</a:t>
            </a:r>
            <a:endParaRPr sz="2300">
              <a:latin typeface="Lato"/>
              <a:cs typeface="La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690" y="4387910"/>
            <a:ext cx="50512" cy="5051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03077" y="2239164"/>
            <a:ext cx="2199323" cy="2199323"/>
            <a:chOff x="4606153" y="4478328"/>
            <a:chExt cx="4398645" cy="4398645"/>
          </a:xfrm>
        </p:grpSpPr>
        <p:sp>
          <p:nvSpPr>
            <p:cNvPr id="6" name="object 6"/>
            <p:cNvSpPr/>
            <p:nvPr/>
          </p:nvSpPr>
          <p:spPr>
            <a:xfrm>
              <a:off x="4610915" y="4483091"/>
              <a:ext cx="4389120" cy="4389120"/>
            </a:xfrm>
            <a:custGeom>
              <a:avLst/>
              <a:gdLst/>
              <a:ahLst/>
              <a:cxnLst/>
              <a:rect l="l" t="t" r="r" b="b"/>
              <a:pathLst>
                <a:path w="4389120" h="4389120">
                  <a:moveTo>
                    <a:pt x="3657467" y="4388991"/>
                  </a:moveTo>
                  <a:lnTo>
                    <a:pt x="731498" y="4388991"/>
                  </a:lnTo>
                  <a:lnTo>
                    <a:pt x="683401" y="4387435"/>
                  </a:lnTo>
                  <a:lnTo>
                    <a:pt x="636136" y="4382831"/>
                  </a:lnTo>
                  <a:lnTo>
                    <a:pt x="589797" y="4375276"/>
                  </a:lnTo>
                  <a:lnTo>
                    <a:pt x="544482" y="4364867"/>
                  </a:lnTo>
                  <a:lnTo>
                    <a:pt x="500287" y="4351699"/>
                  </a:lnTo>
                  <a:lnTo>
                    <a:pt x="457308" y="4335868"/>
                  </a:lnTo>
                  <a:lnTo>
                    <a:pt x="415641" y="4317472"/>
                  </a:lnTo>
                  <a:lnTo>
                    <a:pt x="375384" y="4296607"/>
                  </a:lnTo>
                  <a:lnTo>
                    <a:pt x="336633" y="4273369"/>
                  </a:lnTo>
                  <a:lnTo>
                    <a:pt x="299483" y="4247853"/>
                  </a:lnTo>
                  <a:lnTo>
                    <a:pt x="264031" y="4220158"/>
                  </a:lnTo>
                  <a:lnTo>
                    <a:pt x="230374" y="4190379"/>
                  </a:lnTo>
                  <a:lnTo>
                    <a:pt x="198609" y="4158612"/>
                  </a:lnTo>
                  <a:lnTo>
                    <a:pt x="168830" y="4124955"/>
                  </a:lnTo>
                  <a:lnTo>
                    <a:pt x="141135" y="4089502"/>
                  </a:lnTo>
                  <a:lnTo>
                    <a:pt x="115621" y="4052351"/>
                  </a:lnTo>
                  <a:lnTo>
                    <a:pt x="92383" y="4013598"/>
                  </a:lnTo>
                  <a:lnTo>
                    <a:pt x="71517" y="3973340"/>
                  </a:lnTo>
                  <a:lnTo>
                    <a:pt x="53122" y="3931672"/>
                  </a:lnTo>
                  <a:lnTo>
                    <a:pt x="37291" y="3888691"/>
                  </a:lnTo>
                  <a:lnTo>
                    <a:pt x="24123" y="3844494"/>
                  </a:lnTo>
                  <a:lnTo>
                    <a:pt x="13714" y="3799176"/>
                  </a:lnTo>
                  <a:lnTo>
                    <a:pt x="6159" y="3752835"/>
                  </a:lnTo>
                  <a:lnTo>
                    <a:pt x="1555" y="3705567"/>
                  </a:lnTo>
                  <a:lnTo>
                    <a:pt x="0" y="3657467"/>
                  </a:lnTo>
                  <a:lnTo>
                    <a:pt x="0" y="731523"/>
                  </a:lnTo>
                  <a:lnTo>
                    <a:pt x="1555" y="683424"/>
                  </a:lnTo>
                  <a:lnTo>
                    <a:pt x="6159" y="636155"/>
                  </a:lnTo>
                  <a:lnTo>
                    <a:pt x="13714" y="589814"/>
                  </a:lnTo>
                  <a:lnTo>
                    <a:pt x="24123" y="544497"/>
                  </a:lnTo>
                  <a:lnTo>
                    <a:pt x="37291" y="500299"/>
                  </a:lnTo>
                  <a:lnTo>
                    <a:pt x="53122" y="457319"/>
                  </a:lnTo>
                  <a:lnTo>
                    <a:pt x="71517" y="415651"/>
                  </a:lnTo>
                  <a:lnTo>
                    <a:pt x="92383" y="375392"/>
                  </a:lnTo>
                  <a:lnTo>
                    <a:pt x="115621" y="336639"/>
                  </a:lnTo>
                  <a:lnTo>
                    <a:pt x="141135" y="299488"/>
                  </a:lnTo>
                  <a:lnTo>
                    <a:pt x="168830" y="264036"/>
                  </a:lnTo>
                  <a:lnTo>
                    <a:pt x="198609" y="230378"/>
                  </a:lnTo>
                  <a:lnTo>
                    <a:pt x="230374" y="198611"/>
                  </a:lnTo>
                  <a:lnTo>
                    <a:pt x="264031" y="168832"/>
                  </a:lnTo>
                  <a:lnTo>
                    <a:pt x="299483" y="141137"/>
                  </a:lnTo>
                  <a:lnTo>
                    <a:pt x="336633" y="115622"/>
                  </a:lnTo>
                  <a:lnTo>
                    <a:pt x="375384" y="92383"/>
                  </a:lnTo>
                  <a:lnTo>
                    <a:pt x="415641" y="71518"/>
                  </a:lnTo>
                  <a:lnTo>
                    <a:pt x="457308" y="53122"/>
                  </a:lnTo>
                  <a:lnTo>
                    <a:pt x="500287" y="37292"/>
                  </a:lnTo>
                  <a:lnTo>
                    <a:pt x="544482" y="24123"/>
                  </a:lnTo>
                  <a:lnTo>
                    <a:pt x="589797" y="13714"/>
                  </a:lnTo>
                  <a:lnTo>
                    <a:pt x="636136" y="6159"/>
                  </a:lnTo>
                  <a:lnTo>
                    <a:pt x="683401" y="1555"/>
                  </a:lnTo>
                  <a:lnTo>
                    <a:pt x="731498" y="0"/>
                  </a:lnTo>
                  <a:lnTo>
                    <a:pt x="3657467" y="0"/>
                  </a:lnTo>
                  <a:lnTo>
                    <a:pt x="3705784" y="1595"/>
                  </a:lnTo>
                  <a:lnTo>
                    <a:pt x="3753626" y="6344"/>
                  </a:lnTo>
                  <a:lnTo>
                    <a:pt x="3800852" y="14186"/>
                  </a:lnTo>
                  <a:lnTo>
                    <a:pt x="3847320" y="25062"/>
                  </a:lnTo>
                  <a:lnTo>
                    <a:pt x="3892888" y="38915"/>
                  </a:lnTo>
                  <a:lnTo>
                    <a:pt x="3937414" y="55684"/>
                  </a:lnTo>
                  <a:lnTo>
                    <a:pt x="3980756" y="75311"/>
                  </a:lnTo>
                  <a:lnTo>
                    <a:pt x="4022772" y="97736"/>
                  </a:lnTo>
                  <a:lnTo>
                    <a:pt x="4063321" y="122902"/>
                  </a:lnTo>
                  <a:lnTo>
                    <a:pt x="4102260" y="150749"/>
                  </a:lnTo>
                  <a:lnTo>
                    <a:pt x="4139447" y="181217"/>
                  </a:lnTo>
                  <a:lnTo>
                    <a:pt x="4174741" y="214249"/>
                  </a:lnTo>
                  <a:lnTo>
                    <a:pt x="4207773" y="249543"/>
                  </a:lnTo>
                  <a:lnTo>
                    <a:pt x="4238242" y="286731"/>
                  </a:lnTo>
                  <a:lnTo>
                    <a:pt x="4266088" y="325670"/>
                  </a:lnTo>
                  <a:lnTo>
                    <a:pt x="4291254" y="366218"/>
                  </a:lnTo>
                  <a:lnTo>
                    <a:pt x="4313680" y="408235"/>
                  </a:lnTo>
                  <a:lnTo>
                    <a:pt x="4333307" y="451577"/>
                  </a:lnTo>
                  <a:lnTo>
                    <a:pt x="4350076" y="496103"/>
                  </a:lnTo>
                  <a:lnTo>
                    <a:pt x="4363928" y="541671"/>
                  </a:lnTo>
                  <a:lnTo>
                    <a:pt x="4374804" y="588139"/>
                  </a:lnTo>
                  <a:lnTo>
                    <a:pt x="4382646" y="635365"/>
                  </a:lnTo>
                  <a:lnTo>
                    <a:pt x="4387395" y="683207"/>
                  </a:lnTo>
                  <a:lnTo>
                    <a:pt x="4388991" y="731523"/>
                  </a:lnTo>
                  <a:lnTo>
                    <a:pt x="4388991" y="3657467"/>
                  </a:lnTo>
                  <a:lnTo>
                    <a:pt x="4387435" y="3705567"/>
                  </a:lnTo>
                  <a:lnTo>
                    <a:pt x="4382831" y="3752835"/>
                  </a:lnTo>
                  <a:lnTo>
                    <a:pt x="4375276" y="3799176"/>
                  </a:lnTo>
                  <a:lnTo>
                    <a:pt x="4364865" y="3844494"/>
                  </a:lnTo>
                  <a:lnTo>
                    <a:pt x="4351696" y="3888691"/>
                  </a:lnTo>
                  <a:lnTo>
                    <a:pt x="4335865" y="3931672"/>
                  </a:lnTo>
                  <a:lnTo>
                    <a:pt x="4317468" y="3973340"/>
                  </a:lnTo>
                  <a:lnTo>
                    <a:pt x="4296602" y="4013598"/>
                  </a:lnTo>
                  <a:lnTo>
                    <a:pt x="4273362" y="4052351"/>
                  </a:lnTo>
                  <a:lnTo>
                    <a:pt x="4247846" y="4089502"/>
                  </a:lnTo>
                  <a:lnTo>
                    <a:pt x="4220150" y="4124955"/>
                  </a:lnTo>
                  <a:lnTo>
                    <a:pt x="4190370" y="4158612"/>
                  </a:lnTo>
                  <a:lnTo>
                    <a:pt x="4158603" y="4190379"/>
                  </a:lnTo>
                  <a:lnTo>
                    <a:pt x="4124944" y="4220158"/>
                  </a:lnTo>
                  <a:lnTo>
                    <a:pt x="4089491" y="4247853"/>
                  </a:lnTo>
                  <a:lnTo>
                    <a:pt x="4052340" y="4273369"/>
                  </a:lnTo>
                  <a:lnTo>
                    <a:pt x="4013587" y="4296607"/>
                  </a:lnTo>
                  <a:lnTo>
                    <a:pt x="3973329" y="4317472"/>
                  </a:lnTo>
                  <a:lnTo>
                    <a:pt x="3931661" y="4335868"/>
                  </a:lnTo>
                  <a:lnTo>
                    <a:pt x="3888681" y="4351699"/>
                  </a:lnTo>
                  <a:lnTo>
                    <a:pt x="3844485" y="4364867"/>
                  </a:lnTo>
                  <a:lnTo>
                    <a:pt x="3799169" y="4375276"/>
                  </a:lnTo>
                  <a:lnTo>
                    <a:pt x="3752830" y="4382831"/>
                  </a:lnTo>
                  <a:lnTo>
                    <a:pt x="3705564" y="4387435"/>
                  </a:lnTo>
                  <a:lnTo>
                    <a:pt x="3657467" y="438899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610915" y="4483091"/>
              <a:ext cx="4389120" cy="4389120"/>
            </a:xfrm>
            <a:custGeom>
              <a:avLst/>
              <a:gdLst/>
              <a:ahLst/>
              <a:cxnLst/>
              <a:rect l="l" t="t" r="r" b="b"/>
              <a:pathLst>
                <a:path w="4389120" h="4389120">
                  <a:moveTo>
                    <a:pt x="0" y="731523"/>
                  </a:moveTo>
                  <a:lnTo>
                    <a:pt x="1555" y="683424"/>
                  </a:lnTo>
                  <a:lnTo>
                    <a:pt x="6159" y="636155"/>
                  </a:lnTo>
                  <a:lnTo>
                    <a:pt x="13714" y="589814"/>
                  </a:lnTo>
                  <a:lnTo>
                    <a:pt x="24123" y="544497"/>
                  </a:lnTo>
                  <a:lnTo>
                    <a:pt x="37291" y="500299"/>
                  </a:lnTo>
                  <a:lnTo>
                    <a:pt x="53122" y="457319"/>
                  </a:lnTo>
                  <a:lnTo>
                    <a:pt x="71517" y="415651"/>
                  </a:lnTo>
                  <a:lnTo>
                    <a:pt x="92383" y="375392"/>
                  </a:lnTo>
                  <a:lnTo>
                    <a:pt x="115621" y="336639"/>
                  </a:lnTo>
                  <a:lnTo>
                    <a:pt x="141135" y="299488"/>
                  </a:lnTo>
                  <a:lnTo>
                    <a:pt x="168830" y="264036"/>
                  </a:lnTo>
                  <a:lnTo>
                    <a:pt x="198609" y="230378"/>
                  </a:lnTo>
                  <a:lnTo>
                    <a:pt x="230374" y="198611"/>
                  </a:lnTo>
                  <a:lnTo>
                    <a:pt x="264031" y="168832"/>
                  </a:lnTo>
                  <a:lnTo>
                    <a:pt x="299483" y="141137"/>
                  </a:lnTo>
                  <a:lnTo>
                    <a:pt x="336633" y="115622"/>
                  </a:lnTo>
                  <a:lnTo>
                    <a:pt x="375384" y="92383"/>
                  </a:lnTo>
                  <a:lnTo>
                    <a:pt x="415641" y="71518"/>
                  </a:lnTo>
                  <a:lnTo>
                    <a:pt x="457308" y="53122"/>
                  </a:lnTo>
                  <a:lnTo>
                    <a:pt x="500286" y="37292"/>
                  </a:lnTo>
                  <a:lnTo>
                    <a:pt x="544482" y="24123"/>
                  </a:lnTo>
                  <a:lnTo>
                    <a:pt x="589797" y="13714"/>
                  </a:lnTo>
                  <a:lnTo>
                    <a:pt x="636136" y="6159"/>
                  </a:lnTo>
                  <a:lnTo>
                    <a:pt x="683401" y="1555"/>
                  </a:lnTo>
                  <a:lnTo>
                    <a:pt x="731498" y="0"/>
                  </a:lnTo>
                  <a:lnTo>
                    <a:pt x="3657467" y="0"/>
                  </a:lnTo>
                  <a:lnTo>
                    <a:pt x="3705783" y="1595"/>
                  </a:lnTo>
                  <a:lnTo>
                    <a:pt x="3753626" y="6344"/>
                  </a:lnTo>
                  <a:lnTo>
                    <a:pt x="3800852" y="14186"/>
                  </a:lnTo>
                  <a:lnTo>
                    <a:pt x="3847320" y="25062"/>
                  </a:lnTo>
                  <a:lnTo>
                    <a:pt x="3892887" y="38915"/>
                  </a:lnTo>
                  <a:lnTo>
                    <a:pt x="3937413" y="55684"/>
                  </a:lnTo>
                  <a:lnTo>
                    <a:pt x="3980756" y="75311"/>
                  </a:lnTo>
                  <a:lnTo>
                    <a:pt x="4022772" y="97736"/>
                  </a:lnTo>
                  <a:lnTo>
                    <a:pt x="4063321" y="122902"/>
                  </a:lnTo>
                  <a:lnTo>
                    <a:pt x="4102260" y="150749"/>
                  </a:lnTo>
                  <a:lnTo>
                    <a:pt x="4139447" y="181217"/>
                  </a:lnTo>
                  <a:lnTo>
                    <a:pt x="4174741" y="214249"/>
                  </a:lnTo>
                  <a:lnTo>
                    <a:pt x="4207773" y="249543"/>
                  </a:lnTo>
                  <a:lnTo>
                    <a:pt x="4238242" y="286731"/>
                  </a:lnTo>
                  <a:lnTo>
                    <a:pt x="4266088" y="325670"/>
                  </a:lnTo>
                  <a:lnTo>
                    <a:pt x="4291254" y="366218"/>
                  </a:lnTo>
                  <a:lnTo>
                    <a:pt x="4313680" y="408235"/>
                  </a:lnTo>
                  <a:lnTo>
                    <a:pt x="4333306" y="451577"/>
                  </a:lnTo>
                  <a:lnTo>
                    <a:pt x="4350075" y="496103"/>
                  </a:lnTo>
                  <a:lnTo>
                    <a:pt x="4363928" y="541671"/>
                  </a:lnTo>
                  <a:lnTo>
                    <a:pt x="4374804" y="588139"/>
                  </a:lnTo>
                  <a:lnTo>
                    <a:pt x="4382646" y="635365"/>
                  </a:lnTo>
                  <a:lnTo>
                    <a:pt x="4387395" y="683207"/>
                  </a:lnTo>
                  <a:lnTo>
                    <a:pt x="4388991" y="731523"/>
                  </a:lnTo>
                  <a:lnTo>
                    <a:pt x="4388991" y="3657467"/>
                  </a:lnTo>
                  <a:lnTo>
                    <a:pt x="4387435" y="3705567"/>
                  </a:lnTo>
                  <a:lnTo>
                    <a:pt x="4382831" y="3752835"/>
                  </a:lnTo>
                  <a:lnTo>
                    <a:pt x="4375275" y="3799176"/>
                  </a:lnTo>
                  <a:lnTo>
                    <a:pt x="4364865" y="3844494"/>
                  </a:lnTo>
                  <a:lnTo>
                    <a:pt x="4351696" y="3888691"/>
                  </a:lnTo>
                  <a:lnTo>
                    <a:pt x="4335865" y="3931672"/>
                  </a:lnTo>
                  <a:lnTo>
                    <a:pt x="4317468" y="3973339"/>
                  </a:lnTo>
                  <a:lnTo>
                    <a:pt x="4296602" y="4013598"/>
                  </a:lnTo>
                  <a:lnTo>
                    <a:pt x="4273362" y="4052351"/>
                  </a:lnTo>
                  <a:lnTo>
                    <a:pt x="4247846" y="4089502"/>
                  </a:lnTo>
                  <a:lnTo>
                    <a:pt x="4220150" y="4124954"/>
                  </a:lnTo>
                  <a:lnTo>
                    <a:pt x="4190370" y="4158612"/>
                  </a:lnTo>
                  <a:lnTo>
                    <a:pt x="4158602" y="4190379"/>
                  </a:lnTo>
                  <a:lnTo>
                    <a:pt x="4124944" y="4220158"/>
                  </a:lnTo>
                  <a:lnTo>
                    <a:pt x="4089491" y="4247853"/>
                  </a:lnTo>
                  <a:lnTo>
                    <a:pt x="4052340" y="4273368"/>
                  </a:lnTo>
                  <a:lnTo>
                    <a:pt x="4013587" y="4296607"/>
                  </a:lnTo>
                  <a:lnTo>
                    <a:pt x="3973329" y="4317472"/>
                  </a:lnTo>
                  <a:lnTo>
                    <a:pt x="3931661" y="4335868"/>
                  </a:lnTo>
                  <a:lnTo>
                    <a:pt x="3888681" y="4351699"/>
                  </a:lnTo>
                  <a:lnTo>
                    <a:pt x="3844485" y="4364867"/>
                  </a:lnTo>
                  <a:lnTo>
                    <a:pt x="3799169" y="4375276"/>
                  </a:lnTo>
                  <a:lnTo>
                    <a:pt x="3752830" y="4382831"/>
                  </a:lnTo>
                  <a:lnTo>
                    <a:pt x="3705564" y="4387435"/>
                  </a:lnTo>
                  <a:lnTo>
                    <a:pt x="3657467" y="4388991"/>
                  </a:lnTo>
                  <a:lnTo>
                    <a:pt x="731498" y="4388991"/>
                  </a:lnTo>
                  <a:lnTo>
                    <a:pt x="683401" y="4387435"/>
                  </a:lnTo>
                  <a:lnTo>
                    <a:pt x="636136" y="4382831"/>
                  </a:lnTo>
                  <a:lnTo>
                    <a:pt x="589797" y="4375276"/>
                  </a:lnTo>
                  <a:lnTo>
                    <a:pt x="544482" y="4364867"/>
                  </a:lnTo>
                  <a:lnTo>
                    <a:pt x="500286" y="4351699"/>
                  </a:lnTo>
                  <a:lnTo>
                    <a:pt x="457308" y="4335868"/>
                  </a:lnTo>
                  <a:lnTo>
                    <a:pt x="415641" y="4317472"/>
                  </a:lnTo>
                  <a:lnTo>
                    <a:pt x="375384" y="4296607"/>
                  </a:lnTo>
                  <a:lnTo>
                    <a:pt x="336633" y="4273368"/>
                  </a:lnTo>
                  <a:lnTo>
                    <a:pt x="299483" y="4247853"/>
                  </a:lnTo>
                  <a:lnTo>
                    <a:pt x="264031" y="4220158"/>
                  </a:lnTo>
                  <a:lnTo>
                    <a:pt x="230374" y="4190379"/>
                  </a:lnTo>
                  <a:lnTo>
                    <a:pt x="198609" y="4158612"/>
                  </a:lnTo>
                  <a:lnTo>
                    <a:pt x="168830" y="4124954"/>
                  </a:lnTo>
                  <a:lnTo>
                    <a:pt x="141135" y="4089502"/>
                  </a:lnTo>
                  <a:lnTo>
                    <a:pt x="115621" y="4052351"/>
                  </a:lnTo>
                  <a:lnTo>
                    <a:pt x="92383" y="4013598"/>
                  </a:lnTo>
                  <a:lnTo>
                    <a:pt x="71517" y="3973339"/>
                  </a:lnTo>
                  <a:lnTo>
                    <a:pt x="53122" y="3931672"/>
                  </a:lnTo>
                  <a:lnTo>
                    <a:pt x="37291" y="3888691"/>
                  </a:lnTo>
                  <a:lnTo>
                    <a:pt x="24123" y="3844494"/>
                  </a:lnTo>
                  <a:lnTo>
                    <a:pt x="13714" y="3799176"/>
                  </a:lnTo>
                  <a:lnTo>
                    <a:pt x="6159" y="3752835"/>
                  </a:lnTo>
                  <a:lnTo>
                    <a:pt x="1555" y="3705567"/>
                  </a:lnTo>
                  <a:lnTo>
                    <a:pt x="0" y="3657467"/>
                  </a:lnTo>
                  <a:lnTo>
                    <a:pt x="0" y="7315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03273" y="2645687"/>
            <a:ext cx="1598930" cy="13862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" algn="ctr">
              <a:spcBef>
                <a:spcPts val="50"/>
              </a:spcBef>
            </a:pPr>
            <a:r>
              <a:rPr lang="en-US" sz="2300" b="1" spc="-15" dirty="0">
                <a:latin typeface="Lato"/>
                <a:cs typeface="Lato"/>
              </a:rPr>
              <a:t>175B</a:t>
            </a:r>
            <a:r>
              <a:rPr lang="en-US" sz="2300" b="1" spc="-123" dirty="0">
                <a:latin typeface="Lato"/>
                <a:cs typeface="Lato"/>
              </a:rPr>
              <a:t> </a:t>
            </a:r>
            <a:r>
              <a:rPr lang="en-US" sz="2300" b="1" spc="-5" dirty="0">
                <a:latin typeface="Lato"/>
                <a:cs typeface="Lato"/>
              </a:rPr>
              <a:t>param model</a:t>
            </a:r>
            <a:endParaRPr lang="en-US" sz="2300" dirty="0">
              <a:latin typeface="Lato"/>
              <a:cs typeface="Lato"/>
            </a:endParaRPr>
          </a:p>
          <a:p>
            <a:pPr marL="635" algn="ctr">
              <a:spcBef>
                <a:spcPts val="50"/>
              </a:spcBef>
            </a:pPr>
            <a:endParaRPr lang="pt-PT" b="1" spc="-10" dirty="0">
              <a:latin typeface="Lato"/>
              <a:cs typeface="Lato"/>
            </a:endParaRPr>
          </a:p>
          <a:p>
            <a:pPr marL="635" algn="ctr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14,000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25" dirty="0">
                <a:latin typeface="Lato"/>
                <a:cs typeface="Lato"/>
              </a:rPr>
              <a:t>GB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</a:t>
            </a:r>
            <a:endParaRPr dirty="0">
              <a:latin typeface="Lato"/>
              <a:cs typeface="Lato"/>
            </a:endParaRPr>
          </a:p>
          <a:p>
            <a:pPr algn="ctr">
              <a:spcBef>
                <a:spcPts val="8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 dirty="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35458" y="776067"/>
            <a:ext cx="3662363" cy="3662363"/>
            <a:chOff x="10270916" y="1552134"/>
            <a:chExt cx="7324725" cy="7324725"/>
          </a:xfrm>
        </p:grpSpPr>
        <p:sp>
          <p:nvSpPr>
            <p:cNvPr id="10" name="object 10"/>
            <p:cNvSpPr/>
            <p:nvPr/>
          </p:nvSpPr>
          <p:spPr>
            <a:xfrm>
              <a:off x="10275679" y="1556896"/>
              <a:ext cx="7315200" cy="7315200"/>
            </a:xfrm>
            <a:custGeom>
              <a:avLst/>
              <a:gdLst/>
              <a:ahLst/>
              <a:cxnLst/>
              <a:rect l="l" t="t" r="r" b="b"/>
              <a:pathLst>
                <a:path w="7315200" h="7315200">
                  <a:moveTo>
                    <a:pt x="6095962" y="7315185"/>
                  </a:moveTo>
                  <a:lnTo>
                    <a:pt x="1219222" y="7315185"/>
                  </a:lnTo>
                  <a:lnTo>
                    <a:pt x="1171348" y="7314262"/>
                  </a:lnTo>
                  <a:lnTo>
                    <a:pt x="1123942" y="7311517"/>
                  </a:lnTo>
                  <a:lnTo>
                    <a:pt x="1077037" y="7306982"/>
                  </a:lnTo>
                  <a:lnTo>
                    <a:pt x="1030667" y="7300693"/>
                  </a:lnTo>
                  <a:lnTo>
                    <a:pt x="984866" y="7292682"/>
                  </a:lnTo>
                  <a:lnTo>
                    <a:pt x="939668" y="7282984"/>
                  </a:lnTo>
                  <a:lnTo>
                    <a:pt x="895108" y="7271633"/>
                  </a:lnTo>
                  <a:lnTo>
                    <a:pt x="851218" y="7258662"/>
                  </a:lnTo>
                  <a:lnTo>
                    <a:pt x="808032" y="7244105"/>
                  </a:lnTo>
                  <a:lnTo>
                    <a:pt x="765585" y="7227997"/>
                  </a:lnTo>
                  <a:lnTo>
                    <a:pt x="723911" y="7210370"/>
                  </a:lnTo>
                  <a:lnTo>
                    <a:pt x="683043" y="7191260"/>
                  </a:lnTo>
                  <a:lnTo>
                    <a:pt x="643015" y="7170700"/>
                  </a:lnTo>
                  <a:lnTo>
                    <a:pt x="603861" y="7148723"/>
                  </a:lnTo>
                  <a:lnTo>
                    <a:pt x="565615" y="7125364"/>
                  </a:lnTo>
                  <a:lnTo>
                    <a:pt x="528311" y="7100657"/>
                  </a:lnTo>
                  <a:lnTo>
                    <a:pt x="491983" y="7074635"/>
                  </a:lnTo>
                  <a:lnTo>
                    <a:pt x="456664" y="7047333"/>
                  </a:lnTo>
                  <a:lnTo>
                    <a:pt x="422389" y="7018783"/>
                  </a:lnTo>
                  <a:lnTo>
                    <a:pt x="389192" y="6989021"/>
                  </a:lnTo>
                  <a:lnTo>
                    <a:pt x="357105" y="6958079"/>
                  </a:lnTo>
                  <a:lnTo>
                    <a:pt x="326164" y="6925993"/>
                  </a:lnTo>
                  <a:lnTo>
                    <a:pt x="296401" y="6892795"/>
                  </a:lnTo>
                  <a:lnTo>
                    <a:pt x="267852" y="6858520"/>
                  </a:lnTo>
                  <a:lnTo>
                    <a:pt x="240549" y="6823201"/>
                  </a:lnTo>
                  <a:lnTo>
                    <a:pt x="214527" y="6786873"/>
                  </a:lnTo>
                  <a:lnTo>
                    <a:pt x="189820" y="6749569"/>
                  </a:lnTo>
                  <a:lnTo>
                    <a:pt x="166461" y="6711323"/>
                  </a:lnTo>
                  <a:lnTo>
                    <a:pt x="144485" y="6672169"/>
                  </a:lnTo>
                  <a:lnTo>
                    <a:pt x="123924" y="6632142"/>
                  </a:lnTo>
                  <a:lnTo>
                    <a:pt x="104814" y="6591273"/>
                  </a:lnTo>
                  <a:lnTo>
                    <a:pt x="87188" y="6549599"/>
                  </a:lnTo>
                  <a:lnTo>
                    <a:pt x="71080" y="6507152"/>
                  </a:lnTo>
                  <a:lnTo>
                    <a:pt x="56523" y="6463967"/>
                  </a:lnTo>
                  <a:lnTo>
                    <a:pt x="43552" y="6420077"/>
                  </a:lnTo>
                  <a:lnTo>
                    <a:pt x="32201" y="6375516"/>
                  </a:lnTo>
                  <a:lnTo>
                    <a:pt x="22503" y="6330318"/>
                  </a:lnTo>
                  <a:lnTo>
                    <a:pt x="14492" y="6284518"/>
                  </a:lnTo>
                  <a:lnTo>
                    <a:pt x="8202" y="6238148"/>
                  </a:lnTo>
                  <a:lnTo>
                    <a:pt x="3668" y="6191243"/>
                  </a:lnTo>
                  <a:lnTo>
                    <a:pt x="922" y="6143836"/>
                  </a:lnTo>
                  <a:lnTo>
                    <a:pt x="0" y="6095962"/>
                  </a:lnTo>
                  <a:lnTo>
                    <a:pt x="0" y="1219222"/>
                  </a:lnTo>
                  <a:lnTo>
                    <a:pt x="922" y="1171348"/>
                  </a:lnTo>
                  <a:lnTo>
                    <a:pt x="3668" y="1123940"/>
                  </a:lnTo>
                  <a:lnTo>
                    <a:pt x="8202" y="1077035"/>
                  </a:lnTo>
                  <a:lnTo>
                    <a:pt x="14492" y="1030665"/>
                  </a:lnTo>
                  <a:lnTo>
                    <a:pt x="22503" y="984863"/>
                  </a:lnTo>
                  <a:lnTo>
                    <a:pt x="32201" y="939665"/>
                  </a:lnTo>
                  <a:lnTo>
                    <a:pt x="43552" y="895104"/>
                  </a:lnTo>
                  <a:lnTo>
                    <a:pt x="56523" y="851214"/>
                  </a:lnTo>
                  <a:lnTo>
                    <a:pt x="71080" y="808028"/>
                  </a:lnTo>
                  <a:lnTo>
                    <a:pt x="87188" y="765581"/>
                  </a:lnTo>
                  <a:lnTo>
                    <a:pt x="104814" y="723907"/>
                  </a:lnTo>
                  <a:lnTo>
                    <a:pt x="123924" y="683039"/>
                  </a:lnTo>
                  <a:lnTo>
                    <a:pt x="144485" y="643011"/>
                  </a:lnTo>
                  <a:lnTo>
                    <a:pt x="166461" y="603857"/>
                  </a:lnTo>
                  <a:lnTo>
                    <a:pt x="189820" y="565611"/>
                  </a:lnTo>
                  <a:lnTo>
                    <a:pt x="214527" y="528307"/>
                  </a:lnTo>
                  <a:lnTo>
                    <a:pt x="240549" y="491979"/>
                  </a:lnTo>
                  <a:lnTo>
                    <a:pt x="267852" y="456660"/>
                  </a:lnTo>
                  <a:lnTo>
                    <a:pt x="296401" y="422385"/>
                  </a:lnTo>
                  <a:lnTo>
                    <a:pt x="326164" y="389188"/>
                  </a:lnTo>
                  <a:lnTo>
                    <a:pt x="357105" y="357101"/>
                  </a:lnTo>
                  <a:lnTo>
                    <a:pt x="389192" y="326160"/>
                  </a:lnTo>
                  <a:lnTo>
                    <a:pt x="422389" y="296398"/>
                  </a:lnTo>
                  <a:lnTo>
                    <a:pt x="456664" y="267849"/>
                  </a:lnTo>
                  <a:lnTo>
                    <a:pt x="491983" y="240546"/>
                  </a:lnTo>
                  <a:lnTo>
                    <a:pt x="528311" y="214525"/>
                  </a:lnTo>
                  <a:lnTo>
                    <a:pt x="565615" y="189818"/>
                  </a:lnTo>
                  <a:lnTo>
                    <a:pt x="603861" y="166459"/>
                  </a:lnTo>
                  <a:lnTo>
                    <a:pt x="643015" y="144483"/>
                  </a:lnTo>
                  <a:lnTo>
                    <a:pt x="683043" y="123923"/>
                  </a:lnTo>
                  <a:lnTo>
                    <a:pt x="723911" y="104813"/>
                  </a:lnTo>
                  <a:lnTo>
                    <a:pt x="765585" y="87187"/>
                  </a:lnTo>
                  <a:lnTo>
                    <a:pt x="808032" y="71078"/>
                  </a:lnTo>
                  <a:lnTo>
                    <a:pt x="851218" y="56522"/>
                  </a:lnTo>
                  <a:lnTo>
                    <a:pt x="895108" y="43551"/>
                  </a:lnTo>
                  <a:lnTo>
                    <a:pt x="939668" y="32200"/>
                  </a:lnTo>
                  <a:lnTo>
                    <a:pt x="984866" y="22502"/>
                  </a:lnTo>
                  <a:lnTo>
                    <a:pt x="1030667" y="14492"/>
                  </a:lnTo>
                  <a:lnTo>
                    <a:pt x="1077037" y="8202"/>
                  </a:lnTo>
                  <a:lnTo>
                    <a:pt x="1123942" y="3668"/>
                  </a:lnTo>
                  <a:lnTo>
                    <a:pt x="1171348" y="922"/>
                  </a:lnTo>
                  <a:lnTo>
                    <a:pt x="1219222" y="0"/>
                  </a:lnTo>
                  <a:lnTo>
                    <a:pt x="6095962" y="0"/>
                  </a:lnTo>
                  <a:lnTo>
                    <a:pt x="6146898" y="1063"/>
                  </a:lnTo>
                  <a:lnTo>
                    <a:pt x="6197553" y="4236"/>
                  </a:lnTo>
                  <a:lnTo>
                    <a:pt x="6247870" y="9496"/>
                  </a:lnTo>
                  <a:lnTo>
                    <a:pt x="6297788" y="16816"/>
                  </a:lnTo>
                  <a:lnTo>
                    <a:pt x="6347247" y="26172"/>
                  </a:lnTo>
                  <a:lnTo>
                    <a:pt x="6396188" y="37539"/>
                  </a:lnTo>
                  <a:lnTo>
                    <a:pt x="6444550" y="50893"/>
                  </a:lnTo>
                  <a:lnTo>
                    <a:pt x="6492275" y="66209"/>
                  </a:lnTo>
                  <a:lnTo>
                    <a:pt x="6539303" y="83462"/>
                  </a:lnTo>
                  <a:lnTo>
                    <a:pt x="6585573" y="102628"/>
                  </a:lnTo>
                  <a:lnTo>
                    <a:pt x="6631027" y="123682"/>
                  </a:lnTo>
                  <a:lnTo>
                    <a:pt x="6675604" y="146598"/>
                  </a:lnTo>
                  <a:lnTo>
                    <a:pt x="6719245" y="171353"/>
                  </a:lnTo>
                  <a:lnTo>
                    <a:pt x="6761890" y="197921"/>
                  </a:lnTo>
                  <a:lnTo>
                    <a:pt x="6803479" y="226278"/>
                  </a:lnTo>
                  <a:lnTo>
                    <a:pt x="6843953" y="256400"/>
                  </a:lnTo>
                  <a:lnTo>
                    <a:pt x="6883252" y="288260"/>
                  </a:lnTo>
                  <a:lnTo>
                    <a:pt x="6921316" y="321836"/>
                  </a:lnTo>
                  <a:lnTo>
                    <a:pt x="6958086" y="357101"/>
                  </a:lnTo>
                  <a:lnTo>
                    <a:pt x="6993351" y="393871"/>
                  </a:lnTo>
                  <a:lnTo>
                    <a:pt x="7026927" y="431935"/>
                  </a:lnTo>
                  <a:lnTo>
                    <a:pt x="7058788" y="471233"/>
                  </a:lnTo>
                  <a:lnTo>
                    <a:pt x="7088909" y="511707"/>
                  </a:lnTo>
                  <a:lnTo>
                    <a:pt x="7117267" y="553295"/>
                  </a:lnTo>
                  <a:lnTo>
                    <a:pt x="7143835" y="595939"/>
                  </a:lnTo>
                  <a:lnTo>
                    <a:pt x="7168589" y="639580"/>
                  </a:lnTo>
                  <a:lnTo>
                    <a:pt x="7191506" y="684156"/>
                  </a:lnTo>
                  <a:lnTo>
                    <a:pt x="7212559" y="729609"/>
                  </a:lnTo>
                  <a:lnTo>
                    <a:pt x="7231724" y="775879"/>
                  </a:lnTo>
                  <a:lnTo>
                    <a:pt x="7248977" y="822906"/>
                  </a:lnTo>
                  <a:lnTo>
                    <a:pt x="7264293" y="870631"/>
                  </a:lnTo>
                  <a:lnTo>
                    <a:pt x="7277646" y="918993"/>
                  </a:lnTo>
                  <a:lnTo>
                    <a:pt x="7289014" y="967934"/>
                  </a:lnTo>
                  <a:lnTo>
                    <a:pt x="7298369" y="1017393"/>
                  </a:lnTo>
                  <a:lnTo>
                    <a:pt x="7305689" y="1067311"/>
                  </a:lnTo>
                  <a:lnTo>
                    <a:pt x="7310948" y="1117629"/>
                  </a:lnTo>
                  <a:lnTo>
                    <a:pt x="7314122" y="1168285"/>
                  </a:lnTo>
                  <a:lnTo>
                    <a:pt x="7315185" y="1219222"/>
                  </a:lnTo>
                  <a:lnTo>
                    <a:pt x="7315185" y="6095962"/>
                  </a:lnTo>
                  <a:lnTo>
                    <a:pt x="7314262" y="6143836"/>
                  </a:lnTo>
                  <a:lnTo>
                    <a:pt x="7311517" y="6191243"/>
                  </a:lnTo>
                  <a:lnTo>
                    <a:pt x="7306982" y="6238148"/>
                  </a:lnTo>
                  <a:lnTo>
                    <a:pt x="7300693" y="6284518"/>
                  </a:lnTo>
                  <a:lnTo>
                    <a:pt x="7292682" y="6330318"/>
                  </a:lnTo>
                  <a:lnTo>
                    <a:pt x="7282984" y="6375516"/>
                  </a:lnTo>
                  <a:lnTo>
                    <a:pt x="7271633" y="6420077"/>
                  </a:lnTo>
                  <a:lnTo>
                    <a:pt x="7258662" y="6463967"/>
                  </a:lnTo>
                  <a:lnTo>
                    <a:pt x="7244105" y="6507152"/>
                  </a:lnTo>
                  <a:lnTo>
                    <a:pt x="7227997" y="6549599"/>
                  </a:lnTo>
                  <a:lnTo>
                    <a:pt x="7210370" y="6591273"/>
                  </a:lnTo>
                  <a:lnTo>
                    <a:pt x="7191260" y="6632142"/>
                  </a:lnTo>
                  <a:lnTo>
                    <a:pt x="7170700" y="6672169"/>
                  </a:lnTo>
                  <a:lnTo>
                    <a:pt x="7148723" y="6711323"/>
                  </a:lnTo>
                  <a:lnTo>
                    <a:pt x="7125364" y="6749569"/>
                  </a:lnTo>
                  <a:lnTo>
                    <a:pt x="7100657" y="6786873"/>
                  </a:lnTo>
                  <a:lnTo>
                    <a:pt x="7074635" y="6823201"/>
                  </a:lnTo>
                  <a:lnTo>
                    <a:pt x="7047333" y="6858520"/>
                  </a:lnTo>
                  <a:lnTo>
                    <a:pt x="7018783" y="6892795"/>
                  </a:lnTo>
                  <a:lnTo>
                    <a:pt x="6989021" y="6925993"/>
                  </a:lnTo>
                  <a:lnTo>
                    <a:pt x="6958079" y="6958079"/>
                  </a:lnTo>
                  <a:lnTo>
                    <a:pt x="6925993" y="6989021"/>
                  </a:lnTo>
                  <a:lnTo>
                    <a:pt x="6892795" y="7018783"/>
                  </a:lnTo>
                  <a:lnTo>
                    <a:pt x="6858520" y="7047333"/>
                  </a:lnTo>
                  <a:lnTo>
                    <a:pt x="6823201" y="7074635"/>
                  </a:lnTo>
                  <a:lnTo>
                    <a:pt x="6786873" y="7100657"/>
                  </a:lnTo>
                  <a:lnTo>
                    <a:pt x="6749569" y="7125364"/>
                  </a:lnTo>
                  <a:lnTo>
                    <a:pt x="6711323" y="7148723"/>
                  </a:lnTo>
                  <a:lnTo>
                    <a:pt x="6672169" y="7170700"/>
                  </a:lnTo>
                  <a:lnTo>
                    <a:pt x="6632142" y="7191260"/>
                  </a:lnTo>
                  <a:lnTo>
                    <a:pt x="6591273" y="7210370"/>
                  </a:lnTo>
                  <a:lnTo>
                    <a:pt x="6549599" y="7227997"/>
                  </a:lnTo>
                  <a:lnTo>
                    <a:pt x="6507152" y="7244105"/>
                  </a:lnTo>
                  <a:lnTo>
                    <a:pt x="6463967" y="7258662"/>
                  </a:lnTo>
                  <a:lnTo>
                    <a:pt x="6420077" y="7271633"/>
                  </a:lnTo>
                  <a:lnTo>
                    <a:pt x="6375516" y="7282984"/>
                  </a:lnTo>
                  <a:lnTo>
                    <a:pt x="6330318" y="7292682"/>
                  </a:lnTo>
                  <a:lnTo>
                    <a:pt x="6284518" y="7300693"/>
                  </a:lnTo>
                  <a:lnTo>
                    <a:pt x="6238148" y="7306982"/>
                  </a:lnTo>
                  <a:lnTo>
                    <a:pt x="6191243" y="7311517"/>
                  </a:lnTo>
                  <a:lnTo>
                    <a:pt x="6143836" y="7314262"/>
                  </a:lnTo>
                  <a:lnTo>
                    <a:pt x="6095962" y="731518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75678" y="1556896"/>
              <a:ext cx="7315200" cy="7315200"/>
            </a:xfrm>
            <a:custGeom>
              <a:avLst/>
              <a:gdLst/>
              <a:ahLst/>
              <a:cxnLst/>
              <a:rect l="l" t="t" r="r" b="b"/>
              <a:pathLst>
                <a:path w="7315200" h="7315200">
                  <a:moveTo>
                    <a:pt x="0" y="1219222"/>
                  </a:moveTo>
                  <a:lnTo>
                    <a:pt x="922" y="1171347"/>
                  </a:lnTo>
                  <a:lnTo>
                    <a:pt x="3668" y="1123940"/>
                  </a:lnTo>
                  <a:lnTo>
                    <a:pt x="8202" y="1077035"/>
                  </a:lnTo>
                  <a:lnTo>
                    <a:pt x="14492" y="1030665"/>
                  </a:lnTo>
                  <a:lnTo>
                    <a:pt x="22503" y="984863"/>
                  </a:lnTo>
                  <a:lnTo>
                    <a:pt x="32201" y="939665"/>
                  </a:lnTo>
                  <a:lnTo>
                    <a:pt x="43552" y="895104"/>
                  </a:lnTo>
                  <a:lnTo>
                    <a:pt x="56523" y="851214"/>
                  </a:lnTo>
                  <a:lnTo>
                    <a:pt x="71080" y="808028"/>
                  </a:lnTo>
                  <a:lnTo>
                    <a:pt x="87188" y="765581"/>
                  </a:lnTo>
                  <a:lnTo>
                    <a:pt x="104814" y="723907"/>
                  </a:lnTo>
                  <a:lnTo>
                    <a:pt x="123924" y="683039"/>
                  </a:lnTo>
                  <a:lnTo>
                    <a:pt x="144485" y="643011"/>
                  </a:lnTo>
                  <a:lnTo>
                    <a:pt x="166461" y="603857"/>
                  </a:lnTo>
                  <a:lnTo>
                    <a:pt x="189820" y="565611"/>
                  </a:lnTo>
                  <a:lnTo>
                    <a:pt x="214527" y="528307"/>
                  </a:lnTo>
                  <a:lnTo>
                    <a:pt x="240549" y="491979"/>
                  </a:lnTo>
                  <a:lnTo>
                    <a:pt x="267852" y="456660"/>
                  </a:lnTo>
                  <a:lnTo>
                    <a:pt x="296401" y="422385"/>
                  </a:lnTo>
                  <a:lnTo>
                    <a:pt x="326164" y="389188"/>
                  </a:lnTo>
                  <a:lnTo>
                    <a:pt x="357105" y="357101"/>
                  </a:lnTo>
                  <a:lnTo>
                    <a:pt x="389192" y="326160"/>
                  </a:lnTo>
                  <a:lnTo>
                    <a:pt x="422389" y="296398"/>
                  </a:lnTo>
                  <a:lnTo>
                    <a:pt x="456664" y="267849"/>
                  </a:lnTo>
                  <a:lnTo>
                    <a:pt x="491983" y="240546"/>
                  </a:lnTo>
                  <a:lnTo>
                    <a:pt x="528311" y="214525"/>
                  </a:lnTo>
                  <a:lnTo>
                    <a:pt x="565615" y="189818"/>
                  </a:lnTo>
                  <a:lnTo>
                    <a:pt x="603861" y="166459"/>
                  </a:lnTo>
                  <a:lnTo>
                    <a:pt x="643015" y="144483"/>
                  </a:lnTo>
                  <a:lnTo>
                    <a:pt x="683043" y="123923"/>
                  </a:lnTo>
                  <a:lnTo>
                    <a:pt x="723911" y="104813"/>
                  </a:lnTo>
                  <a:lnTo>
                    <a:pt x="765585" y="87187"/>
                  </a:lnTo>
                  <a:lnTo>
                    <a:pt x="808032" y="71078"/>
                  </a:lnTo>
                  <a:lnTo>
                    <a:pt x="851218" y="56522"/>
                  </a:lnTo>
                  <a:lnTo>
                    <a:pt x="895108" y="43551"/>
                  </a:lnTo>
                  <a:lnTo>
                    <a:pt x="939668" y="32200"/>
                  </a:lnTo>
                  <a:lnTo>
                    <a:pt x="984866" y="22502"/>
                  </a:lnTo>
                  <a:lnTo>
                    <a:pt x="1030667" y="14492"/>
                  </a:lnTo>
                  <a:lnTo>
                    <a:pt x="1077037" y="8202"/>
                  </a:lnTo>
                  <a:lnTo>
                    <a:pt x="1123942" y="3668"/>
                  </a:lnTo>
                  <a:lnTo>
                    <a:pt x="1171348" y="922"/>
                  </a:lnTo>
                  <a:lnTo>
                    <a:pt x="1219222" y="0"/>
                  </a:lnTo>
                  <a:lnTo>
                    <a:pt x="6095962" y="0"/>
                  </a:lnTo>
                  <a:lnTo>
                    <a:pt x="6146898" y="1063"/>
                  </a:lnTo>
                  <a:lnTo>
                    <a:pt x="6197553" y="4236"/>
                  </a:lnTo>
                  <a:lnTo>
                    <a:pt x="6247870" y="9496"/>
                  </a:lnTo>
                  <a:lnTo>
                    <a:pt x="6297788" y="16816"/>
                  </a:lnTo>
                  <a:lnTo>
                    <a:pt x="6347247" y="26172"/>
                  </a:lnTo>
                  <a:lnTo>
                    <a:pt x="6396187" y="37539"/>
                  </a:lnTo>
                  <a:lnTo>
                    <a:pt x="6444550" y="50893"/>
                  </a:lnTo>
                  <a:lnTo>
                    <a:pt x="6492275" y="66209"/>
                  </a:lnTo>
                  <a:lnTo>
                    <a:pt x="6539303" y="83462"/>
                  </a:lnTo>
                  <a:lnTo>
                    <a:pt x="6585573" y="102628"/>
                  </a:lnTo>
                  <a:lnTo>
                    <a:pt x="6631027" y="123682"/>
                  </a:lnTo>
                  <a:lnTo>
                    <a:pt x="6675604" y="146598"/>
                  </a:lnTo>
                  <a:lnTo>
                    <a:pt x="6719245" y="171353"/>
                  </a:lnTo>
                  <a:lnTo>
                    <a:pt x="6761890" y="197921"/>
                  </a:lnTo>
                  <a:lnTo>
                    <a:pt x="6803479" y="226278"/>
                  </a:lnTo>
                  <a:lnTo>
                    <a:pt x="6843953" y="256400"/>
                  </a:lnTo>
                  <a:lnTo>
                    <a:pt x="6883252" y="288260"/>
                  </a:lnTo>
                  <a:lnTo>
                    <a:pt x="6921316" y="321836"/>
                  </a:lnTo>
                  <a:lnTo>
                    <a:pt x="6958085" y="357101"/>
                  </a:lnTo>
                  <a:lnTo>
                    <a:pt x="6993351" y="393871"/>
                  </a:lnTo>
                  <a:lnTo>
                    <a:pt x="7026927" y="431935"/>
                  </a:lnTo>
                  <a:lnTo>
                    <a:pt x="7058788" y="471233"/>
                  </a:lnTo>
                  <a:lnTo>
                    <a:pt x="7088909" y="511707"/>
                  </a:lnTo>
                  <a:lnTo>
                    <a:pt x="7117266" y="553295"/>
                  </a:lnTo>
                  <a:lnTo>
                    <a:pt x="7143835" y="595939"/>
                  </a:lnTo>
                  <a:lnTo>
                    <a:pt x="7168589" y="639580"/>
                  </a:lnTo>
                  <a:lnTo>
                    <a:pt x="7191505" y="684156"/>
                  </a:lnTo>
                  <a:lnTo>
                    <a:pt x="7212558" y="729609"/>
                  </a:lnTo>
                  <a:lnTo>
                    <a:pt x="7231724" y="775879"/>
                  </a:lnTo>
                  <a:lnTo>
                    <a:pt x="7248977" y="822906"/>
                  </a:lnTo>
                  <a:lnTo>
                    <a:pt x="7264292" y="870631"/>
                  </a:lnTo>
                  <a:lnTo>
                    <a:pt x="7277646" y="918993"/>
                  </a:lnTo>
                  <a:lnTo>
                    <a:pt x="7289013" y="967934"/>
                  </a:lnTo>
                  <a:lnTo>
                    <a:pt x="7298369" y="1017393"/>
                  </a:lnTo>
                  <a:lnTo>
                    <a:pt x="7305689" y="1067311"/>
                  </a:lnTo>
                  <a:lnTo>
                    <a:pt x="7310948" y="1117628"/>
                  </a:lnTo>
                  <a:lnTo>
                    <a:pt x="7314121" y="1168285"/>
                  </a:lnTo>
                  <a:lnTo>
                    <a:pt x="7315185" y="1219222"/>
                  </a:lnTo>
                  <a:lnTo>
                    <a:pt x="7315185" y="6095962"/>
                  </a:lnTo>
                  <a:lnTo>
                    <a:pt x="7314262" y="6143836"/>
                  </a:lnTo>
                  <a:lnTo>
                    <a:pt x="7311517" y="6191243"/>
                  </a:lnTo>
                  <a:lnTo>
                    <a:pt x="7306982" y="6238148"/>
                  </a:lnTo>
                  <a:lnTo>
                    <a:pt x="7300692" y="6284517"/>
                  </a:lnTo>
                  <a:lnTo>
                    <a:pt x="7292682" y="6330318"/>
                  </a:lnTo>
                  <a:lnTo>
                    <a:pt x="7282984" y="6375516"/>
                  </a:lnTo>
                  <a:lnTo>
                    <a:pt x="7271632" y="6420077"/>
                  </a:lnTo>
                  <a:lnTo>
                    <a:pt x="7258661" y="6463967"/>
                  </a:lnTo>
                  <a:lnTo>
                    <a:pt x="7244105" y="6507152"/>
                  </a:lnTo>
                  <a:lnTo>
                    <a:pt x="7227996" y="6549599"/>
                  </a:lnTo>
                  <a:lnTo>
                    <a:pt x="7210370" y="6591273"/>
                  </a:lnTo>
                  <a:lnTo>
                    <a:pt x="7191260" y="6632141"/>
                  </a:lnTo>
                  <a:lnTo>
                    <a:pt x="7170700" y="6672169"/>
                  </a:lnTo>
                  <a:lnTo>
                    <a:pt x="7148723" y="6711323"/>
                  </a:lnTo>
                  <a:lnTo>
                    <a:pt x="7125364" y="6749569"/>
                  </a:lnTo>
                  <a:lnTo>
                    <a:pt x="7100657" y="6786873"/>
                  </a:lnTo>
                  <a:lnTo>
                    <a:pt x="7074635" y="6823201"/>
                  </a:lnTo>
                  <a:lnTo>
                    <a:pt x="7047332" y="6858520"/>
                  </a:lnTo>
                  <a:lnTo>
                    <a:pt x="7018783" y="6892795"/>
                  </a:lnTo>
                  <a:lnTo>
                    <a:pt x="6989021" y="6925993"/>
                  </a:lnTo>
                  <a:lnTo>
                    <a:pt x="6958079" y="6958079"/>
                  </a:lnTo>
                  <a:lnTo>
                    <a:pt x="6925993" y="6989021"/>
                  </a:lnTo>
                  <a:lnTo>
                    <a:pt x="6892795" y="7018783"/>
                  </a:lnTo>
                  <a:lnTo>
                    <a:pt x="6858520" y="7047332"/>
                  </a:lnTo>
                  <a:lnTo>
                    <a:pt x="6823201" y="7074635"/>
                  </a:lnTo>
                  <a:lnTo>
                    <a:pt x="6786873" y="7100657"/>
                  </a:lnTo>
                  <a:lnTo>
                    <a:pt x="6749569" y="7125364"/>
                  </a:lnTo>
                  <a:lnTo>
                    <a:pt x="6711323" y="7148723"/>
                  </a:lnTo>
                  <a:lnTo>
                    <a:pt x="6672169" y="7170700"/>
                  </a:lnTo>
                  <a:lnTo>
                    <a:pt x="6632141" y="7191260"/>
                  </a:lnTo>
                  <a:lnTo>
                    <a:pt x="6591273" y="7210370"/>
                  </a:lnTo>
                  <a:lnTo>
                    <a:pt x="6549599" y="7227996"/>
                  </a:lnTo>
                  <a:lnTo>
                    <a:pt x="6507152" y="7244105"/>
                  </a:lnTo>
                  <a:lnTo>
                    <a:pt x="6463967" y="7258661"/>
                  </a:lnTo>
                  <a:lnTo>
                    <a:pt x="6420077" y="7271632"/>
                  </a:lnTo>
                  <a:lnTo>
                    <a:pt x="6375516" y="7282984"/>
                  </a:lnTo>
                  <a:lnTo>
                    <a:pt x="6330318" y="7292682"/>
                  </a:lnTo>
                  <a:lnTo>
                    <a:pt x="6284517" y="7300692"/>
                  </a:lnTo>
                  <a:lnTo>
                    <a:pt x="6238148" y="7306982"/>
                  </a:lnTo>
                  <a:lnTo>
                    <a:pt x="6191243" y="7311517"/>
                  </a:lnTo>
                  <a:lnTo>
                    <a:pt x="6143836" y="7314262"/>
                  </a:lnTo>
                  <a:lnTo>
                    <a:pt x="6095962" y="7315185"/>
                  </a:lnTo>
                  <a:lnTo>
                    <a:pt x="1219222" y="7315185"/>
                  </a:lnTo>
                  <a:lnTo>
                    <a:pt x="1171348" y="7314262"/>
                  </a:lnTo>
                  <a:lnTo>
                    <a:pt x="1123942" y="7311517"/>
                  </a:lnTo>
                  <a:lnTo>
                    <a:pt x="1077037" y="7306982"/>
                  </a:lnTo>
                  <a:lnTo>
                    <a:pt x="1030667" y="7300692"/>
                  </a:lnTo>
                  <a:lnTo>
                    <a:pt x="984866" y="7292682"/>
                  </a:lnTo>
                  <a:lnTo>
                    <a:pt x="939668" y="7282984"/>
                  </a:lnTo>
                  <a:lnTo>
                    <a:pt x="895108" y="7271632"/>
                  </a:lnTo>
                  <a:lnTo>
                    <a:pt x="851218" y="7258661"/>
                  </a:lnTo>
                  <a:lnTo>
                    <a:pt x="808032" y="7244105"/>
                  </a:lnTo>
                  <a:lnTo>
                    <a:pt x="765585" y="7227996"/>
                  </a:lnTo>
                  <a:lnTo>
                    <a:pt x="723911" y="7210370"/>
                  </a:lnTo>
                  <a:lnTo>
                    <a:pt x="683043" y="7191260"/>
                  </a:lnTo>
                  <a:lnTo>
                    <a:pt x="643015" y="7170700"/>
                  </a:lnTo>
                  <a:lnTo>
                    <a:pt x="603861" y="7148723"/>
                  </a:lnTo>
                  <a:lnTo>
                    <a:pt x="565615" y="7125364"/>
                  </a:lnTo>
                  <a:lnTo>
                    <a:pt x="528311" y="7100657"/>
                  </a:lnTo>
                  <a:lnTo>
                    <a:pt x="491983" y="7074635"/>
                  </a:lnTo>
                  <a:lnTo>
                    <a:pt x="456664" y="7047332"/>
                  </a:lnTo>
                  <a:lnTo>
                    <a:pt x="422389" y="7018783"/>
                  </a:lnTo>
                  <a:lnTo>
                    <a:pt x="389192" y="6989021"/>
                  </a:lnTo>
                  <a:lnTo>
                    <a:pt x="357105" y="6958079"/>
                  </a:lnTo>
                  <a:lnTo>
                    <a:pt x="326164" y="6925993"/>
                  </a:lnTo>
                  <a:lnTo>
                    <a:pt x="296401" y="6892795"/>
                  </a:lnTo>
                  <a:lnTo>
                    <a:pt x="267852" y="6858520"/>
                  </a:lnTo>
                  <a:lnTo>
                    <a:pt x="240549" y="6823201"/>
                  </a:lnTo>
                  <a:lnTo>
                    <a:pt x="214527" y="6786873"/>
                  </a:lnTo>
                  <a:lnTo>
                    <a:pt x="189820" y="6749569"/>
                  </a:lnTo>
                  <a:lnTo>
                    <a:pt x="166461" y="6711323"/>
                  </a:lnTo>
                  <a:lnTo>
                    <a:pt x="144485" y="6672169"/>
                  </a:lnTo>
                  <a:lnTo>
                    <a:pt x="123924" y="6632141"/>
                  </a:lnTo>
                  <a:lnTo>
                    <a:pt x="104814" y="6591273"/>
                  </a:lnTo>
                  <a:lnTo>
                    <a:pt x="87188" y="6549599"/>
                  </a:lnTo>
                  <a:lnTo>
                    <a:pt x="71080" y="6507152"/>
                  </a:lnTo>
                  <a:lnTo>
                    <a:pt x="56523" y="6463967"/>
                  </a:lnTo>
                  <a:lnTo>
                    <a:pt x="43552" y="6420077"/>
                  </a:lnTo>
                  <a:lnTo>
                    <a:pt x="32201" y="6375516"/>
                  </a:lnTo>
                  <a:lnTo>
                    <a:pt x="22503" y="6330318"/>
                  </a:lnTo>
                  <a:lnTo>
                    <a:pt x="14492" y="6284517"/>
                  </a:lnTo>
                  <a:lnTo>
                    <a:pt x="8202" y="6238148"/>
                  </a:lnTo>
                  <a:lnTo>
                    <a:pt x="3668" y="6191243"/>
                  </a:lnTo>
                  <a:lnTo>
                    <a:pt x="922" y="6143836"/>
                  </a:lnTo>
                  <a:lnTo>
                    <a:pt x="0" y="6095962"/>
                  </a:lnTo>
                  <a:lnTo>
                    <a:pt x="0" y="12192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91565" y="2379471"/>
            <a:ext cx="155035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40,000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25" dirty="0">
                <a:latin typeface="Lato"/>
                <a:cs typeface="Lato"/>
              </a:rPr>
              <a:t>GB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3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</a:t>
            </a:r>
            <a:endParaRPr>
              <a:latin typeface="Lato"/>
              <a:cs typeface="Lato"/>
            </a:endParaRPr>
          </a:p>
          <a:p>
            <a:pPr algn="ctr">
              <a:spcBef>
                <a:spcPts val="8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6866" y="1143052"/>
            <a:ext cx="1598930" cy="71429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2748" marR="2540" indent="-386715">
              <a:spcBef>
                <a:spcPts val="50"/>
              </a:spcBef>
            </a:pPr>
            <a:r>
              <a:rPr sz="2300" b="1" spc="-15" dirty="0">
                <a:latin typeface="Lato"/>
                <a:cs typeface="Lato"/>
              </a:rPr>
              <a:t>500B</a:t>
            </a:r>
            <a:r>
              <a:rPr sz="2300" b="1" spc="-123" dirty="0">
                <a:latin typeface="Lato"/>
                <a:cs typeface="Lato"/>
              </a:rPr>
              <a:t> </a:t>
            </a:r>
            <a:r>
              <a:rPr sz="2300" b="1" spc="-5" dirty="0">
                <a:latin typeface="Lato"/>
                <a:cs typeface="Lato"/>
              </a:rPr>
              <a:t>param model</a:t>
            </a:r>
            <a:endParaRPr sz="2300" dirty="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5899" y="1039508"/>
            <a:ext cx="4041140" cy="33727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As</a:t>
            </a:r>
            <a:r>
              <a:rPr sz="2150" b="1" spc="-9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r>
              <a:rPr sz="2150" b="1" spc="-9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sizes</a:t>
            </a:r>
            <a:r>
              <a:rPr sz="2150" b="1" spc="-9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get</a:t>
            </a:r>
            <a:r>
              <a:rPr sz="2150" b="1" spc="-9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larger,</a:t>
            </a:r>
            <a:r>
              <a:rPr sz="2150" b="1" spc="-9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spc="-20" dirty="0">
                <a:solidFill>
                  <a:srgbClr val="FF00FF"/>
                </a:solidFill>
                <a:latin typeface="Lato"/>
                <a:cs typeface="Lato"/>
              </a:rPr>
              <a:t>you</a:t>
            </a:r>
            <a:r>
              <a:rPr sz="2150" b="1" spc="-10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spc="15" dirty="0">
                <a:solidFill>
                  <a:srgbClr val="FF00FF"/>
                </a:solidFill>
                <a:latin typeface="Lato"/>
                <a:cs typeface="Lato"/>
              </a:rPr>
              <a:t>will</a:t>
            </a:r>
            <a:endParaRPr sz="2150" dirty="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899" y="1376780"/>
            <a:ext cx="3769042" cy="6681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need</a:t>
            </a:r>
            <a:r>
              <a:rPr sz="2150" b="1" spc="-8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to</a:t>
            </a:r>
            <a:r>
              <a:rPr sz="2150" b="1" spc="-8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split</a:t>
            </a:r>
            <a:r>
              <a:rPr sz="2150" b="1" spc="-8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your</a:t>
            </a:r>
            <a:r>
              <a:rPr sz="2150" b="1" spc="-8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r>
              <a:rPr sz="2150" b="1" spc="-8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spc="-5" dirty="0">
                <a:solidFill>
                  <a:srgbClr val="FF00FF"/>
                </a:solidFill>
                <a:latin typeface="Lato"/>
                <a:cs typeface="Lato"/>
              </a:rPr>
              <a:t>across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multiple</a:t>
            </a:r>
            <a:r>
              <a:rPr sz="215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spc="-13" dirty="0">
                <a:solidFill>
                  <a:srgbClr val="FF00FF"/>
                </a:solidFill>
                <a:latin typeface="Lato"/>
                <a:cs typeface="Lato"/>
              </a:rPr>
              <a:t>GPUs</a:t>
            </a:r>
            <a:r>
              <a:rPr sz="2150" b="1" spc="-5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dirty="0">
                <a:solidFill>
                  <a:srgbClr val="FF00FF"/>
                </a:solidFill>
                <a:latin typeface="Lato"/>
                <a:cs typeface="Lato"/>
              </a:rPr>
              <a:t>for</a:t>
            </a:r>
            <a:r>
              <a:rPr sz="2150"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215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215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370" y="463387"/>
            <a:ext cx="3914775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  <a:tabLst>
                <a:tab pos="1361758" algn="l"/>
              </a:tabLst>
            </a:pPr>
            <a:r>
              <a:rPr spc="-5" dirty="0"/>
              <a:t>QLoRA:</a:t>
            </a:r>
            <a:r>
              <a:rPr dirty="0"/>
              <a:t>	Quantized</a:t>
            </a:r>
            <a:r>
              <a:rPr spc="-183" dirty="0"/>
              <a:t> </a:t>
            </a:r>
            <a:r>
              <a:rPr spc="-10" dirty="0"/>
              <a:t>LoRA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198" y="4140862"/>
            <a:ext cx="263906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1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Dettmers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2023,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13" dirty="0">
                <a:latin typeface="Lato"/>
                <a:cs typeface="Lato"/>
              </a:rPr>
              <a:t>“QLoRA: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Efficient </a:t>
            </a:r>
            <a:r>
              <a:rPr sz="1000" dirty="0">
                <a:latin typeface="Lato"/>
                <a:cs typeface="Lato"/>
              </a:rPr>
              <a:t>Finetuning</a:t>
            </a:r>
            <a:r>
              <a:rPr sz="1000" spc="-33" dirty="0">
                <a:latin typeface="Lato"/>
                <a:cs typeface="Lato"/>
              </a:rPr>
              <a:t> </a:t>
            </a:r>
            <a:r>
              <a:rPr sz="1000" spc="-18" dirty="0">
                <a:latin typeface="Lato"/>
                <a:cs typeface="Lato"/>
              </a:rPr>
              <a:t>of</a:t>
            </a:r>
            <a:r>
              <a:rPr sz="1000" spc="-3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Quantized</a:t>
            </a:r>
            <a:r>
              <a:rPr sz="1000" spc="-33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LLMs”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761" y="1042825"/>
            <a:ext cx="8426768" cy="185307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Introduces</a:t>
            </a:r>
            <a:r>
              <a:rPr sz="2000" spc="-8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4-bit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NormalFloat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(nf4)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data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type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4-bit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quantization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Supports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double-quantization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reduce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memory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spc="-23" dirty="0">
                <a:latin typeface="Lato"/>
                <a:cs typeface="Lato"/>
              </a:rPr>
              <a:t>~0.4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bits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per</a:t>
            </a:r>
            <a:r>
              <a:rPr sz="2000" spc="-11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parameter </a:t>
            </a:r>
            <a:r>
              <a:rPr sz="2000" dirty="0">
                <a:latin typeface="Lato"/>
                <a:cs typeface="Lato"/>
              </a:rPr>
              <a:t>(~3</a:t>
            </a:r>
            <a:r>
              <a:rPr sz="2000" spc="-10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GB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65B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model)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Unified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GPU-CPU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memory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management</a:t>
            </a:r>
            <a:r>
              <a:rPr sz="2000" spc="-12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reduces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GPU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memory</a:t>
            </a:r>
            <a:r>
              <a:rPr sz="2000" spc="-12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usage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LoRA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adapters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at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every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layer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just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attention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layers</a:t>
            </a:r>
            <a:endParaRPr sz="2000">
              <a:latin typeface="Lato"/>
              <a:cs typeface="Lato"/>
            </a:endParaRPr>
          </a:p>
          <a:p>
            <a:pPr marL="388303" indent="-381953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Minimizes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accuracy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trade-</a:t>
            </a:r>
            <a:r>
              <a:rPr sz="2000" spc="-13" dirty="0">
                <a:latin typeface="Lato"/>
                <a:cs typeface="Lato"/>
              </a:rPr>
              <a:t>off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14958" y="2634088"/>
            <a:ext cx="3561715" cy="1730058"/>
            <a:chOff x="10629916" y="5268176"/>
            <a:chExt cx="7123430" cy="34601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10607" y="5448890"/>
              <a:ext cx="6812906" cy="32181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634678" y="5272939"/>
              <a:ext cx="7113905" cy="3450590"/>
            </a:xfrm>
            <a:custGeom>
              <a:avLst/>
              <a:gdLst/>
              <a:ahLst/>
              <a:cxnLst/>
              <a:rect l="l" t="t" r="r" b="b"/>
              <a:pathLst>
                <a:path w="7113905" h="3450590">
                  <a:moveTo>
                    <a:pt x="0" y="0"/>
                  </a:moveTo>
                  <a:lnTo>
                    <a:pt x="7113435" y="0"/>
                  </a:lnTo>
                  <a:lnTo>
                    <a:pt x="7113435" y="3450168"/>
                  </a:lnTo>
                  <a:lnTo>
                    <a:pt x="0" y="345016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2177" y="328914"/>
            <a:ext cx="64898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5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3" dirty="0"/>
              <a:t> </a:t>
            </a:r>
            <a:r>
              <a:rPr dirty="0"/>
              <a:t>at</a:t>
            </a:r>
            <a:r>
              <a:rPr spc="-155" dirty="0"/>
              <a:t> </a:t>
            </a:r>
            <a:r>
              <a:rPr dirty="0"/>
              <a:t>a</a:t>
            </a:r>
            <a:r>
              <a:rPr spc="-153" dirty="0"/>
              <a:t> </a:t>
            </a:r>
            <a:r>
              <a:rPr dirty="0"/>
              <a:t>high</a:t>
            </a:r>
            <a:r>
              <a:rPr spc="-155" dirty="0"/>
              <a:t> </a:t>
            </a:r>
            <a:r>
              <a:rPr spc="-5" dirty="0"/>
              <a:t>level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7948" y="3466347"/>
            <a:ext cx="3080385" cy="7912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GB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TB</a:t>
            </a:r>
            <a:endParaRPr sz="1700">
              <a:latin typeface="Lato"/>
              <a:cs typeface="Lato"/>
            </a:endParaRPr>
          </a:p>
          <a:p>
            <a:pPr marL="6033" marR="2540" algn="ctr"/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labeled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examples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for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specific </a:t>
            </a:r>
            <a:r>
              <a:rPr sz="1700" dirty="0">
                <a:latin typeface="Lato"/>
                <a:cs typeface="Lato"/>
              </a:rPr>
              <a:t>task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or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set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tasks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TEXT[...],</a:t>
            </a:r>
            <a:r>
              <a:rPr sz="1200" b="1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LABEL[...]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2194272"/>
            <a:ext cx="841972" cy="84197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56407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5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3" dirty="0"/>
              <a:t> </a:t>
            </a:r>
            <a:r>
              <a:rPr dirty="0"/>
              <a:t>at</a:t>
            </a:r>
            <a:r>
              <a:rPr spc="-155" dirty="0"/>
              <a:t> </a:t>
            </a:r>
            <a:r>
              <a:rPr dirty="0"/>
              <a:t>a</a:t>
            </a:r>
            <a:r>
              <a:rPr spc="-153" dirty="0"/>
              <a:t> </a:t>
            </a:r>
            <a:r>
              <a:rPr dirty="0"/>
              <a:t>high</a:t>
            </a:r>
            <a:r>
              <a:rPr spc="-155" dirty="0"/>
              <a:t> </a:t>
            </a:r>
            <a:r>
              <a:rPr spc="-5" dirty="0"/>
              <a:t>level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7948" y="3466347"/>
            <a:ext cx="3080385" cy="7912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GB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45" dirty="0">
                <a:latin typeface="Lato"/>
                <a:cs typeface="Lato"/>
              </a:rPr>
              <a:t>-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TB</a:t>
            </a:r>
            <a:endParaRPr sz="1700">
              <a:latin typeface="Lato"/>
              <a:cs typeface="Lato"/>
            </a:endParaRPr>
          </a:p>
          <a:p>
            <a:pPr marL="6033" marR="2540" algn="ctr"/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labeled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examples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for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specific </a:t>
            </a:r>
            <a:r>
              <a:rPr sz="1700" dirty="0">
                <a:latin typeface="Lato"/>
                <a:cs typeface="Lato"/>
              </a:rPr>
              <a:t>task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or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set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0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tasks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62146" y="2194272"/>
            <a:ext cx="3095625" cy="1384618"/>
            <a:chOff x="3924292" y="4388543"/>
            <a:chExt cx="6191250" cy="27692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2" y="4388543"/>
              <a:ext cx="1683944" cy="16839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13306" y="6142062"/>
              <a:ext cx="1083310" cy="996950"/>
            </a:xfrm>
            <a:custGeom>
              <a:avLst/>
              <a:gdLst/>
              <a:ahLst/>
              <a:cxnLst/>
              <a:rect l="l" t="t" r="r" b="b"/>
              <a:pathLst>
                <a:path w="1083309" h="996950">
                  <a:moveTo>
                    <a:pt x="0" y="0"/>
                  </a:moveTo>
                  <a:lnTo>
                    <a:pt x="22683" y="35025"/>
                  </a:lnTo>
                  <a:lnTo>
                    <a:pt x="45949" y="65424"/>
                  </a:lnTo>
                  <a:lnTo>
                    <a:pt x="80602" y="104015"/>
                  </a:lnTo>
                  <a:lnTo>
                    <a:pt x="119024" y="140599"/>
                  </a:lnTo>
                  <a:lnTo>
                    <a:pt x="155997" y="171613"/>
                  </a:lnTo>
                  <a:lnTo>
                    <a:pt x="195321" y="201376"/>
                  </a:lnTo>
                  <a:lnTo>
                    <a:pt x="236702" y="230044"/>
                  </a:lnTo>
                  <a:lnTo>
                    <a:pt x="279845" y="257774"/>
                  </a:lnTo>
                  <a:lnTo>
                    <a:pt x="324458" y="284723"/>
                  </a:lnTo>
                  <a:lnTo>
                    <a:pt x="370246" y="311045"/>
                  </a:lnTo>
                  <a:lnTo>
                    <a:pt x="416915" y="336899"/>
                  </a:lnTo>
                  <a:lnTo>
                    <a:pt x="464173" y="362439"/>
                  </a:lnTo>
                  <a:lnTo>
                    <a:pt x="511723" y="387824"/>
                  </a:lnTo>
                  <a:lnTo>
                    <a:pt x="556776" y="411866"/>
                  </a:lnTo>
                  <a:lnTo>
                    <a:pt x="601580" y="436041"/>
                  </a:lnTo>
                  <a:lnTo>
                    <a:pt x="645883" y="460483"/>
                  </a:lnTo>
                  <a:lnTo>
                    <a:pt x="689437" y="485325"/>
                  </a:lnTo>
                  <a:lnTo>
                    <a:pt x="731992" y="510699"/>
                  </a:lnTo>
                  <a:lnTo>
                    <a:pt x="773297" y="536739"/>
                  </a:lnTo>
                  <a:lnTo>
                    <a:pt x="813104" y="563578"/>
                  </a:lnTo>
                  <a:lnTo>
                    <a:pt x="851162" y="591348"/>
                  </a:lnTo>
                  <a:lnTo>
                    <a:pt x="887221" y="620183"/>
                  </a:lnTo>
                  <a:lnTo>
                    <a:pt x="921031" y="650217"/>
                  </a:lnTo>
                  <a:lnTo>
                    <a:pt x="952344" y="681581"/>
                  </a:lnTo>
                  <a:lnTo>
                    <a:pt x="980908" y="714409"/>
                  </a:lnTo>
                  <a:lnTo>
                    <a:pt x="1006474" y="748834"/>
                  </a:lnTo>
                  <a:lnTo>
                    <a:pt x="1028792" y="784989"/>
                  </a:lnTo>
                  <a:lnTo>
                    <a:pt x="1047613" y="823007"/>
                  </a:lnTo>
                  <a:lnTo>
                    <a:pt x="1062686" y="863022"/>
                  </a:lnTo>
                  <a:lnTo>
                    <a:pt x="1073762" y="905165"/>
                  </a:lnTo>
                  <a:lnTo>
                    <a:pt x="1080591" y="949571"/>
                  </a:lnTo>
                  <a:lnTo>
                    <a:pt x="1082922" y="996372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3507" y="5956062"/>
              <a:ext cx="159624" cy="22142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45532" y="3285096"/>
            <a:ext cx="103981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131128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Improved performance</a:t>
            </a:r>
            <a:endParaRPr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26115" y="3743943"/>
            <a:ext cx="20040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Prompt-completion</a:t>
            </a:r>
            <a:r>
              <a:rPr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pairs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49948" cy="0"/>
          </a:xfrm>
          <a:custGeom>
            <a:avLst/>
            <a:gdLst/>
            <a:ahLst/>
            <a:cxnLst/>
            <a:rect l="l" t="t" r="r" b="b"/>
            <a:pathLst>
              <a:path w="1699895">
                <a:moveTo>
                  <a:pt x="0" y="0"/>
                </a:moveTo>
                <a:lnTo>
                  <a:pt x="1699296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6087338" y="1672840"/>
            <a:ext cx="2640330" cy="1471295"/>
            <a:chOff x="12174675" y="3345680"/>
            <a:chExt cx="5280660" cy="2942590"/>
          </a:xfrm>
        </p:grpSpPr>
        <p:sp>
          <p:nvSpPr>
            <p:cNvPr id="5" name="object 5"/>
            <p:cNvSpPr/>
            <p:nvPr/>
          </p:nvSpPr>
          <p:spPr>
            <a:xfrm>
              <a:off x="12193725" y="4816840"/>
              <a:ext cx="2089785" cy="0"/>
            </a:xfrm>
            <a:custGeom>
              <a:avLst/>
              <a:gdLst/>
              <a:ahLst/>
              <a:cxnLst/>
              <a:rect l="l" t="t" r="r" b="b"/>
              <a:pathLst>
                <a:path w="2089784">
                  <a:moveTo>
                    <a:pt x="0" y="0"/>
                  </a:moveTo>
                  <a:lnTo>
                    <a:pt x="208932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511645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28602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Using</a:t>
            </a:r>
            <a:r>
              <a:rPr spc="-158" dirty="0"/>
              <a:t> </a:t>
            </a:r>
            <a:r>
              <a:rPr dirty="0"/>
              <a:t>prompts</a:t>
            </a:r>
            <a:r>
              <a:rPr spc="-158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28" dirty="0"/>
              <a:t>fine-</a:t>
            </a:r>
            <a:r>
              <a:rPr spc="-33" dirty="0"/>
              <a:t>tune</a:t>
            </a:r>
            <a:r>
              <a:rPr spc="-158" dirty="0"/>
              <a:t> </a:t>
            </a:r>
            <a:r>
              <a:rPr spc="-20" dirty="0"/>
              <a:t>LLMs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8" dirty="0"/>
              <a:t> </a:t>
            </a:r>
            <a:r>
              <a:rPr spc="-5" dirty="0"/>
              <a:t>instruction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3" name="object 13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62146" y="1451991"/>
            <a:ext cx="4137342" cy="1913573"/>
            <a:chOff x="3924292" y="2903981"/>
            <a:chExt cx="8274684" cy="382714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2" y="4388543"/>
              <a:ext cx="1683944" cy="16839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979136" y="2908744"/>
              <a:ext cx="5214620" cy="3817620"/>
            </a:xfrm>
            <a:custGeom>
              <a:avLst/>
              <a:gdLst/>
              <a:ahLst/>
              <a:cxnLst/>
              <a:rect l="l" t="t" r="r" b="b"/>
              <a:pathLst>
                <a:path w="5214620" h="3817620">
                  <a:moveTo>
                    <a:pt x="5214589" y="3817192"/>
                  </a:moveTo>
                  <a:lnTo>
                    <a:pt x="0" y="3817192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38171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979136" y="2908744"/>
              <a:ext cx="5214620" cy="3817620"/>
            </a:xfrm>
            <a:custGeom>
              <a:avLst/>
              <a:gdLst/>
              <a:ahLst/>
              <a:cxnLst/>
              <a:rect l="l" t="t" r="r" b="b"/>
              <a:pathLst>
                <a:path w="5214620" h="3817620">
                  <a:moveTo>
                    <a:pt x="0" y="0"/>
                  </a:moveTo>
                  <a:lnTo>
                    <a:pt x="5214589" y="0"/>
                  </a:lnTo>
                  <a:lnTo>
                    <a:pt x="5214589" y="3817192"/>
                  </a:lnTo>
                  <a:lnTo>
                    <a:pt x="0" y="381719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80055" y="1531400"/>
            <a:ext cx="224663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80055" y="2384838"/>
            <a:ext cx="224663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>
              <a:tabLst>
                <a:tab pos="117316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97495" y="1492297"/>
            <a:ext cx="3408998" cy="2243138"/>
            <a:chOff x="5394989" y="2984593"/>
            <a:chExt cx="6817995" cy="4486275"/>
          </a:xfrm>
        </p:grpSpPr>
        <p:sp>
          <p:nvSpPr>
            <p:cNvPr id="25" name="object 25"/>
            <p:cNvSpPr/>
            <p:nvPr/>
          </p:nvSpPr>
          <p:spPr>
            <a:xfrm>
              <a:off x="6979136" y="3003643"/>
              <a:ext cx="5214620" cy="2279015"/>
            </a:xfrm>
            <a:custGeom>
              <a:avLst/>
              <a:gdLst/>
              <a:ahLst/>
              <a:cxnLst/>
              <a:rect l="l" t="t" r="r" b="b"/>
              <a:pathLst>
                <a:path w="5214620" h="2279015">
                  <a:moveTo>
                    <a:pt x="0" y="26874"/>
                  </a:moveTo>
                  <a:lnTo>
                    <a:pt x="2110" y="16410"/>
                  </a:lnTo>
                  <a:lnTo>
                    <a:pt x="7868" y="7868"/>
                  </a:lnTo>
                  <a:lnTo>
                    <a:pt x="16410" y="2110"/>
                  </a:lnTo>
                  <a:lnTo>
                    <a:pt x="26874" y="0"/>
                  </a:lnTo>
                  <a:lnTo>
                    <a:pt x="5187714" y="0"/>
                  </a:lnTo>
                  <a:lnTo>
                    <a:pt x="5194839" y="0"/>
                  </a:lnTo>
                  <a:lnTo>
                    <a:pt x="5201689" y="2824"/>
                  </a:lnTo>
                  <a:lnTo>
                    <a:pt x="5206714" y="7874"/>
                  </a:lnTo>
                  <a:lnTo>
                    <a:pt x="5211764" y="12899"/>
                  </a:lnTo>
                  <a:lnTo>
                    <a:pt x="5214589" y="19749"/>
                  </a:lnTo>
                  <a:lnTo>
                    <a:pt x="5214589" y="26874"/>
                  </a:lnTo>
                  <a:lnTo>
                    <a:pt x="5214589" y="499023"/>
                  </a:lnTo>
                  <a:lnTo>
                    <a:pt x="5212478" y="509488"/>
                  </a:lnTo>
                  <a:lnTo>
                    <a:pt x="5206720" y="518030"/>
                  </a:lnTo>
                  <a:lnTo>
                    <a:pt x="5198178" y="523788"/>
                  </a:lnTo>
                  <a:lnTo>
                    <a:pt x="5187714" y="525898"/>
                  </a:lnTo>
                  <a:lnTo>
                    <a:pt x="26874" y="525898"/>
                  </a:lnTo>
                  <a:lnTo>
                    <a:pt x="16410" y="523788"/>
                  </a:lnTo>
                  <a:lnTo>
                    <a:pt x="7868" y="518030"/>
                  </a:lnTo>
                  <a:lnTo>
                    <a:pt x="2110" y="509488"/>
                  </a:lnTo>
                  <a:lnTo>
                    <a:pt x="0" y="499023"/>
                  </a:lnTo>
                  <a:lnTo>
                    <a:pt x="0" y="26874"/>
                  </a:lnTo>
                  <a:close/>
                </a:path>
                <a:path w="5214620" h="2279015">
                  <a:moveTo>
                    <a:pt x="0" y="1779421"/>
                  </a:moveTo>
                  <a:lnTo>
                    <a:pt x="2110" y="1768957"/>
                  </a:lnTo>
                  <a:lnTo>
                    <a:pt x="7868" y="1760415"/>
                  </a:lnTo>
                  <a:lnTo>
                    <a:pt x="16410" y="1754657"/>
                  </a:lnTo>
                  <a:lnTo>
                    <a:pt x="26874" y="1752546"/>
                  </a:lnTo>
                  <a:lnTo>
                    <a:pt x="5187714" y="1752546"/>
                  </a:lnTo>
                  <a:lnTo>
                    <a:pt x="5194839" y="1752546"/>
                  </a:lnTo>
                  <a:lnTo>
                    <a:pt x="5201689" y="1755371"/>
                  </a:lnTo>
                  <a:lnTo>
                    <a:pt x="5206714" y="1760421"/>
                  </a:lnTo>
                  <a:lnTo>
                    <a:pt x="5211764" y="1765446"/>
                  </a:lnTo>
                  <a:lnTo>
                    <a:pt x="5214589" y="1772296"/>
                  </a:lnTo>
                  <a:lnTo>
                    <a:pt x="5214589" y="1779421"/>
                  </a:lnTo>
                  <a:lnTo>
                    <a:pt x="5214589" y="2251570"/>
                  </a:lnTo>
                  <a:lnTo>
                    <a:pt x="5212478" y="2262034"/>
                  </a:lnTo>
                  <a:lnTo>
                    <a:pt x="5206720" y="2270576"/>
                  </a:lnTo>
                  <a:lnTo>
                    <a:pt x="5198178" y="2276334"/>
                  </a:lnTo>
                  <a:lnTo>
                    <a:pt x="5187714" y="2278445"/>
                  </a:lnTo>
                  <a:lnTo>
                    <a:pt x="26874" y="2278445"/>
                  </a:lnTo>
                  <a:lnTo>
                    <a:pt x="16410" y="2276334"/>
                  </a:lnTo>
                  <a:lnTo>
                    <a:pt x="7868" y="2270576"/>
                  </a:lnTo>
                  <a:lnTo>
                    <a:pt x="2110" y="2262034"/>
                  </a:lnTo>
                  <a:lnTo>
                    <a:pt x="0" y="2251570"/>
                  </a:lnTo>
                  <a:lnTo>
                    <a:pt x="0" y="1779421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414039" y="3321268"/>
              <a:ext cx="1343660" cy="4130675"/>
            </a:xfrm>
            <a:custGeom>
              <a:avLst/>
              <a:gdLst/>
              <a:ahLst/>
              <a:cxnLst/>
              <a:rect l="l" t="t" r="r" b="b"/>
              <a:pathLst>
                <a:path w="1343659" h="4130675">
                  <a:moveTo>
                    <a:pt x="1343122" y="0"/>
                  </a:moveTo>
                  <a:lnTo>
                    <a:pt x="1341097" y="974"/>
                  </a:lnTo>
                  <a:lnTo>
                    <a:pt x="1339597" y="1724"/>
                  </a:lnTo>
                  <a:lnTo>
                    <a:pt x="1338072" y="2474"/>
                  </a:lnTo>
                  <a:lnTo>
                    <a:pt x="1336572" y="3249"/>
                  </a:lnTo>
                  <a:lnTo>
                    <a:pt x="1333547" y="4749"/>
                  </a:lnTo>
                  <a:lnTo>
                    <a:pt x="1330497" y="6299"/>
                  </a:lnTo>
                  <a:lnTo>
                    <a:pt x="1327472" y="7874"/>
                  </a:lnTo>
                  <a:lnTo>
                    <a:pt x="1321422" y="11024"/>
                  </a:lnTo>
                  <a:lnTo>
                    <a:pt x="1315397" y="14299"/>
                  </a:lnTo>
                  <a:lnTo>
                    <a:pt x="1282199" y="33656"/>
                  </a:lnTo>
                  <a:lnTo>
                    <a:pt x="1237135" y="63646"/>
                  </a:lnTo>
                  <a:lnTo>
                    <a:pt x="1201261" y="90602"/>
                  </a:lnTo>
                  <a:lnTo>
                    <a:pt x="1165568" y="120145"/>
                  </a:lnTo>
                  <a:lnTo>
                    <a:pt x="1130072" y="152227"/>
                  </a:lnTo>
                  <a:lnTo>
                    <a:pt x="1094792" y="186799"/>
                  </a:lnTo>
                  <a:lnTo>
                    <a:pt x="1059746" y="223814"/>
                  </a:lnTo>
                  <a:lnTo>
                    <a:pt x="1024950" y="263221"/>
                  </a:lnTo>
                  <a:lnTo>
                    <a:pt x="990423" y="304974"/>
                  </a:lnTo>
                  <a:lnTo>
                    <a:pt x="964304" y="338334"/>
                  </a:lnTo>
                  <a:lnTo>
                    <a:pt x="938359" y="373007"/>
                  </a:lnTo>
                  <a:lnTo>
                    <a:pt x="912598" y="408972"/>
                  </a:lnTo>
                  <a:lnTo>
                    <a:pt x="887026" y="446208"/>
                  </a:lnTo>
                  <a:lnTo>
                    <a:pt x="861653" y="484694"/>
                  </a:lnTo>
                  <a:lnTo>
                    <a:pt x="836486" y="524408"/>
                  </a:lnTo>
                  <a:lnTo>
                    <a:pt x="811533" y="565330"/>
                  </a:lnTo>
                  <a:lnTo>
                    <a:pt x="786802" y="607438"/>
                  </a:lnTo>
                  <a:lnTo>
                    <a:pt x="762301" y="650710"/>
                  </a:lnTo>
                  <a:lnTo>
                    <a:pt x="738038" y="695127"/>
                  </a:lnTo>
                  <a:lnTo>
                    <a:pt x="714021" y="740666"/>
                  </a:lnTo>
                  <a:lnTo>
                    <a:pt x="690257" y="787307"/>
                  </a:lnTo>
                  <a:lnTo>
                    <a:pt x="666754" y="835028"/>
                  </a:lnTo>
                  <a:lnTo>
                    <a:pt x="643521" y="883808"/>
                  </a:lnTo>
                  <a:lnTo>
                    <a:pt x="620566" y="933626"/>
                  </a:lnTo>
                  <a:lnTo>
                    <a:pt x="597895" y="984461"/>
                  </a:lnTo>
                  <a:lnTo>
                    <a:pt x="575518" y="1036292"/>
                  </a:lnTo>
                  <a:lnTo>
                    <a:pt x="553442" y="1089097"/>
                  </a:lnTo>
                  <a:lnTo>
                    <a:pt x="531675" y="1142855"/>
                  </a:lnTo>
                  <a:lnTo>
                    <a:pt x="510224" y="1197546"/>
                  </a:lnTo>
                  <a:lnTo>
                    <a:pt x="489099" y="1253147"/>
                  </a:lnTo>
                  <a:lnTo>
                    <a:pt x="474007" y="1293965"/>
                  </a:lnTo>
                  <a:lnTo>
                    <a:pt x="459092" y="1335242"/>
                  </a:lnTo>
                  <a:lnTo>
                    <a:pt x="444358" y="1376970"/>
                  </a:lnTo>
                  <a:lnTo>
                    <a:pt x="429808" y="1419140"/>
                  </a:lnTo>
                  <a:lnTo>
                    <a:pt x="415444" y="1461744"/>
                  </a:lnTo>
                  <a:lnTo>
                    <a:pt x="401270" y="1504774"/>
                  </a:lnTo>
                  <a:lnTo>
                    <a:pt x="387288" y="1548223"/>
                  </a:lnTo>
                  <a:lnTo>
                    <a:pt x="373502" y="1592082"/>
                  </a:lnTo>
                  <a:lnTo>
                    <a:pt x="359915" y="1636344"/>
                  </a:lnTo>
                  <a:lnTo>
                    <a:pt x="346529" y="1680999"/>
                  </a:lnTo>
                  <a:lnTo>
                    <a:pt x="333347" y="1726040"/>
                  </a:lnTo>
                  <a:lnTo>
                    <a:pt x="320374" y="1771460"/>
                  </a:lnTo>
                  <a:lnTo>
                    <a:pt x="307611" y="1817250"/>
                  </a:lnTo>
                  <a:lnTo>
                    <a:pt x="295061" y="1863401"/>
                  </a:lnTo>
                  <a:lnTo>
                    <a:pt x="282728" y="1909907"/>
                  </a:lnTo>
                  <a:lnTo>
                    <a:pt x="270615" y="1956758"/>
                  </a:lnTo>
                  <a:lnTo>
                    <a:pt x="258724" y="2003947"/>
                  </a:lnTo>
                  <a:lnTo>
                    <a:pt x="247059" y="2051466"/>
                  </a:lnTo>
                  <a:lnTo>
                    <a:pt x="235623" y="2099307"/>
                  </a:lnTo>
                  <a:lnTo>
                    <a:pt x="224418" y="2147461"/>
                  </a:lnTo>
                  <a:lnTo>
                    <a:pt x="213448" y="2195921"/>
                  </a:lnTo>
                  <a:lnTo>
                    <a:pt x="202716" y="2244679"/>
                  </a:lnTo>
                  <a:lnTo>
                    <a:pt x="192224" y="2293727"/>
                  </a:lnTo>
                  <a:lnTo>
                    <a:pt x="181976" y="2343055"/>
                  </a:lnTo>
                  <a:lnTo>
                    <a:pt x="171975" y="2392658"/>
                  </a:lnTo>
                  <a:lnTo>
                    <a:pt x="162223" y="2442526"/>
                  </a:lnTo>
                  <a:lnTo>
                    <a:pt x="152724" y="2492651"/>
                  </a:lnTo>
                  <a:lnTo>
                    <a:pt x="143481" y="2543025"/>
                  </a:lnTo>
                  <a:lnTo>
                    <a:pt x="134496" y="2593641"/>
                  </a:lnTo>
                  <a:lnTo>
                    <a:pt x="125773" y="2644490"/>
                  </a:lnTo>
                  <a:lnTo>
                    <a:pt x="117315" y="2695565"/>
                  </a:lnTo>
                  <a:lnTo>
                    <a:pt x="109125" y="2746856"/>
                  </a:lnTo>
                  <a:lnTo>
                    <a:pt x="101205" y="2798357"/>
                  </a:lnTo>
                  <a:lnTo>
                    <a:pt x="93559" y="2850059"/>
                  </a:lnTo>
                  <a:lnTo>
                    <a:pt x="86190" y="2901953"/>
                  </a:lnTo>
                  <a:lnTo>
                    <a:pt x="79101" y="2954033"/>
                  </a:lnTo>
                  <a:lnTo>
                    <a:pt x="72294" y="3006290"/>
                  </a:lnTo>
                  <a:lnTo>
                    <a:pt x="65773" y="3058716"/>
                  </a:lnTo>
                  <a:lnTo>
                    <a:pt x="59541" y="3111302"/>
                  </a:lnTo>
                  <a:lnTo>
                    <a:pt x="53601" y="3164042"/>
                  </a:lnTo>
                  <a:lnTo>
                    <a:pt x="47956" y="3216926"/>
                  </a:lnTo>
                  <a:lnTo>
                    <a:pt x="42608" y="3269947"/>
                  </a:lnTo>
                  <a:lnTo>
                    <a:pt x="37561" y="3323097"/>
                  </a:lnTo>
                  <a:lnTo>
                    <a:pt x="32818" y="3376367"/>
                  </a:lnTo>
                  <a:lnTo>
                    <a:pt x="28382" y="3429750"/>
                  </a:lnTo>
                  <a:lnTo>
                    <a:pt x="24255" y="3483238"/>
                  </a:lnTo>
                  <a:lnTo>
                    <a:pt x="20442" y="3536822"/>
                  </a:lnTo>
                  <a:lnTo>
                    <a:pt x="16944" y="3590494"/>
                  </a:lnTo>
                  <a:lnTo>
                    <a:pt x="13765" y="3644247"/>
                  </a:lnTo>
                  <a:lnTo>
                    <a:pt x="10908" y="3698072"/>
                  </a:lnTo>
                  <a:lnTo>
                    <a:pt x="8376" y="3751962"/>
                  </a:lnTo>
                  <a:lnTo>
                    <a:pt x="6172" y="3805908"/>
                  </a:lnTo>
                  <a:lnTo>
                    <a:pt x="4298" y="3859902"/>
                  </a:lnTo>
                  <a:lnTo>
                    <a:pt x="2759" y="3913937"/>
                  </a:lnTo>
                  <a:lnTo>
                    <a:pt x="1556" y="3968004"/>
                  </a:lnTo>
                  <a:lnTo>
                    <a:pt x="693" y="4022094"/>
                  </a:lnTo>
                  <a:lnTo>
                    <a:pt x="173" y="4076201"/>
                  </a:lnTo>
                  <a:lnTo>
                    <a:pt x="0" y="4130316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061" y="3241118"/>
              <a:ext cx="221049" cy="1602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36239" y="5052139"/>
              <a:ext cx="1316990" cy="2332355"/>
            </a:xfrm>
            <a:custGeom>
              <a:avLst/>
              <a:gdLst/>
              <a:ahLst/>
              <a:cxnLst/>
              <a:rect l="l" t="t" r="r" b="b"/>
              <a:pathLst>
                <a:path w="1316990" h="2332354">
                  <a:moveTo>
                    <a:pt x="1316697" y="0"/>
                  </a:moveTo>
                  <a:lnTo>
                    <a:pt x="1272928" y="13824"/>
                  </a:lnTo>
                  <a:lnTo>
                    <a:pt x="1207792" y="38785"/>
                  </a:lnTo>
                  <a:lnTo>
                    <a:pt x="1160754" y="60073"/>
                  </a:lnTo>
                  <a:lnTo>
                    <a:pt x="1114050" y="83927"/>
                  </a:lnTo>
                  <a:lnTo>
                    <a:pt x="1067724" y="110284"/>
                  </a:lnTo>
                  <a:lnTo>
                    <a:pt x="1021817" y="139079"/>
                  </a:lnTo>
                  <a:lnTo>
                    <a:pt x="976373" y="170249"/>
                  </a:lnTo>
                  <a:lnTo>
                    <a:pt x="940372" y="196853"/>
                  </a:lnTo>
                  <a:lnTo>
                    <a:pt x="904715" y="224901"/>
                  </a:lnTo>
                  <a:lnTo>
                    <a:pt x="869423" y="254362"/>
                  </a:lnTo>
                  <a:lnTo>
                    <a:pt x="834517" y="285203"/>
                  </a:lnTo>
                  <a:lnTo>
                    <a:pt x="800018" y="317391"/>
                  </a:lnTo>
                  <a:lnTo>
                    <a:pt x="765949" y="350892"/>
                  </a:lnTo>
                  <a:lnTo>
                    <a:pt x="732329" y="385675"/>
                  </a:lnTo>
                  <a:lnTo>
                    <a:pt x="699181" y="421706"/>
                  </a:lnTo>
                  <a:lnTo>
                    <a:pt x="666527" y="458952"/>
                  </a:lnTo>
                  <a:lnTo>
                    <a:pt x="634386" y="497382"/>
                  </a:lnTo>
                  <a:lnTo>
                    <a:pt x="602782" y="536961"/>
                  </a:lnTo>
                  <a:lnTo>
                    <a:pt x="571734" y="577658"/>
                  </a:lnTo>
                  <a:lnTo>
                    <a:pt x="541265" y="619439"/>
                  </a:lnTo>
                  <a:lnTo>
                    <a:pt x="511396" y="662272"/>
                  </a:lnTo>
                  <a:lnTo>
                    <a:pt x="482149" y="706123"/>
                  </a:lnTo>
                  <a:lnTo>
                    <a:pt x="456875" y="745633"/>
                  </a:lnTo>
                  <a:lnTo>
                    <a:pt x="432117" y="785888"/>
                  </a:lnTo>
                  <a:lnTo>
                    <a:pt x="407888" y="826864"/>
                  </a:lnTo>
                  <a:lnTo>
                    <a:pt x="384205" y="868541"/>
                  </a:lnTo>
                  <a:lnTo>
                    <a:pt x="361081" y="910894"/>
                  </a:lnTo>
                  <a:lnTo>
                    <a:pt x="338531" y="953902"/>
                  </a:lnTo>
                  <a:lnTo>
                    <a:pt x="316570" y="997541"/>
                  </a:lnTo>
                  <a:lnTo>
                    <a:pt x="295212" y="1041790"/>
                  </a:lnTo>
                  <a:lnTo>
                    <a:pt x="274473" y="1086626"/>
                  </a:lnTo>
                  <a:lnTo>
                    <a:pt x="254367" y="1132026"/>
                  </a:lnTo>
                  <a:lnTo>
                    <a:pt x="234909" y="1177967"/>
                  </a:lnTo>
                  <a:lnTo>
                    <a:pt x="216113" y="1224427"/>
                  </a:lnTo>
                  <a:lnTo>
                    <a:pt x="197995" y="1271384"/>
                  </a:lnTo>
                  <a:lnTo>
                    <a:pt x="180568" y="1318815"/>
                  </a:lnTo>
                  <a:lnTo>
                    <a:pt x="163848" y="1366697"/>
                  </a:lnTo>
                  <a:lnTo>
                    <a:pt x="147849" y="1415008"/>
                  </a:lnTo>
                  <a:lnTo>
                    <a:pt x="132587" y="1463725"/>
                  </a:lnTo>
                  <a:lnTo>
                    <a:pt x="118075" y="1512825"/>
                  </a:lnTo>
                  <a:lnTo>
                    <a:pt x="104329" y="1562287"/>
                  </a:lnTo>
                  <a:lnTo>
                    <a:pt x="91362" y="1612087"/>
                  </a:lnTo>
                  <a:lnTo>
                    <a:pt x="79191" y="1662203"/>
                  </a:lnTo>
                  <a:lnTo>
                    <a:pt x="67830" y="1712613"/>
                  </a:lnTo>
                  <a:lnTo>
                    <a:pt x="57292" y="1763293"/>
                  </a:lnTo>
                  <a:lnTo>
                    <a:pt x="47594" y="1814222"/>
                  </a:lnTo>
                  <a:lnTo>
                    <a:pt x="38750" y="1865376"/>
                  </a:lnTo>
                  <a:lnTo>
                    <a:pt x="30774" y="1916733"/>
                  </a:lnTo>
                  <a:lnTo>
                    <a:pt x="23681" y="1968271"/>
                  </a:lnTo>
                  <a:lnTo>
                    <a:pt x="17487" y="2019967"/>
                  </a:lnTo>
                  <a:lnTo>
                    <a:pt x="12205" y="2071798"/>
                  </a:lnTo>
                  <a:lnTo>
                    <a:pt x="7850" y="2123742"/>
                  </a:lnTo>
                  <a:lnTo>
                    <a:pt x="4438" y="2175776"/>
                  </a:lnTo>
                  <a:lnTo>
                    <a:pt x="1982" y="2227878"/>
                  </a:lnTo>
                  <a:lnTo>
                    <a:pt x="498" y="2280025"/>
                  </a:lnTo>
                  <a:lnTo>
                    <a:pt x="0" y="2332195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786" y="4970814"/>
              <a:ext cx="218274" cy="16264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20335" y="3743943"/>
            <a:ext cx="314388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Each</a:t>
            </a: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FF00FF"/>
                </a:solidFill>
                <a:latin typeface="Lato"/>
                <a:cs typeface="Lato"/>
              </a:rPr>
              <a:t>prompt/completion</a:t>
            </a:r>
            <a:r>
              <a:rPr b="1" spc="-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pair</a:t>
            </a: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includes</a:t>
            </a:r>
            <a:r>
              <a:rPr b="1" spc="-3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25" dirty="0">
                <a:solidFill>
                  <a:srgbClr val="FF00FF"/>
                </a:solidFill>
                <a:latin typeface="Lato"/>
                <a:cs typeface="Lato"/>
              </a:rPr>
              <a:t>a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b="1" spc="-5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“instruction”</a:t>
            </a:r>
            <a:r>
              <a:rPr b="1" spc="-5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to</a:t>
            </a:r>
            <a:r>
              <a:rPr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the</a:t>
            </a:r>
            <a:r>
              <a:rPr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385502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Using</a:t>
            </a:r>
            <a:r>
              <a:rPr spc="-158" dirty="0"/>
              <a:t> </a:t>
            </a:r>
            <a:r>
              <a:rPr dirty="0"/>
              <a:t>prompts</a:t>
            </a:r>
            <a:r>
              <a:rPr spc="-158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28" dirty="0"/>
              <a:t>fine-</a:t>
            </a:r>
            <a:r>
              <a:rPr spc="-33" dirty="0"/>
              <a:t>tune</a:t>
            </a:r>
            <a:r>
              <a:rPr spc="-158" dirty="0"/>
              <a:t> </a:t>
            </a:r>
            <a:r>
              <a:rPr spc="-20" dirty="0"/>
              <a:t>LLMs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8" dirty="0"/>
              <a:t> </a:t>
            </a:r>
            <a:r>
              <a:rPr spc="-5" dirty="0"/>
              <a:t>instruction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6" name="object 16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81548" y="2194272"/>
            <a:ext cx="3317875" cy="2147888"/>
            <a:chOff x="2363095" y="4388543"/>
            <a:chExt cx="6635750" cy="42957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292" y="4388543"/>
              <a:ext cx="1683944" cy="16839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63095" y="659058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1548" y="3295293"/>
            <a:ext cx="3317875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29540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72023" y="3295293"/>
            <a:ext cx="6838633" cy="1046798"/>
            <a:chOff x="2344045" y="6590586"/>
            <a:chExt cx="13677265" cy="2093595"/>
          </a:xfrm>
        </p:grpSpPr>
        <p:sp>
          <p:nvSpPr>
            <p:cNvPr id="27" name="object 27"/>
            <p:cNvSpPr/>
            <p:nvPr/>
          </p:nvSpPr>
          <p:spPr>
            <a:xfrm>
              <a:off x="2363095" y="6662361"/>
              <a:ext cx="6479540" cy="615950"/>
            </a:xfrm>
            <a:custGeom>
              <a:avLst/>
              <a:gdLst/>
              <a:ahLst/>
              <a:cxnLst/>
              <a:rect l="l" t="t" r="r" b="b"/>
              <a:pathLst>
                <a:path w="6479540" h="615950">
                  <a:moveTo>
                    <a:pt x="0" y="31449"/>
                  </a:moveTo>
                  <a:lnTo>
                    <a:pt x="2470" y="19205"/>
                  </a:lnTo>
                  <a:lnTo>
                    <a:pt x="9209" y="9209"/>
                  </a:lnTo>
                  <a:lnTo>
                    <a:pt x="19204" y="2470"/>
                  </a:lnTo>
                  <a:lnTo>
                    <a:pt x="31444" y="0"/>
                  </a:lnTo>
                  <a:lnTo>
                    <a:pt x="6447637" y="0"/>
                  </a:lnTo>
                  <a:lnTo>
                    <a:pt x="6455986" y="0"/>
                  </a:lnTo>
                  <a:lnTo>
                    <a:pt x="6463986" y="3324"/>
                  </a:lnTo>
                  <a:lnTo>
                    <a:pt x="6469886" y="9199"/>
                  </a:lnTo>
                  <a:lnTo>
                    <a:pt x="6475761" y="15099"/>
                  </a:lnTo>
                  <a:lnTo>
                    <a:pt x="6479086" y="23099"/>
                  </a:lnTo>
                  <a:lnTo>
                    <a:pt x="6479086" y="31449"/>
                  </a:lnTo>
                  <a:lnTo>
                    <a:pt x="6479086" y="584148"/>
                  </a:lnTo>
                  <a:lnTo>
                    <a:pt x="6476616" y="596392"/>
                  </a:lnTo>
                  <a:lnTo>
                    <a:pt x="6469877" y="606389"/>
                  </a:lnTo>
                  <a:lnTo>
                    <a:pt x="6459881" y="613128"/>
                  </a:lnTo>
                  <a:lnTo>
                    <a:pt x="6447637" y="615598"/>
                  </a:lnTo>
                  <a:lnTo>
                    <a:pt x="31444" y="615598"/>
                  </a:lnTo>
                  <a:lnTo>
                    <a:pt x="19204" y="613128"/>
                  </a:lnTo>
                  <a:lnTo>
                    <a:pt x="9209" y="606389"/>
                  </a:lnTo>
                  <a:lnTo>
                    <a:pt x="2470" y="596392"/>
                  </a:lnTo>
                  <a:lnTo>
                    <a:pt x="0" y="584148"/>
                  </a:lnTo>
                  <a:lnTo>
                    <a:pt x="0" y="31449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246756" y="6590586"/>
              <a:ext cx="6774180" cy="2093595"/>
            </a:xfrm>
            <a:custGeom>
              <a:avLst/>
              <a:gdLst/>
              <a:ahLst/>
              <a:cxnLst/>
              <a:rect l="l" t="t" r="r" b="b"/>
              <a:pathLst>
                <a:path w="6774180" h="2093595">
                  <a:moveTo>
                    <a:pt x="67739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773986" y="0"/>
                  </a:lnTo>
                  <a:lnTo>
                    <a:pt x="67739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23378" y="3295293"/>
            <a:ext cx="3387090" cy="73032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9875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Translate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sentence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to...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14444" y="2951156"/>
            <a:ext cx="5058093" cy="697548"/>
            <a:chOff x="5628888" y="5902312"/>
            <a:chExt cx="10116185" cy="1395095"/>
          </a:xfrm>
        </p:grpSpPr>
        <p:sp>
          <p:nvSpPr>
            <p:cNvPr id="31" name="object 31"/>
            <p:cNvSpPr/>
            <p:nvPr/>
          </p:nvSpPr>
          <p:spPr>
            <a:xfrm>
              <a:off x="9246756" y="6662361"/>
              <a:ext cx="6479540" cy="615950"/>
            </a:xfrm>
            <a:custGeom>
              <a:avLst/>
              <a:gdLst/>
              <a:ahLst/>
              <a:cxnLst/>
              <a:rect l="l" t="t" r="r" b="b"/>
              <a:pathLst>
                <a:path w="6479540" h="615950">
                  <a:moveTo>
                    <a:pt x="0" y="31449"/>
                  </a:moveTo>
                  <a:lnTo>
                    <a:pt x="2470" y="19205"/>
                  </a:lnTo>
                  <a:lnTo>
                    <a:pt x="9209" y="9209"/>
                  </a:lnTo>
                  <a:lnTo>
                    <a:pt x="19205" y="2470"/>
                  </a:lnTo>
                  <a:lnTo>
                    <a:pt x="31449" y="0"/>
                  </a:lnTo>
                  <a:lnTo>
                    <a:pt x="6447637" y="0"/>
                  </a:lnTo>
                  <a:lnTo>
                    <a:pt x="6455986" y="0"/>
                  </a:lnTo>
                  <a:lnTo>
                    <a:pt x="6463986" y="3324"/>
                  </a:lnTo>
                  <a:lnTo>
                    <a:pt x="6469886" y="9199"/>
                  </a:lnTo>
                  <a:lnTo>
                    <a:pt x="6475761" y="15099"/>
                  </a:lnTo>
                  <a:lnTo>
                    <a:pt x="6479086" y="23099"/>
                  </a:lnTo>
                  <a:lnTo>
                    <a:pt x="6479086" y="31449"/>
                  </a:lnTo>
                  <a:lnTo>
                    <a:pt x="6479086" y="584148"/>
                  </a:lnTo>
                  <a:lnTo>
                    <a:pt x="6476616" y="596392"/>
                  </a:lnTo>
                  <a:lnTo>
                    <a:pt x="6469877" y="606389"/>
                  </a:lnTo>
                  <a:lnTo>
                    <a:pt x="6459881" y="613128"/>
                  </a:lnTo>
                  <a:lnTo>
                    <a:pt x="6447637" y="615598"/>
                  </a:lnTo>
                  <a:lnTo>
                    <a:pt x="31449" y="615598"/>
                  </a:lnTo>
                  <a:lnTo>
                    <a:pt x="19205" y="613128"/>
                  </a:lnTo>
                  <a:lnTo>
                    <a:pt x="9209" y="606389"/>
                  </a:lnTo>
                  <a:lnTo>
                    <a:pt x="2470" y="596392"/>
                  </a:lnTo>
                  <a:lnTo>
                    <a:pt x="0" y="584148"/>
                  </a:lnTo>
                  <a:lnTo>
                    <a:pt x="0" y="31449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788588" y="5921362"/>
              <a:ext cx="3470275" cy="608330"/>
            </a:xfrm>
            <a:custGeom>
              <a:avLst/>
              <a:gdLst/>
              <a:ahLst/>
              <a:cxnLst/>
              <a:rect l="l" t="t" r="r" b="b"/>
              <a:pathLst>
                <a:path w="3470275" h="608329">
                  <a:moveTo>
                    <a:pt x="0" y="608048"/>
                  </a:moveTo>
                  <a:lnTo>
                    <a:pt x="374" y="607923"/>
                  </a:lnTo>
                  <a:lnTo>
                    <a:pt x="3749" y="606798"/>
                  </a:lnTo>
                  <a:lnTo>
                    <a:pt x="7174" y="605698"/>
                  </a:lnTo>
                  <a:lnTo>
                    <a:pt x="53924" y="591623"/>
                  </a:lnTo>
                  <a:lnTo>
                    <a:pt x="100934" y="579020"/>
                  </a:lnTo>
                  <a:lnTo>
                    <a:pt x="151449" y="566773"/>
                  </a:lnTo>
                  <a:lnTo>
                    <a:pt x="194281" y="557220"/>
                  </a:lnTo>
                  <a:lnTo>
                    <a:pt x="239169" y="547874"/>
                  </a:lnTo>
                  <a:lnTo>
                    <a:pt x="286030" y="538728"/>
                  </a:lnTo>
                  <a:lnTo>
                    <a:pt x="334776" y="529772"/>
                  </a:lnTo>
                  <a:lnTo>
                    <a:pt x="385324" y="520998"/>
                  </a:lnTo>
                  <a:lnTo>
                    <a:pt x="426995" y="514105"/>
                  </a:lnTo>
                  <a:lnTo>
                    <a:pt x="469719" y="507319"/>
                  </a:lnTo>
                  <a:lnTo>
                    <a:pt x="513452" y="500636"/>
                  </a:lnTo>
                  <a:lnTo>
                    <a:pt x="558150" y="494050"/>
                  </a:lnTo>
                  <a:lnTo>
                    <a:pt x="603769" y="487558"/>
                  </a:lnTo>
                  <a:lnTo>
                    <a:pt x="650267" y="481154"/>
                  </a:lnTo>
                  <a:lnTo>
                    <a:pt x="697597" y="474836"/>
                  </a:lnTo>
                  <a:lnTo>
                    <a:pt x="745718" y="468597"/>
                  </a:lnTo>
                  <a:lnTo>
                    <a:pt x="794584" y="462434"/>
                  </a:lnTo>
                  <a:lnTo>
                    <a:pt x="844152" y="456343"/>
                  </a:lnTo>
                  <a:lnTo>
                    <a:pt x="894379" y="450318"/>
                  </a:lnTo>
                  <a:lnTo>
                    <a:pt x="945220" y="444355"/>
                  </a:lnTo>
                  <a:lnTo>
                    <a:pt x="996631" y="438450"/>
                  </a:lnTo>
                  <a:lnTo>
                    <a:pt x="1048569" y="432598"/>
                  </a:lnTo>
                  <a:lnTo>
                    <a:pt x="1100990" y="426796"/>
                  </a:lnTo>
                  <a:lnTo>
                    <a:pt x="1153849" y="421037"/>
                  </a:lnTo>
                  <a:lnTo>
                    <a:pt x="1207104" y="415319"/>
                  </a:lnTo>
                  <a:lnTo>
                    <a:pt x="1260709" y="409636"/>
                  </a:lnTo>
                  <a:lnTo>
                    <a:pt x="1314622" y="403984"/>
                  </a:lnTo>
                  <a:lnTo>
                    <a:pt x="1368799" y="398359"/>
                  </a:lnTo>
                  <a:lnTo>
                    <a:pt x="1423194" y="392755"/>
                  </a:lnTo>
                  <a:lnTo>
                    <a:pt x="1477766" y="387170"/>
                  </a:lnTo>
                  <a:lnTo>
                    <a:pt x="1532469" y="381597"/>
                  </a:lnTo>
                  <a:lnTo>
                    <a:pt x="1587261" y="376033"/>
                  </a:lnTo>
                  <a:lnTo>
                    <a:pt x="1642096" y="370474"/>
                  </a:lnTo>
                  <a:lnTo>
                    <a:pt x="1710634" y="363525"/>
                  </a:lnTo>
                  <a:lnTo>
                    <a:pt x="1779085" y="356569"/>
                  </a:lnTo>
                  <a:lnTo>
                    <a:pt x="1847366" y="349594"/>
                  </a:lnTo>
                  <a:lnTo>
                    <a:pt x="1915389" y="342594"/>
                  </a:lnTo>
                  <a:lnTo>
                    <a:pt x="1983070" y="335560"/>
                  </a:lnTo>
                  <a:lnTo>
                    <a:pt x="2050322" y="328481"/>
                  </a:lnTo>
                  <a:lnTo>
                    <a:pt x="2117060" y="321351"/>
                  </a:lnTo>
                  <a:lnTo>
                    <a:pt x="2183198" y="314160"/>
                  </a:lnTo>
                  <a:lnTo>
                    <a:pt x="2248651" y="306900"/>
                  </a:lnTo>
                  <a:lnTo>
                    <a:pt x="2313332" y="299562"/>
                  </a:lnTo>
                  <a:lnTo>
                    <a:pt x="2377156" y="292137"/>
                  </a:lnTo>
                  <a:lnTo>
                    <a:pt x="2440038" y="284616"/>
                  </a:lnTo>
                  <a:lnTo>
                    <a:pt x="2501892" y="276991"/>
                  </a:lnTo>
                  <a:lnTo>
                    <a:pt x="2562632" y="269253"/>
                  </a:lnTo>
                  <a:lnTo>
                    <a:pt x="2622172" y="261394"/>
                  </a:lnTo>
                  <a:lnTo>
                    <a:pt x="2680427" y="253405"/>
                  </a:lnTo>
                  <a:lnTo>
                    <a:pt x="2737310" y="245276"/>
                  </a:lnTo>
                  <a:lnTo>
                    <a:pt x="2792737" y="237000"/>
                  </a:lnTo>
                  <a:lnTo>
                    <a:pt x="2846622" y="228568"/>
                  </a:lnTo>
                  <a:lnTo>
                    <a:pt x="2898878" y="219971"/>
                  </a:lnTo>
                  <a:lnTo>
                    <a:pt x="2949421" y="211200"/>
                  </a:lnTo>
                  <a:lnTo>
                    <a:pt x="2998164" y="202247"/>
                  </a:lnTo>
                  <a:lnTo>
                    <a:pt x="3045022" y="193102"/>
                  </a:lnTo>
                  <a:lnTo>
                    <a:pt x="3089909" y="183758"/>
                  </a:lnTo>
                  <a:lnTo>
                    <a:pt x="3132739" y="174206"/>
                  </a:lnTo>
                  <a:lnTo>
                    <a:pt x="3173428" y="164436"/>
                  </a:lnTo>
                  <a:lnTo>
                    <a:pt x="3211888" y="154441"/>
                  </a:lnTo>
                  <a:lnTo>
                    <a:pt x="3281782" y="133738"/>
                  </a:lnTo>
                  <a:lnTo>
                    <a:pt x="3341737" y="112027"/>
                  </a:lnTo>
                  <a:lnTo>
                    <a:pt x="3391065" y="89240"/>
                  </a:lnTo>
                  <a:lnTo>
                    <a:pt x="3429083" y="65306"/>
                  </a:lnTo>
                  <a:lnTo>
                    <a:pt x="3463402" y="27104"/>
                  </a:lnTo>
                  <a:lnTo>
                    <a:pt x="3468443" y="13721"/>
                  </a:lnTo>
                  <a:lnTo>
                    <a:pt x="3470143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8888" y="6459161"/>
              <a:ext cx="215349" cy="18984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258606" y="5921362"/>
              <a:ext cx="3046730" cy="601980"/>
            </a:xfrm>
            <a:custGeom>
              <a:avLst/>
              <a:gdLst/>
              <a:ahLst/>
              <a:cxnLst/>
              <a:rect l="l" t="t" r="r" b="b"/>
              <a:pathLst>
                <a:path w="3046729" h="601979">
                  <a:moveTo>
                    <a:pt x="3046343" y="601823"/>
                  </a:moveTo>
                  <a:lnTo>
                    <a:pt x="3044918" y="601323"/>
                  </a:lnTo>
                  <a:lnTo>
                    <a:pt x="3041793" y="600248"/>
                  </a:lnTo>
                  <a:lnTo>
                    <a:pt x="3038643" y="599148"/>
                  </a:lnTo>
                  <a:lnTo>
                    <a:pt x="3035443" y="598073"/>
                  </a:lnTo>
                  <a:lnTo>
                    <a:pt x="3029068" y="595898"/>
                  </a:lnTo>
                  <a:lnTo>
                    <a:pt x="3022568" y="593748"/>
                  </a:lnTo>
                  <a:lnTo>
                    <a:pt x="2974425" y="579020"/>
                  </a:lnTo>
                  <a:lnTo>
                    <a:pt x="2929819" y="566773"/>
                  </a:lnTo>
                  <a:lnTo>
                    <a:pt x="2882275" y="554864"/>
                  </a:lnTo>
                  <a:lnTo>
                    <a:pt x="2831919" y="543277"/>
                  </a:lnTo>
                  <a:lnTo>
                    <a:pt x="2778900" y="531993"/>
                  </a:lnTo>
                  <a:lnTo>
                    <a:pt x="2723369" y="520998"/>
                  </a:lnTo>
                  <a:lnTo>
                    <a:pt x="2681490" y="513174"/>
                  </a:lnTo>
                  <a:lnTo>
                    <a:pt x="2638417" y="505486"/>
                  </a:lnTo>
                  <a:lnTo>
                    <a:pt x="2594207" y="497930"/>
                  </a:lnTo>
                  <a:lnTo>
                    <a:pt x="2548917" y="490497"/>
                  </a:lnTo>
                  <a:lnTo>
                    <a:pt x="2502604" y="483182"/>
                  </a:lnTo>
                  <a:lnTo>
                    <a:pt x="2455325" y="475978"/>
                  </a:lnTo>
                  <a:lnTo>
                    <a:pt x="2407137" y="468879"/>
                  </a:lnTo>
                  <a:lnTo>
                    <a:pt x="2358096" y="461878"/>
                  </a:lnTo>
                  <a:lnTo>
                    <a:pt x="2308259" y="454968"/>
                  </a:lnTo>
                  <a:lnTo>
                    <a:pt x="2257684" y="448142"/>
                  </a:lnTo>
                  <a:lnTo>
                    <a:pt x="2206426" y="441395"/>
                  </a:lnTo>
                  <a:lnTo>
                    <a:pt x="2154544" y="434720"/>
                  </a:lnTo>
                  <a:lnTo>
                    <a:pt x="2102093" y="428110"/>
                  </a:lnTo>
                  <a:lnTo>
                    <a:pt x="2049131" y="421559"/>
                  </a:lnTo>
                  <a:lnTo>
                    <a:pt x="1995714" y="415060"/>
                  </a:lnTo>
                  <a:lnTo>
                    <a:pt x="1941900" y="408606"/>
                  </a:lnTo>
                  <a:lnTo>
                    <a:pt x="1887745" y="402192"/>
                  </a:lnTo>
                  <a:lnTo>
                    <a:pt x="1833305" y="395809"/>
                  </a:lnTo>
                  <a:lnTo>
                    <a:pt x="1778639" y="389453"/>
                  </a:lnTo>
                  <a:lnTo>
                    <a:pt x="1723803" y="383116"/>
                  </a:lnTo>
                  <a:lnTo>
                    <a:pt x="1668853" y="376792"/>
                  </a:lnTo>
                  <a:lnTo>
                    <a:pt x="1613846" y="370474"/>
                  </a:lnTo>
                  <a:lnTo>
                    <a:pt x="1546620" y="362753"/>
                  </a:lnTo>
                  <a:lnTo>
                    <a:pt x="1479497" y="355021"/>
                  </a:lnTo>
                  <a:lnTo>
                    <a:pt x="1412582" y="347264"/>
                  </a:lnTo>
                  <a:lnTo>
                    <a:pt x="1345979" y="339473"/>
                  </a:lnTo>
                  <a:lnTo>
                    <a:pt x="1279790" y="331633"/>
                  </a:lnTo>
                  <a:lnTo>
                    <a:pt x="1214120" y="323734"/>
                  </a:lnTo>
                  <a:lnTo>
                    <a:pt x="1149073" y="315764"/>
                  </a:lnTo>
                  <a:lnTo>
                    <a:pt x="1084752" y="307711"/>
                  </a:lnTo>
                  <a:lnTo>
                    <a:pt x="1021262" y="299562"/>
                  </a:lnTo>
                  <a:lnTo>
                    <a:pt x="958705" y="291306"/>
                  </a:lnTo>
                  <a:lnTo>
                    <a:pt x="897186" y="282931"/>
                  </a:lnTo>
                  <a:lnTo>
                    <a:pt x="836809" y="274425"/>
                  </a:lnTo>
                  <a:lnTo>
                    <a:pt x="777677" y="265776"/>
                  </a:lnTo>
                  <a:lnTo>
                    <a:pt x="719894" y="256972"/>
                  </a:lnTo>
                  <a:lnTo>
                    <a:pt x="663563" y="248002"/>
                  </a:lnTo>
                  <a:lnTo>
                    <a:pt x="608789" y="238853"/>
                  </a:lnTo>
                  <a:lnTo>
                    <a:pt x="555676" y="229513"/>
                  </a:lnTo>
                  <a:lnTo>
                    <a:pt x="504327" y="219971"/>
                  </a:lnTo>
                  <a:lnTo>
                    <a:pt x="454845" y="210214"/>
                  </a:lnTo>
                  <a:lnTo>
                    <a:pt x="407335" y="200231"/>
                  </a:lnTo>
                  <a:lnTo>
                    <a:pt x="361901" y="190010"/>
                  </a:lnTo>
                  <a:lnTo>
                    <a:pt x="318646" y="179539"/>
                  </a:lnTo>
                  <a:lnTo>
                    <a:pt x="277673" y="168806"/>
                  </a:lnTo>
                  <a:lnTo>
                    <a:pt x="239088" y="157798"/>
                  </a:lnTo>
                  <a:lnTo>
                    <a:pt x="169492" y="134914"/>
                  </a:lnTo>
                  <a:lnTo>
                    <a:pt x="110689" y="110790"/>
                  </a:lnTo>
                  <a:lnTo>
                    <a:pt x="63507" y="85333"/>
                  </a:lnTo>
                  <a:lnTo>
                    <a:pt x="28779" y="58445"/>
                  </a:lnTo>
                  <a:lnTo>
                    <a:pt x="1850" y="15224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7575" y="6454211"/>
              <a:ext cx="213574" cy="193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88265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59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725538" y="1850090"/>
            <a:ext cx="4511993" cy="1113155"/>
            <a:chOff x="5451076" y="3700179"/>
            <a:chExt cx="9023985" cy="2226310"/>
          </a:xfrm>
        </p:grpSpPr>
        <p:sp>
          <p:nvSpPr>
            <p:cNvPr id="5" name="object 5"/>
            <p:cNvSpPr/>
            <p:nvPr/>
          </p:nvSpPr>
          <p:spPr>
            <a:xfrm>
              <a:off x="13061423" y="4816840"/>
              <a:ext cx="1221740" cy="0"/>
            </a:xfrm>
            <a:custGeom>
              <a:avLst/>
              <a:gdLst/>
              <a:ahLst/>
              <a:cxnLst/>
              <a:rect l="l" t="t" r="r" b="b"/>
              <a:pathLst>
                <a:path w="1221740">
                  <a:moveTo>
                    <a:pt x="0" y="0"/>
                  </a:moveTo>
                  <a:lnTo>
                    <a:pt x="1221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5839" y="3704942"/>
              <a:ext cx="7606030" cy="2216785"/>
            </a:xfrm>
            <a:custGeom>
              <a:avLst/>
              <a:gdLst/>
              <a:ahLst/>
              <a:cxnLst/>
              <a:rect l="l" t="t" r="r" b="b"/>
              <a:pathLst>
                <a:path w="7606030" h="2216785">
                  <a:moveTo>
                    <a:pt x="0" y="0"/>
                  </a:moveTo>
                  <a:lnTo>
                    <a:pt x="7605584" y="0"/>
                  </a:lnTo>
                  <a:lnTo>
                    <a:pt x="7605584" y="2216395"/>
                  </a:lnTo>
                  <a:lnTo>
                    <a:pt x="0" y="2216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4738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Using</a:t>
            </a:r>
            <a:r>
              <a:rPr spc="-158" dirty="0"/>
              <a:t> </a:t>
            </a:r>
            <a:r>
              <a:rPr dirty="0"/>
              <a:t>prompts</a:t>
            </a:r>
            <a:r>
              <a:rPr spc="-158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28" dirty="0"/>
              <a:t>fine-</a:t>
            </a:r>
            <a:r>
              <a:rPr spc="-33" dirty="0"/>
              <a:t>tune</a:t>
            </a:r>
            <a:r>
              <a:rPr spc="-158" dirty="0"/>
              <a:t> </a:t>
            </a:r>
            <a:r>
              <a:rPr spc="-20" dirty="0"/>
              <a:t>LLMs</a:t>
            </a:r>
            <a:r>
              <a:rPr spc="-155" dirty="0"/>
              <a:t> </a:t>
            </a:r>
            <a:r>
              <a:rPr dirty="0"/>
              <a:t>with</a:t>
            </a:r>
            <a:r>
              <a:rPr spc="-158" dirty="0"/>
              <a:t> </a:t>
            </a:r>
            <a:r>
              <a:rPr spc="-5" dirty="0"/>
              <a:t>instruction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30301" y="1930512"/>
            <a:ext cx="3798253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 marL="87948"/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53442" y="1672840"/>
            <a:ext cx="1474470" cy="1471295"/>
            <a:chOff x="14506883" y="3345680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11646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27244" y="2116701"/>
            <a:ext cx="1114108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34010" marR="2540" indent="-327978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Fine-</a:t>
            </a:r>
            <a:r>
              <a:rPr sz="1800" spc="-5" dirty="0">
                <a:latin typeface="Lato"/>
                <a:cs typeface="Lato"/>
              </a:rPr>
              <a:t>tuned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6" name="object 16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2194272"/>
            <a:ext cx="841972" cy="84197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773959" y="1400191"/>
            <a:ext cx="168338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38" dirty="0">
                <a:solidFill>
                  <a:srgbClr val="FF00FF"/>
                </a:solidFill>
                <a:latin typeface="Lato"/>
                <a:cs typeface="Lato"/>
              </a:rPr>
              <a:t>Task-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specific</a:t>
            </a:r>
            <a:r>
              <a:rPr sz="1300"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endParaRPr sz="13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504" y="3291902"/>
            <a:ext cx="1824038" cy="4782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302895">
              <a:lnSpc>
                <a:spcPct val="114999"/>
              </a:lnSpc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10" dirty="0">
                <a:latin typeface="Lato"/>
                <a:cs typeface="Lato"/>
              </a:rPr>
              <a:t>fine-</a:t>
            </a:r>
            <a:r>
              <a:rPr b="1" spc="-5" dirty="0">
                <a:latin typeface="Lato"/>
                <a:cs typeface="Lato"/>
              </a:rPr>
              <a:t>tuning </a:t>
            </a:r>
            <a:r>
              <a:rPr b="1" dirty="0">
                <a:latin typeface="Lato"/>
                <a:cs typeface="Lato"/>
              </a:rPr>
              <a:t>updates</a:t>
            </a:r>
            <a:r>
              <a:rPr b="1" spc="-10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all</a:t>
            </a:r>
            <a:r>
              <a:rPr b="1" spc="-10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parameters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45532" y="3356158"/>
            <a:ext cx="103981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131128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Improved performance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2370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35" dirty="0"/>
              <a:t> </a:t>
            </a:r>
            <a:r>
              <a:rPr dirty="0"/>
              <a:t>prompt</a:t>
            </a:r>
            <a:r>
              <a:rPr spc="-133" dirty="0"/>
              <a:t> </a:t>
            </a:r>
            <a:r>
              <a:rPr dirty="0"/>
              <a:t>instruction</a:t>
            </a:r>
            <a:r>
              <a:rPr spc="-135" dirty="0"/>
              <a:t> </a:t>
            </a:r>
            <a:r>
              <a:rPr spc="-5" dirty="0"/>
              <a:t>templates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7072" y="4411225"/>
            <a:ext cx="6087428" cy="12952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800" dirty="0">
                <a:latin typeface="Roboto"/>
                <a:cs typeface="Roboto"/>
              </a:rPr>
              <a:t>Source:</a:t>
            </a:r>
            <a:r>
              <a:rPr sz="800" spc="55" dirty="0">
                <a:latin typeface="Roboto"/>
                <a:cs typeface="Roboto"/>
              </a:rPr>
              <a:t> </a:t>
            </a:r>
            <a:r>
              <a:rPr sz="8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https://github.com/bigscience-</a:t>
            </a:r>
            <a:r>
              <a:rPr sz="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workshop/promptsource/blob/main/promptsource/templates/amazon_polarity/templates.yaml</a:t>
            </a:r>
            <a:endParaRPr sz="8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162" y="1159060"/>
            <a:ext cx="8879523" cy="868680"/>
            <a:chOff x="234324" y="2318120"/>
            <a:chExt cx="17759045" cy="1737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9" y="2327645"/>
              <a:ext cx="17739564" cy="1717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9087" y="2322882"/>
              <a:ext cx="17749520" cy="1727835"/>
            </a:xfrm>
            <a:custGeom>
              <a:avLst/>
              <a:gdLst/>
              <a:ahLst/>
              <a:cxnLst/>
              <a:rect l="l" t="t" r="r" b="b"/>
              <a:pathLst>
                <a:path w="17749520" h="1727835">
                  <a:moveTo>
                    <a:pt x="0" y="287886"/>
                  </a:moveTo>
                  <a:lnTo>
                    <a:pt x="3749" y="241190"/>
                  </a:lnTo>
                  <a:lnTo>
                    <a:pt x="14603" y="196893"/>
                  </a:lnTo>
                  <a:lnTo>
                    <a:pt x="31974" y="155587"/>
                  </a:lnTo>
                  <a:lnTo>
                    <a:pt x="55270" y="117866"/>
                  </a:lnTo>
                  <a:lnTo>
                    <a:pt x="83902" y="84321"/>
                  </a:lnTo>
                  <a:lnTo>
                    <a:pt x="117280" y="55546"/>
                  </a:lnTo>
                  <a:lnTo>
                    <a:pt x="154814" y="32134"/>
                  </a:lnTo>
                  <a:lnTo>
                    <a:pt x="195916" y="14676"/>
                  </a:lnTo>
                  <a:lnTo>
                    <a:pt x="239994" y="3768"/>
                  </a:lnTo>
                  <a:lnTo>
                    <a:pt x="286459" y="0"/>
                  </a:lnTo>
                  <a:lnTo>
                    <a:pt x="17462627" y="0"/>
                  </a:lnTo>
                  <a:lnTo>
                    <a:pt x="17507711" y="3586"/>
                  </a:lnTo>
                  <a:lnTo>
                    <a:pt x="17551280" y="14132"/>
                  </a:lnTo>
                  <a:lnTo>
                    <a:pt x="17592561" y="31317"/>
                  </a:lnTo>
                  <a:lnTo>
                    <a:pt x="17630784" y="54820"/>
                  </a:lnTo>
                  <a:lnTo>
                    <a:pt x="17665176" y="84322"/>
                  </a:lnTo>
                  <a:lnTo>
                    <a:pt x="17694532" y="118895"/>
                  </a:lnTo>
                  <a:lnTo>
                    <a:pt x="17717918" y="157311"/>
                  </a:lnTo>
                  <a:lnTo>
                    <a:pt x="17735016" y="198798"/>
                  </a:lnTo>
                  <a:lnTo>
                    <a:pt x="17745508" y="242580"/>
                  </a:lnTo>
                  <a:lnTo>
                    <a:pt x="17749076" y="287886"/>
                  </a:lnTo>
                  <a:lnTo>
                    <a:pt x="17749076" y="1439434"/>
                  </a:lnTo>
                  <a:lnTo>
                    <a:pt x="17745327" y="1486132"/>
                  </a:lnTo>
                  <a:lnTo>
                    <a:pt x="17734473" y="1530432"/>
                  </a:lnTo>
                  <a:lnTo>
                    <a:pt x="17717103" y="1571739"/>
                  </a:lnTo>
                  <a:lnTo>
                    <a:pt x="17693808" y="1609463"/>
                  </a:lnTo>
                  <a:lnTo>
                    <a:pt x="17665176" y="1643009"/>
                  </a:lnTo>
                  <a:lnTo>
                    <a:pt x="17631799" y="1671785"/>
                  </a:lnTo>
                  <a:lnTo>
                    <a:pt x="17594266" y="1695198"/>
                  </a:lnTo>
                  <a:lnTo>
                    <a:pt x="17553166" y="1712656"/>
                  </a:lnTo>
                  <a:lnTo>
                    <a:pt x="17509090" y="1723565"/>
                  </a:lnTo>
                  <a:lnTo>
                    <a:pt x="17462627" y="1727334"/>
                  </a:lnTo>
                  <a:lnTo>
                    <a:pt x="286459" y="1727334"/>
                  </a:lnTo>
                  <a:lnTo>
                    <a:pt x="239994" y="1723565"/>
                  </a:lnTo>
                  <a:lnTo>
                    <a:pt x="195916" y="1712656"/>
                  </a:lnTo>
                  <a:lnTo>
                    <a:pt x="154814" y="1695198"/>
                  </a:lnTo>
                  <a:lnTo>
                    <a:pt x="117280" y="1671785"/>
                  </a:lnTo>
                  <a:lnTo>
                    <a:pt x="83902" y="1643009"/>
                  </a:lnTo>
                  <a:lnTo>
                    <a:pt x="55270" y="1609463"/>
                  </a:lnTo>
                  <a:lnTo>
                    <a:pt x="31974" y="1571739"/>
                  </a:lnTo>
                  <a:lnTo>
                    <a:pt x="14603" y="1530432"/>
                  </a:lnTo>
                  <a:lnTo>
                    <a:pt x="3749" y="1486132"/>
                  </a:lnTo>
                  <a:lnTo>
                    <a:pt x="0" y="1439434"/>
                  </a:lnTo>
                  <a:lnTo>
                    <a:pt x="0" y="287886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2249" y="899787"/>
            <a:ext cx="299751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dirty="0">
                <a:solidFill>
                  <a:srgbClr val="212121"/>
                </a:solidFill>
                <a:latin typeface="Lato"/>
                <a:cs typeface="Lato"/>
              </a:rPr>
              <a:t>Classification</a:t>
            </a:r>
            <a:r>
              <a:rPr sz="1600" spc="-73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133" dirty="0">
                <a:solidFill>
                  <a:srgbClr val="212121"/>
                </a:solidFill>
                <a:latin typeface="Lato"/>
                <a:cs typeface="Lato"/>
              </a:rPr>
              <a:t>/</a:t>
            </a:r>
            <a:r>
              <a:rPr sz="1600" spc="-70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dirty="0">
                <a:solidFill>
                  <a:srgbClr val="212121"/>
                </a:solidFill>
                <a:latin typeface="Lato"/>
                <a:cs typeface="Lato"/>
              </a:rPr>
              <a:t>sentiment</a:t>
            </a:r>
            <a:r>
              <a:rPr sz="1600" spc="-73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Lato"/>
                <a:cs typeface="Lato"/>
              </a:rPr>
              <a:t>analysis</a:t>
            </a:r>
            <a:endParaRPr sz="16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50" y="2185831"/>
            <a:ext cx="139382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solidFill>
                  <a:srgbClr val="212121"/>
                </a:solidFill>
                <a:latin typeface="Lato"/>
                <a:cs typeface="Lato"/>
              </a:rPr>
              <a:t>Text</a:t>
            </a:r>
            <a:r>
              <a:rPr sz="1600" spc="-8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Lato"/>
                <a:cs typeface="Lato"/>
              </a:rPr>
              <a:t>generation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7162" y="2517570"/>
            <a:ext cx="8879523" cy="658813"/>
            <a:chOff x="234324" y="5035139"/>
            <a:chExt cx="17759045" cy="13176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9" y="5064889"/>
              <a:ext cx="17739564" cy="12779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9087" y="5060114"/>
              <a:ext cx="17749520" cy="1287780"/>
            </a:xfrm>
            <a:custGeom>
              <a:avLst/>
              <a:gdLst/>
              <a:ahLst/>
              <a:cxnLst/>
              <a:rect l="l" t="t" r="r" b="b"/>
              <a:pathLst>
                <a:path w="17749520" h="1287779">
                  <a:moveTo>
                    <a:pt x="0" y="214599"/>
                  </a:moveTo>
                  <a:lnTo>
                    <a:pt x="5628" y="165400"/>
                  </a:lnTo>
                  <a:lnTo>
                    <a:pt x="21661" y="120232"/>
                  </a:lnTo>
                  <a:lnTo>
                    <a:pt x="46819" y="80387"/>
                  </a:lnTo>
                  <a:lnTo>
                    <a:pt x="79823" y="47151"/>
                  </a:lnTo>
                  <a:lnTo>
                    <a:pt x="119394" y="21815"/>
                  </a:lnTo>
                  <a:lnTo>
                    <a:pt x="164251" y="5668"/>
                  </a:lnTo>
                  <a:lnTo>
                    <a:pt x="213117" y="0"/>
                  </a:lnTo>
                  <a:lnTo>
                    <a:pt x="17535977" y="0"/>
                  </a:lnTo>
                  <a:lnTo>
                    <a:pt x="17577748" y="4164"/>
                  </a:lnTo>
                  <a:lnTo>
                    <a:pt x="17617533" y="16343"/>
                  </a:lnTo>
                  <a:lnTo>
                    <a:pt x="17654214" y="36070"/>
                  </a:lnTo>
                  <a:lnTo>
                    <a:pt x="17686676" y="62874"/>
                  </a:lnTo>
                  <a:lnTo>
                    <a:pt x="17713280" y="95550"/>
                  </a:lnTo>
                  <a:lnTo>
                    <a:pt x="17732858" y="132484"/>
                  </a:lnTo>
                  <a:lnTo>
                    <a:pt x="17744944" y="172544"/>
                  </a:lnTo>
                  <a:lnTo>
                    <a:pt x="17749076" y="214599"/>
                  </a:lnTo>
                  <a:lnTo>
                    <a:pt x="17749076" y="1072947"/>
                  </a:lnTo>
                  <a:lnTo>
                    <a:pt x="17743449" y="1122145"/>
                  </a:lnTo>
                  <a:lnTo>
                    <a:pt x="17727418" y="1167309"/>
                  </a:lnTo>
                  <a:lnTo>
                    <a:pt x="17702263" y="1207150"/>
                  </a:lnTo>
                  <a:lnTo>
                    <a:pt x="17669263" y="1240380"/>
                  </a:lnTo>
                  <a:lnTo>
                    <a:pt x="17629696" y="1265711"/>
                  </a:lnTo>
                  <a:lnTo>
                    <a:pt x="17584841" y="1281854"/>
                  </a:lnTo>
                  <a:lnTo>
                    <a:pt x="17535977" y="1287522"/>
                  </a:lnTo>
                  <a:lnTo>
                    <a:pt x="213117" y="1287522"/>
                  </a:lnTo>
                  <a:lnTo>
                    <a:pt x="164251" y="1281854"/>
                  </a:lnTo>
                  <a:lnTo>
                    <a:pt x="119394" y="1265711"/>
                  </a:lnTo>
                  <a:lnTo>
                    <a:pt x="79823" y="1240380"/>
                  </a:lnTo>
                  <a:lnTo>
                    <a:pt x="46819" y="1207150"/>
                  </a:lnTo>
                  <a:lnTo>
                    <a:pt x="21661" y="1167309"/>
                  </a:lnTo>
                  <a:lnTo>
                    <a:pt x="5628" y="1122145"/>
                  </a:lnTo>
                  <a:lnTo>
                    <a:pt x="0" y="1072947"/>
                  </a:lnTo>
                  <a:lnTo>
                    <a:pt x="0" y="214599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6396" y="5054189"/>
              <a:ext cx="8418195" cy="800735"/>
            </a:xfrm>
            <a:custGeom>
              <a:avLst/>
              <a:gdLst/>
              <a:ahLst/>
              <a:cxnLst/>
              <a:rect l="l" t="t" r="r" b="b"/>
              <a:pathLst>
                <a:path w="8418195" h="800735">
                  <a:moveTo>
                    <a:pt x="0" y="0"/>
                  </a:moveTo>
                  <a:lnTo>
                    <a:pt x="8417983" y="0"/>
                  </a:lnTo>
                  <a:lnTo>
                    <a:pt x="8417983" y="800398"/>
                  </a:lnTo>
                  <a:lnTo>
                    <a:pt x="0" y="8003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250" y="3396403"/>
            <a:ext cx="175164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55" dirty="0">
                <a:solidFill>
                  <a:srgbClr val="212121"/>
                </a:solidFill>
                <a:latin typeface="Lato"/>
                <a:cs typeface="Lato"/>
              </a:rPr>
              <a:t>Text</a:t>
            </a:r>
            <a:r>
              <a:rPr sz="1600" spc="-85" dirty="0">
                <a:solidFill>
                  <a:srgbClr val="212121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Lato"/>
                <a:cs typeface="Lato"/>
              </a:rPr>
              <a:t>summarization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7162" y="3671643"/>
            <a:ext cx="8879523" cy="587375"/>
            <a:chOff x="234324" y="7343285"/>
            <a:chExt cx="17759045" cy="11747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9" y="7398509"/>
              <a:ext cx="17739564" cy="11093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9087" y="7393735"/>
              <a:ext cx="17749520" cy="1119505"/>
            </a:xfrm>
            <a:custGeom>
              <a:avLst/>
              <a:gdLst/>
              <a:ahLst/>
              <a:cxnLst/>
              <a:rect l="l" t="t" r="r" b="b"/>
              <a:pathLst>
                <a:path w="17749520" h="1119504">
                  <a:moveTo>
                    <a:pt x="0" y="186499"/>
                  </a:moveTo>
                  <a:lnTo>
                    <a:pt x="6608" y="136921"/>
                  </a:lnTo>
                  <a:lnTo>
                    <a:pt x="25258" y="92370"/>
                  </a:lnTo>
                  <a:lnTo>
                    <a:pt x="54185" y="54624"/>
                  </a:lnTo>
                  <a:lnTo>
                    <a:pt x="91627" y="25462"/>
                  </a:lnTo>
                  <a:lnTo>
                    <a:pt x="135820" y="6662"/>
                  </a:lnTo>
                  <a:lnTo>
                    <a:pt x="185002" y="0"/>
                  </a:lnTo>
                  <a:lnTo>
                    <a:pt x="17564077" y="0"/>
                  </a:lnTo>
                  <a:lnTo>
                    <a:pt x="17634880" y="14196"/>
                  </a:lnTo>
                  <a:lnTo>
                    <a:pt x="17694901" y="54624"/>
                  </a:lnTo>
                  <a:lnTo>
                    <a:pt x="17735001" y="115124"/>
                  </a:lnTo>
                  <a:lnTo>
                    <a:pt x="17749076" y="186499"/>
                  </a:lnTo>
                  <a:lnTo>
                    <a:pt x="17749076" y="932423"/>
                  </a:lnTo>
                  <a:lnTo>
                    <a:pt x="17742468" y="982001"/>
                  </a:lnTo>
                  <a:lnTo>
                    <a:pt x="17723819" y="1026552"/>
                  </a:lnTo>
                  <a:lnTo>
                    <a:pt x="17694892" y="1064297"/>
                  </a:lnTo>
                  <a:lnTo>
                    <a:pt x="17657451" y="1093459"/>
                  </a:lnTo>
                  <a:lnTo>
                    <a:pt x="17613258" y="1112260"/>
                  </a:lnTo>
                  <a:lnTo>
                    <a:pt x="17564077" y="1118922"/>
                  </a:lnTo>
                  <a:lnTo>
                    <a:pt x="185002" y="1118922"/>
                  </a:lnTo>
                  <a:lnTo>
                    <a:pt x="135820" y="1112260"/>
                  </a:lnTo>
                  <a:lnTo>
                    <a:pt x="91627" y="1093459"/>
                  </a:lnTo>
                  <a:lnTo>
                    <a:pt x="54185" y="1064297"/>
                  </a:lnTo>
                  <a:lnTo>
                    <a:pt x="25258" y="1026552"/>
                  </a:lnTo>
                  <a:lnTo>
                    <a:pt x="6608" y="982001"/>
                  </a:lnTo>
                  <a:lnTo>
                    <a:pt x="0" y="932423"/>
                  </a:lnTo>
                  <a:lnTo>
                    <a:pt x="0" y="186499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6296" y="7362335"/>
              <a:ext cx="12296140" cy="800735"/>
            </a:xfrm>
            <a:custGeom>
              <a:avLst/>
              <a:gdLst/>
              <a:ahLst/>
              <a:cxnLst/>
              <a:rect l="l" t="t" r="r" b="b"/>
              <a:pathLst>
                <a:path w="12296140" h="800734">
                  <a:moveTo>
                    <a:pt x="0" y="0"/>
                  </a:moveTo>
                  <a:lnTo>
                    <a:pt x="12295775" y="0"/>
                  </a:lnTo>
                  <a:lnTo>
                    <a:pt x="12295775" y="800398"/>
                  </a:lnTo>
                  <a:lnTo>
                    <a:pt x="0" y="8003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/>
          <p:nvPr/>
        </p:nvSpPr>
        <p:spPr>
          <a:xfrm>
            <a:off x="5328989" y="1079298"/>
            <a:ext cx="3170555" cy="400368"/>
          </a:xfrm>
          <a:custGeom>
            <a:avLst/>
            <a:gdLst/>
            <a:ahLst/>
            <a:cxnLst/>
            <a:rect l="l" t="t" r="r" b="b"/>
            <a:pathLst>
              <a:path w="6341109" h="800735">
                <a:moveTo>
                  <a:pt x="0" y="0"/>
                </a:moveTo>
                <a:lnTo>
                  <a:pt x="6340787" y="0"/>
                </a:lnTo>
                <a:lnTo>
                  <a:pt x="6340787" y="800398"/>
                </a:lnTo>
                <a:lnTo>
                  <a:pt x="0" y="8003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22" y="1813273"/>
            <a:ext cx="841972" cy="841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344" y="1417126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4619" y="3067481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3085108" y="3145528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813" y="3384268"/>
            <a:ext cx="76581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Validation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19" y="3785630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085108" y="3863673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897" y="4100237"/>
            <a:ext cx="31210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Test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619" y="1813271"/>
            <a:ext cx="3803015" cy="1108393"/>
          </a:xfrm>
          <a:custGeom>
            <a:avLst/>
            <a:gdLst/>
            <a:ahLst/>
            <a:cxnLst/>
            <a:rect l="l" t="t" r="r" b="b"/>
            <a:pathLst>
              <a:path w="7606030" h="2216785">
                <a:moveTo>
                  <a:pt x="0" y="0"/>
                </a:moveTo>
                <a:lnTo>
                  <a:pt x="7605584" y="0"/>
                </a:lnTo>
                <a:lnTo>
                  <a:pt x="7605584" y="2216395"/>
                </a:lnTo>
                <a:lnTo>
                  <a:pt x="0" y="22163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3085108" y="1891312"/>
            <a:ext cx="256667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4491" y="2666128"/>
            <a:ext cx="60515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758" y="1417126"/>
            <a:ext cx="103441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splits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7286" y="1797790"/>
            <a:ext cx="1474470" cy="1471295"/>
            <a:chOff x="7514572" y="3595580"/>
            <a:chExt cx="2948940" cy="2942590"/>
          </a:xfrm>
        </p:grpSpPr>
        <p:sp>
          <p:nvSpPr>
            <p:cNvPr id="4" name="object 4"/>
            <p:cNvSpPr/>
            <p:nvPr/>
          </p:nvSpPr>
          <p:spPr>
            <a:xfrm>
              <a:off x="7519335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900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4" y="360515"/>
                  </a:lnTo>
                  <a:lnTo>
                    <a:pt x="2471928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3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2" y="2368405"/>
                  </a:lnTo>
                  <a:lnTo>
                    <a:pt x="2599661" y="2403502"/>
                  </a:lnTo>
                  <a:lnTo>
                    <a:pt x="2570263" y="2437699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2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7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5"/>
                  </a:lnTo>
                  <a:lnTo>
                    <a:pt x="1517901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19334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899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3" y="360515"/>
                  </a:lnTo>
                  <a:lnTo>
                    <a:pt x="2471928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5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6" y="2140292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1" y="2368405"/>
                  </a:lnTo>
                  <a:lnTo>
                    <a:pt x="2599660" y="2403502"/>
                  </a:lnTo>
                  <a:lnTo>
                    <a:pt x="2570263" y="2437698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1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6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4"/>
                  </a:lnTo>
                  <a:lnTo>
                    <a:pt x="1517901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05145" y="2241650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9502" y="1417707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4650" y="1202773"/>
            <a:ext cx="2607310" cy="1046798"/>
          </a:xfrm>
          <a:custGeom>
            <a:avLst/>
            <a:gdLst/>
            <a:ahLst/>
            <a:cxnLst/>
            <a:rect l="l" t="t" r="r" b="b"/>
            <a:pathLst>
              <a:path w="5214619" h="2093595">
                <a:moveTo>
                  <a:pt x="5214589" y="2093395"/>
                </a:moveTo>
                <a:lnTo>
                  <a:pt x="0" y="2093395"/>
                </a:lnTo>
                <a:lnTo>
                  <a:pt x="0" y="0"/>
                </a:lnTo>
                <a:lnTo>
                  <a:pt x="5214589" y="0"/>
                </a:lnTo>
                <a:lnTo>
                  <a:pt x="5214589" y="209339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5884650" y="1202773"/>
            <a:ext cx="2607310" cy="95859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Neutral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8814" y="916056"/>
            <a:ext cx="124714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sz="1300"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completion: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814" y="2473904"/>
            <a:ext cx="455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Label:</a:t>
            </a:r>
            <a:endParaRPr sz="1300"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84650" y="2760619"/>
            <a:ext cx="2607310" cy="1046798"/>
          </a:xfrm>
          <a:custGeom>
            <a:avLst/>
            <a:gdLst/>
            <a:ahLst/>
            <a:cxnLst/>
            <a:rect l="l" t="t" r="r" b="b"/>
            <a:pathLst>
              <a:path w="5214619" h="2093595">
                <a:moveTo>
                  <a:pt x="5214589" y="2093395"/>
                </a:moveTo>
                <a:lnTo>
                  <a:pt x="0" y="2093395"/>
                </a:lnTo>
                <a:lnTo>
                  <a:pt x="0" y="0"/>
                </a:lnTo>
                <a:lnTo>
                  <a:pt x="5214589" y="0"/>
                </a:lnTo>
                <a:lnTo>
                  <a:pt x="5214589" y="209339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5884650" y="2760619"/>
            <a:ext cx="2607310" cy="95859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74938" y="1898584"/>
            <a:ext cx="2607310" cy="307975"/>
          </a:xfrm>
          <a:custGeom>
            <a:avLst/>
            <a:gdLst/>
            <a:ahLst/>
            <a:cxnLst/>
            <a:rect l="l" t="t" r="r" b="b"/>
            <a:pathLst>
              <a:path w="5214619" h="615950">
                <a:moveTo>
                  <a:pt x="0" y="31449"/>
                </a:moveTo>
                <a:lnTo>
                  <a:pt x="2470" y="19205"/>
                </a:lnTo>
                <a:lnTo>
                  <a:pt x="9209" y="9209"/>
                </a:lnTo>
                <a:lnTo>
                  <a:pt x="19205" y="2470"/>
                </a:lnTo>
                <a:lnTo>
                  <a:pt x="31449" y="0"/>
                </a:lnTo>
                <a:lnTo>
                  <a:pt x="5183139" y="0"/>
                </a:lnTo>
                <a:lnTo>
                  <a:pt x="5191489" y="0"/>
                </a:lnTo>
                <a:lnTo>
                  <a:pt x="5199489" y="3324"/>
                </a:lnTo>
                <a:lnTo>
                  <a:pt x="5205389" y="9224"/>
                </a:lnTo>
                <a:lnTo>
                  <a:pt x="5211289" y="15099"/>
                </a:lnTo>
                <a:lnTo>
                  <a:pt x="5214589" y="23099"/>
                </a:lnTo>
                <a:lnTo>
                  <a:pt x="5214589" y="31449"/>
                </a:lnTo>
                <a:lnTo>
                  <a:pt x="5214589" y="584148"/>
                </a:lnTo>
                <a:lnTo>
                  <a:pt x="5212118" y="596392"/>
                </a:lnTo>
                <a:lnTo>
                  <a:pt x="5205380" y="606389"/>
                </a:lnTo>
                <a:lnTo>
                  <a:pt x="5195383" y="613128"/>
                </a:lnTo>
                <a:lnTo>
                  <a:pt x="5183139" y="615598"/>
                </a:lnTo>
                <a:lnTo>
                  <a:pt x="31449" y="615598"/>
                </a:lnTo>
                <a:lnTo>
                  <a:pt x="19205" y="613128"/>
                </a:lnTo>
                <a:lnTo>
                  <a:pt x="9209" y="606389"/>
                </a:lnTo>
                <a:lnTo>
                  <a:pt x="2470" y="596392"/>
                </a:lnTo>
                <a:lnTo>
                  <a:pt x="0" y="584148"/>
                </a:lnTo>
                <a:lnTo>
                  <a:pt x="0" y="31449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6" name="object 16"/>
          <p:cNvSpPr/>
          <p:nvPr/>
        </p:nvSpPr>
        <p:spPr>
          <a:xfrm>
            <a:off x="5886963" y="3449406"/>
            <a:ext cx="2607310" cy="307975"/>
          </a:xfrm>
          <a:custGeom>
            <a:avLst/>
            <a:gdLst/>
            <a:ahLst/>
            <a:cxnLst/>
            <a:rect l="l" t="t" r="r" b="b"/>
            <a:pathLst>
              <a:path w="5214619" h="615950">
                <a:moveTo>
                  <a:pt x="0" y="31424"/>
                </a:moveTo>
                <a:lnTo>
                  <a:pt x="2470" y="19195"/>
                </a:lnTo>
                <a:lnTo>
                  <a:pt x="9206" y="9206"/>
                </a:lnTo>
                <a:lnTo>
                  <a:pt x="19195" y="2470"/>
                </a:lnTo>
                <a:lnTo>
                  <a:pt x="31424" y="0"/>
                </a:lnTo>
                <a:lnTo>
                  <a:pt x="5183139" y="0"/>
                </a:lnTo>
                <a:lnTo>
                  <a:pt x="5191464" y="0"/>
                </a:lnTo>
                <a:lnTo>
                  <a:pt x="5199464" y="3299"/>
                </a:lnTo>
                <a:lnTo>
                  <a:pt x="5205364" y="9199"/>
                </a:lnTo>
                <a:lnTo>
                  <a:pt x="5211264" y="15099"/>
                </a:lnTo>
                <a:lnTo>
                  <a:pt x="5214589" y="23099"/>
                </a:lnTo>
                <a:lnTo>
                  <a:pt x="5214589" y="31424"/>
                </a:lnTo>
                <a:lnTo>
                  <a:pt x="5214589" y="584148"/>
                </a:lnTo>
                <a:lnTo>
                  <a:pt x="5212115" y="596382"/>
                </a:lnTo>
                <a:lnTo>
                  <a:pt x="5205370" y="606380"/>
                </a:lnTo>
                <a:lnTo>
                  <a:pt x="5195373" y="613124"/>
                </a:lnTo>
                <a:lnTo>
                  <a:pt x="5183139" y="615598"/>
                </a:lnTo>
                <a:lnTo>
                  <a:pt x="31424" y="615598"/>
                </a:lnTo>
                <a:lnTo>
                  <a:pt x="19195" y="613124"/>
                </a:lnTo>
                <a:lnTo>
                  <a:pt x="9206" y="606380"/>
                </a:lnTo>
                <a:lnTo>
                  <a:pt x="2470" y="596382"/>
                </a:lnTo>
                <a:lnTo>
                  <a:pt x="0" y="584148"/>
                </a:lnTo>
                <a:lnTo>
                  <a:pt x="0" y="3142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7" name="object 17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35905" y="1685084"/>
            <a:ext cx="2230755" cy="889318"/>
            <a:chOff x="7271810" y="3370168"/>
            <a:chExt cx="4461510" cy="177863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1810" y="4984765"/>
              <a:ext cx="210999" cy="1639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458128" y="3452143"/>
              <a:ext cx="1083310" cy="1614805"/>
            </a:xfrm>
            <a:custGeom>
              <a:avLst/>
              <a:gdLst/>
              <a:ahLst/>
              <a:cxnLst/>
              <a:rect l="l" t="t" r="r" b="b"/>
              <a:pathLst>
                <a:path w="1083309" h="1614804">
                  <a:moveTo>
                    <a:pt x="0" y="1614596"/>
                  </a:moveTo>
                  <a:lnTo>
                    <a:pt x="655598" y="1614596"/>
                  </a:lnTo>
                  <a:lnTo>
                    <a:pt x="655598" y="0"/>
                  </a:lnTo>
                  <a:lnTo>
                    <a:pt x="10826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776" y="3370168"/>
              <a:ext cx="211024" cy="16394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355397" y="1815085"/>
            <a:ext cx="842010" cy="1125220"/>
            <a:chOff x="2710794" y="3630170"/>
            <a:chExt cx="1684020" cy="2250440"/>
          </a:xfrm>
        </p:grpSpPr>
        <p:sp>
          <p:nvSpPr>
            <p:cNvPr id="23" name="object 23"/>
            <p:cNvSpPr/>
            <p:nvPr/>
          </p:nvSpPr>
          <p:spPr>
            <a:xfrm>
              <a:off x="3552767" y="5235064"/>
              <a:ext cx="0" cy="453390"/>
            </a:xfrm>
            <a:custGeom>
              <a:avLst/>
              <a:gdLst/>
              <a:ahLst/>
              <a:cxnLst/>
              <a:rect l="l" t="t" r="r" b="b"/>
              <a:pathLst>
                <a:path h="453389">
                  <a:moveTo>
                    <a:pt x="0" y="0"/>
                  </a:moveTo>
                  <a:lnTo>
                    <a:pt x="0" y="453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793" y="5669313"/>
              <a:ext cx="163974" cy="2109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94" y="3630170"/>
              <a:ext cx="1683944" cy="168394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06825" y="1417707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09135"/>
              </p:ext>
            </p:extLst>
          </p:nvPr>
        </p:nvGraphicFramePr>
        <p:xfrm>
          <a:off x="494405" y="2523845"/>
          <a:ext cx="3148330" cy="1782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7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007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7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1300" b="1" spc="-10" dirty="0">
                          <a:solidFill>
                            <a:srgbClr val="FF00FF"/>
                          </a:solidFill>
                          <a:latin typeface="Lato"/>
                          <a:cs typeface="Lato"/>
                        </a:rPr>
                        <a:t>Prompt:</a:t>
                      </a:r>
                      <a:endParaRPr sz="1300" dirty="0">
                        <a:latin typeface="Lato"/>
                        <a:cs typeface="Lato"/>
                      </a:endParaRPr>
                    </a:p>
                  </a:txBody>
                  <a:tcPr marL="0" marR="0" marT="125095" marB="0">
                    <a:lnR w="38100">
                      <a:solidFill>
                        <a:srgbClr val="595959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240">
                <a:tc rowSpan="2">
                  <a:txBody>
                    <a:bodyPr/>
                    <a:lstStyle/>
                    <a:p>
                      <a:pPr marL="180340" marR="54483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400" b="1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Classify</a:t>
                      </a:r>
                      <a:r>
                        <a:rPr sz="1400" b="1" spc="-40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400" b="1" spc="-30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232F3D"/>
                          </a:solidFill>
                          <a:latin typeface="Courier New"/>
                          <a:cs typeface="Courier New"/>
                        </a:rPr>
                        <a:t>review: </a:t>
                      </a:r>
                      <a:r>
                        <a:rPr sz="1400" b="1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400" b="1" spc="-30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loved</a:t>
                      </a:r>
                      <a:r>
                        <a:rPr sz="1400" b="1" spc="-15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400" b="1" spc="-15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9C3B"/>
                          </a:solidFill>
                          <a:latin typeface="Courier New"/>
                          <a:cs typeface="Courier New"/>
                        </a:rPr>
                        <a:t>DVD!</a:t>
                      </a:r>
                      <a:endParaRPr sz="14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ourier New"/>
                          <a:cs typeface="Courier New"/>
                        </a:rPr>
                        <a:t>Sentiment:</a:t>
                      </a:r>
                      <a:endParaRPr sz="1400" dirty="0">
                        <a:latin typeface="Courier New"/>
                        <a:cs typeface="Courier New"/>
                      </a:endParaRPr>
                    </a:p>
                  </a:txBody>
                  <a:tcPr marL="0" marR="0" marT="8318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38100">
                      <a:solidFill>
                        <a:srgbClr val="595959"/>
                      </a:solidFill>
                      <a:prstDash val="solid"/>
                    </a:lnR>
                    <a:lnB w="38100">
                      <a:solidFill>
                        <a:srgbClr val="59595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595959"/>
                      </a:solidFill>
                      <a:prstDash val="solid"/>
                    </a:lnL>
                    <a:lnT w="38100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637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381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5632" y="1998468"/>
            <a:ext cx="4712970" cy="1681229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759460" algn="ctr">
              <a:spcBef>
                <a:spcPts val="50"/>
              </a:spcBef>
            </a:pPr>
            <a:r>
              <a:rPr sz="3600" dirty="0"/>
              <a:t>Generative</a:t>
            </a:r>
            <a:r>
              <a:rPr sz="3600" spc="-213" dirty="0"/>
              <a:t> </a:t>
            </a:r>
            <a:r>
              <a:rPr sz="3600" spc="50" dirty="0"/>
              <a:t>AI</a:t>
            </a:r>
            <a:r>
              <a:rPr sz="3600" spc="-210" dirty="0"/>
              <a:t> </a:t>
            </a:r>
            <a:r>
              <a:rPr sz="3600" spc="-25" dirty="0"/>
              <a:t>&amp; </a:t>
            </a:r>
            <a:r>
              <a:rPr sz="3600" dirty="0"/>
              <a:t>Large</a:t>
            </a:r>
            <a:r>
              <a:rPr sz="3600" spc="-170" dirty="0"/>
              <a:t> </a:t>
            </a:r>
            <a:r>
              <a:rPr sz="3600" spc="-23" dirty="0"/>
              <a:t>Language</a:t>
            </a:r>
            <a:r>
              <a:rPr sz="3600" spc="-170" dirty="0"/>
              <a:t> </a:t>
            </a:r>
            <a:r>
              <a:rPr sz="3600" spc="-5" dirty="0"/>
              <a:t>Models</a:t>
            </a:r>
            <a:br>
              <a:rPr lang="en-PT" sz="3600" spc="-5" dirty="0"/>
            </a:br>
            <a:r>
              <a:rPr lang="en-PT" sz="3600" spc="-5" dirty="0"/>
              <a:t>III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7286" y="1797790"/>
            <a:ext cx="1474470" cy="1471295"/>
            <a:chOff x="7514572" y="3595580"/>
            <a:chExt cx="2948940" cy="2942590"/>
          </a:xfrm>
        </p:grpSpPr>
        <p:sp>
          <p:nvSpPr>
            <p:cNvPr id="4" name="object 4"/>
            <p:cNvSpPr/>
            <p:nvPr/>
          </p:nvSpPr>
          <p:spPr>
            <a:xfrm>
              <a:off x="7519335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900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4" y="360515"/>
                  </a:lnTo>
                  <a:lnTo>
                    <a:pt x="2471928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3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2" y="2368405"/>
                  </a:lnTo>
                  <a:lnTo>
                    <a:pt x="2599661" y="2403502"/>
                  </a:lnTo>
                  <a:lnTo>
                    <a:pt x="2570263" y="2437699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2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7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5"/>
                  </a:lnTo>
                  <a:lnTo>
                    <a:pt x="1517901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519334" y="3600342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3" y="873"/>
                  </a:lnTo>
                  <a:lnTo>
                    <a:pt x="1570647" y="3482"/>
                  </a:lnTo>
                  <a:lnTo>
                    <a:pt x="1620899" y="7810"/>
                  </a:lnTo>
                  <a:lnTo>
                    <a:pt x="1670849" y="13840"/>
                  </a:lnTo>
                  <a:lnTo>
                    <a:pt x="1720455" y="21555"/>
                  </a:lnTo>
                  <a:lnTo>
                    <a:pt x="1769677" y="30938"/>
                  </a:lnTo>
                  <a:lnTo>
                    <a:pt x="1818475" y="41974"/>
                  </a:lnTo>
                  <a:lnTo>
                    <a:pt x="1866807" y="54644"/>
                  </a:lnTo>
                  <a:lnTo>
                    <a:pt x="1914634" y="68933"/>
                  </a:lnTo>
                  <a:lnTo>
                    <a:pt x="1961915" y="84823"/>
                  </a:lnTo>
                  <a:lnTo>
                    <a:pt x="2008609" y="102298"/>
                  </a:lnTo>
                  <a:lnTo>
                    <a:pt x="2054676" y="121341"/>
                  </a:lnTo>
                  <a:lnTo>
                    <a:pt x="2100075" y="141934"/>
                  </a:lnTo>
                  <a:lnTo>
                    <a:pt x="2144766" y="164063"/>
                  </a:lnTo>
                  <a:lnTo>
                    <a:pt x="2188708" y="187709"/>
                  </a:lnTo>
                  <a:lnTo>
                    <a:pt x="2231861" y="212855"/>
                  </a:lnTo>
                  <a:lnTo>
                    <a:pt x="2274183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3" y="360515"/>
                  </a:lnTo>
                  <a:lnTo>
                    <a:pt x="2471928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5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6" y="2140292"/>
                  </a:lnTo>
                  <a:lnTo>
                    <a:pt x="2753222" y="2180278"/>
                  </a:lnTo>
                  <a:lnTo>
                    <a:pt x="2730467" y="2219509"/>
                  </a:lnTo>
                  <a:lnTo>
                    <a:pt x="2706544" y="2257961"/>
                  </a:lnTo>
                  <a:lnTo>
                    <a:pt x="2681477" y="2295611"/>
                  </a:lnTo>
                  <a:lnTo>
                    <a:pt x="2655292" y="2332434"/>
                  </a:lnTo>
                  <a:lnTo>
                    <a:pt x="2628011" y="2368405"/>
                  </a:lnTo>
                  <a:lnTo>
                    <a:pt x="2599660" y="2403502"/>
                  </a:lnTo>
                  <a:lnTo>
                    <a:pt x="2570263" y="2437698"/>
                  </a:lnTo>
                  <a:lnTo>
                    <a:pt x="2539843" y="2470972"/>
                  </a:lnTo>
                  <a:lnTo>
                    <a:pt x="2508426" y="2503298"/>
                  </a:lnTo>
                  <a:lnTo>
                    <a:pt x="2476034" y="2534651"/>
                  </a:lnTo>
                  <a:lnTo>
                    <a:pt x="2442693" y="2565009"/>
                  </a:lnTo>
                  <a:lnTo>
                    <a:pt x="2408426" y="2594347"/>
                  </a:lnTo>
                  <a:lnTo>
                    <a:pt x="2373258" y="2622640"/>
                  </a:lnTo>
                  <a:lnTo>
                    <a:pt x="2337213" y="2649865"/>
                  </a:lnTo>
                  <a:lnTo>
                    <a:pt x="2300315" y="2675998"/>
                  </a:lnTo>
                  <a:lnTo>
                    <a:pt x="2262589" y="2701013"/>
                  </a:lnTo>
                  <a:lnTo>
                    <a:pt x="2224058" y="2724888"/>
                  </a:lnTo>
                  <a:lnTo>
                    <a:pt x="2184746" y="2747598"/>
                  </a:lnTo>
                  <a:lnTo>
                    <a:pt x="2144679" y="2769118"/>
                  </a:lnTo>
                  <a:lnTo>
                    <a:pt x="2103880" y="2789425"/>
                  </a:lnTo>
                  <a:lnTo>
                    <a:pt x="2062373" y="2808494"/>
                  </a:lnTo>
                  <a:lnTo>
                    <a:pt x="2020183" y="2826302"/>
                  </a:lnTo>
                  <a:lnTo>
                    <a:pt x="1977333" y="2842824"/>
                  </a:lnTo>
                  <a:lnTo>
                    <a:pt x="1933848" y="2858036"/>
                  </a:lnTo>
                  <a:lnTo>
                    <a:pt x="1889753" y="2871914"/>
                  </a:lnTo>
                  <a:lnTo>
                    <a:pt x="1845071" y="2884434"/>
                  </a:lnTo>
                  <a:lnTo>
                    <a:pt x="1799826" y="2895571"/>
                  </a:lnTo>
                  <a:lnTo>
                    <a:pt x="1754043" y="2905301"/>
                  </a:lnTo>
                  <a:lnTo>
                    <a:pt x="1707746" y="2913601"/>
                  </a:lnTo>
                  <a:lnTo>
                    <a:pt x="1660959" y="2920446"/>
                  </a:lnTo>
                  <a:lnTo>
                    <a:pt x="1613706" y="2925812"/>
                  </a:lnTo>
                  <a:lnTo>
                    <a:pt x="1566012" y="2929674"/>
                  </a:lnTo>
                  <a:lnTo>
                    <a:pt x="1517901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05145" y="2241650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9502" y="1417707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4405" y="3151237"/>
            <a:ext cx="2612073" cy="1051560"/>
            <a:chOff x="988810" y="6302474"/>
            <a:chExt cx="5224145" cy="2103120"/>
          </a:xfrm>
        </p:grpSpPr>
        <p:sp>
          <p:nvSpPr>
            <p:cNvPr id="9" name="object 9"/>
            <p:cNvSpPr/>
            <p:nvPr/>
          </p:nvSpPr>
          <p:spPr>
            <a:xfrm>
              <a:off x="993572" y="6307237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93572" y="6307237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7272" y="3230642"/>
            <a:ext cx="224663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7272" y="3870721"/>
            <a:ext cx="107315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b="1" spc="-5" dirty="0"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84650" y="1202773"/>
            <a:ext cx="2607310" cy="1046798"/>
          </a:xfrm>
          <a:custGeom>
            <a:avLst/>
            <a:gdLst/>
            <a:ahLst/>
            <a:cxnLst/>
            <a:rect l="l" t="t" r="r" b="b"/>
            <a:pathLst>
              <a:path w="5214619" h="2093595">
                <a:moveTo>
                  <a:pt x="5214589" y="2093395"/>
                </a:moveTo>
                <a:lnTo>
                  <a:pt x="0" y="2093395"/>
                </a:lnTo>
                <a:lnTo>
                  <a:pt x="0" y="0"/>
                </a:lnTo>
                <a:lnTo>
                  <a:pt x="5214589" y="0"/>
                </a:lnTo>
                <a:lnTo>
                  <a:pt x="5214589" y="209339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4" name="object 14"/>
          <p:cNvSpPr txBox="1"/>
          <p:nvPr/>
        </p:nvSpPr>
        <p:spPr>
          <a:xfrm>
            <a:off x="5884650" y="1202773"/>
            <a:ext cx="2607310" cy="95859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Neutral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68814" y="916056"/>
            <a:ext cx="124714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sz="1300" b="1" spc="-57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completion: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8814" y="2473904"/>
            <a:ext cx="455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Label: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82269" y="2758238"/>
            <a:ext cx="2612073" cy="1051560"/>
            <a:chOff x="11764538" y="5516476"/>
            <a:chExt cx="5224145" cy="2103120"/>
          </a:xfrm>
        </p:grpSpPr>
        <p:sp>
          <p:nvSpPr>
            <p:cNvPr id="18" name="object 18"/>
            <p:cNvSpPr/>
            <p:nvPr/>
          </p:nvSpPr>
          <p:spPr>
            <a:xfrm>
              <a:off x="11769300" y="5521238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19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769300" y="5521238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19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68814" y="2837646"/>
            <a:ext cx="22529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68814" y="3477725"/>
            <a:ext cx="203993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179513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55397" y="1685084"/>
            <a:ext cx="7148513" cy="2499043"/>
            <a:chOff x="2710794" y="3370168"/>
            <a:chExt cx="14297025" cy="4998085"/>
          </a:xfrm>
        </p:grpSpPr>
        <p:sp>
          <p:nvSpPr>
            <p:cNvPr id="23" name="object 23"/>
            <p:cNvSpPr/>
            <p:nvPr/>
          </p:nvSpPr>
          <p:spPr>
            <a:xfrm>
              <a:off x="11749876" y="3797167"/>
              <a:ext cx="5238750" cy="3717290"/>
            </a:xfrm>
            <a:custGeom>
              <a:avLst/>
              <a:gdLst/>
              <a:ahLst/>
              <a:cxnLst/>
              <a:rect l="l" t="t" r="r" b="b"/>
              <a:pathLst>
                <a:path w="5238750" h="3717290">
                  <a:moveTo>
                    <a:pt x="0" y="31449"/>
                  </a:moveTo>
                  <a:lnTo>
                    <a:pt x="2470" y="19205"/>
                  </a:lnTo>
                  <a:lnTo>
                    <a:pt x="9209" y="9209"/>
                  </a:lnTo>
                  <a:lnTo>
                    <a:pt x="19205" y="2470"/>
                  </a:lnTo>
                  <a:lnTo>
                    <a:pt x="31449" y="0"/>
                  </a:lnTo>
                  <a:lnTo>
                    <a:pt x="5183139" y="0"/>
                  </a:lnTo>
                  <a:lnTo>
                    <a:pt x="5191489" y="0"/>
                  </a:lnTo>
                  <a:lnTo>
                    <a:pt x="5199489" y="3324"/>
                  </a:lnTo>
                  <a:lnTo>
                    <a:pt x="5205389" y="9224"/>
                  </a:lnTo>
                  <a:lnTo>
                    <a:pt x="5211289" y="15099"/>
                  </a:lnTo>
                  <a:lnTo>
                    <a:pt x="5214589" y="23099"/>
                  </a:lnTo>
                  <a:lnTo>
                    <a:pt x="5214589" y="31449"/>
                  </a:lnTo>
                  <a:lnTo>
                    <a:pt x="5214589" y="584148"/>
                  </a:lnTo>
                  <a:lnTo>
                    <a:pt x="5212118" y="596392"/>
                  </a:lnTo>
                  <a:lnTo>
                    <a:pt x="5205380" y="606389"/>
                  </a:lnTo>
                  <a:lnTo>
                    <a:pt x="5195383" y="613128"/>
                  </a:lnTo>
                  <a:lnTo>
                    <a:pt x="5183139" y="615598"/>
                  </a:lnTo>
                  <a:lnTo>
                    <a:pt x="31449" y="615598"/>
                  </a:lnTo>
                  <a:lnTo>
                    <a:pt x="19205" y="613128"/>
                  </a:lnTo>
                  <a:lnTo>
                    <a:pt x="9209" y="606389"/>
                  </a:lnTo>
                  <a:lnTo>
                    <a:pt x="2470" y="596392"/>
                  </a:lnTo>
                  <a:lnTo>
                    <a:pt x="0" y="584148"/>
                  </a:lnTo>
                  <a:lnTo>
                    <a:pt x="0" y="31449"/>
                  </a:lnTo>
                  <a:close/>
                </a:path>
                <a:path w="5238750" h="3717290">
                  <a:moveTo>
                    <a:pt x="24049" y="3133068"/>
                  </a:moveTo>
                  <a:lnTo>
                    <a:pt x="26520" y="3120839"/>
                  </a:lnTo>
                  <a:lnTo>
                    <a:pt x="33256" y="3110849"/>
                  </a:lnTo>
                  <a:lnTo>
                    <a:pt x="43245" y="3104114"/>
                  </a:lnTo>
                  <a:lnTo>
                    <a:pt x="55474" y="3101643"/>
                  </a:lnTo>
                  <a:lnTo>
                    <a:pt x="5207189" y="3101643"/>
                  </a:lnTo>
                  <a:lnTo>
                    <a:pt x="5215514" y="3101643"/>
                  </a:lnTo>
                  <a:lnTo>
                    <a:pt x="5223514" y="3104943"/>
                  </a:lnTo>
                  <a:lnTo>
                    <a:pt x="5229414" y="3110843"/>
                  </a:lnTo>
                  <a:lnTo>
                    <a:pt x="5235314" y="3116743"/>
                  </a:lnTo>
                  <a:lnTo>
                    <a:pt x="5238639" y="3124743"/>
                  </a:lnTo>
                  <a:lnTo>
                    <a:pt x="5238639" y="3133068"/>
                  </a:lnTo>
                  <a:lnTo>
                    <a:pt x="5238639" y="3685792"/>
                  </a:lnTo>
                  <a:lnTo>
                    <a:pt x="5236165" y="3698026"/>
                  </a:lnTo>
                  <a:lnTo>
                    <a:pt x="5229420" y="3708023"/>
                  </a:lnTo>
                  <a:lnTo>
                    <a:pt x="5219423" y="3714768"/>
                  </a:lnTo>
                  <a:lnTo>
                    <a:pt x="5207189" y="3717242"/>
                  </a:lnTo>
                  <a:lnTo>
                    <a:pt x="55474" y="3717242"/>
                  </a:lnTo>
                  <a:lnTo>
                    <a:pt x="43245" y="3714768"/>
                  </a:lnTo>
                  <a:lnTo>
                    <a:pt x="33256" y="3708023"/>
                  </a:lnTo>
                  <a:lnTo>
                    <a:pt x="26520" y="3698026"/>
                  </a:lnTo>
                  <a:lnTo>
                    <a:pt x="24049" y="3685792"/>
                  </a:lnTo>
                  <a:lnTo>
                    <a:pt x="24049" y="3133068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8162" y="5066739"/>
              <a:ext cx="1083310" cy="2287270"/>
            </a:xfrm>
            <a:custGeom>
              <a:avLst/>
              <a:gdLst/>
              <a:ahLst/>
              <a:cxnLst/>
              <a:rect l="l" t="t" r="r" b="b"/>
              <a:pathLst>
                <a:path w="1083309" h="2287270">
                  <a:moveTo>
                    <a:pt x="0" y="2287195"/>
                  </a:moveTo>
                  <a:lnTo>
                    <a:pt x="655598" y="2287195"/>
                  </a:lnTo>
                  <a:lnTo>
                    <a:pt x="655598" y="0"/>
                  </a:lnTo>
                  <a:lnTo>
                    <a:pt x="10826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1810" y="4984765"/>
              <a:ext cx="210999" cy="1639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458128" y="3452143"/>
              <a:ext cx="1083310" cy="1614805"/>
            </a:xfrm>
            <a:custGeom>
              <a:avLst/>
              <a:gdLst/>
              <a:ahLst/>
              <a:cxnLst/>
              <a:rect l="l" t="t" r="r" b="b"/>
              <a:pathLst>
                <a:path w="1083309" h="1614804">
                  <a:moveTo>
                    <a:pt x="0" y="1614596"/>
                  </a:moveTo>
                  <a:lnTo>
                    <a:pt x="655598" y="1614596"/>
                  </a:lnTo>
                  <a:lnTo>
                    <a:pt x="655598" y="0"/>
                  </a:lnTo>
                  <a:lnTo>
                    <a:pt x="1082697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776" y="3370168"/>
              <a:ext cx="211024" cy="1639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52767" y="5235064"/>
              <a:ext cx="0" cy="453390"/>
            </a:xfrm>
            <a:custGeom>
              <a:avLst/>
              <a:gdLst/>
              <a:ahLst/>
              <a:cxnLst/>
              <a:rect l="l" t="t" r="r" b="b"/>
              <a:pathLst>
                <a:path h="453389">
                  <a:moveTo>
                    <a:pt x="0" y="0"/>
                  </a:moveTo>
                  <a:lnTo>
                    <a:pt x="0" y="453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793" y="5669313"/>
              <a:ext cx="163974" cy="2109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794" y="3630170"/>
              <a:ext cx="1683944" cy="16839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317556" y="6756636"/>
              <a:ext cx="5203825" cy="1592580"/>
            </a:xfrm>
            <a:custGeom>
              <a:avLst/>
              <a:gdLst/>
              <a:ahLst/>
              <a:cxnLst/>
              <a:rect l="l" t="t" r="r" b="b"/>
              <a:pathLst>
                <a:path w="5203825" h="1592579">
                  <a:moveTo>
                    <a:pt x="5203764" y="1592171"/>
                  </a:moveTo>
                  <a:lnTo>
                    <a:pt x="0" y="159217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7006" y="6568611"/>
              <a:ext cx="161099" cy="22037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0922" y="2842140"/>
            <a:ext cx="61722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Prompt:</a:t>
            </a:r>
            <a:endParaRPr sz="13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6825" y="1417707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05984" y="4049905"/>
            <a:ext cx="162274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467043" algn="l"/>
              </a:tabLst>
            </a:pPr>
            <a:r>
              <a:rPr b="1" spc="-5" dirty="0">
                <a:latin typeface="Lato"/>
                <a:cs typeface="Lato"/>
              </a:rPr>
              <a:t>Loss:</a:t>
            </a:r>
            <a:r>
              <a:rPr b="1" dirty="0">
                <a:latin typeface="Lato"/>
                <a:cs typeface="Lato"/>
              </a:rPr>
              <a:t>	Cross-</a:t>
            </a:r>
            <a:r>
              <a:rPr b="1" spc="-5" dirty="0">
                <a:latin typeface="Lato"/>
                <a:cs typeface="Lato"/>
              </a:rPr>
              <a:t>Entropy</a:t>
            </a:r>
            <a:endParaRPr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46857" y="1716834"/>
            <a:ext cx="370840" cy="2225993"/>
            <a:chOff x="17293714" y="3433667"/>
            <a:chExt cx="741680" cy="4451985"/>
          </a:xfrm>
        </p:grpSpPr>
        <p:sp>
          <p:nvSpPr>
            <p:cNvPr id="38" name="object 38"/>
            <p:cNvSpPr/>
            <p:nvPr/>
          </p:nvSpPr>
          <p:spPr>
            <a:xfrm>
              <a:off x="17312764" y="3452717"/>
              <a:ext cx="640715" cy="4185285"/>
            </a:xfrm>
            <a:custGeom>
              <a:avLst/>
              <a:gdLst/>
              <a:ahLst/>
              <a:cxnLst/>
              <a:rect l="l" t="t" r="r" b="b"/>
              <a:pathLst>
                <a:path w="640715" h="4185284">
                  <a:moveTo>
                    <a:pt x="0" y="0"/>
                  </a:moveTo>
                  <a:lnTo>
                    <a:pt x="0" y="8349"/>
                  </a:lnTo>
                  <a:lnTo>
                    <a:pt x="640498" y="8349"/>
                  </a:lnTo>
                  <a:lnTo>
                    <a:pt x="640498" y="418499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1288" y="7618659"/>
              <a:ext cx="163949" cy="2109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331364" y="6369262"/>
              <a:ext cx="622300" cy="1497330"/>
            </a:xfrm>
            <a:custGeom>
              <a:avLst/>
              <a:gdLst/>
              <a:ahLst/>
              <a:cxnLst/>
              <a:rect l="l" t="t" r="r" b="b"/>
              <a:pathLst>
                <a:path w="622300" h="1497329">
                  <a:moveTo>
                    <a:pt x="0" y="0"/>
                  </a:moveTo>
                  <a:lnTo>
                    <a:pt x="621898" y="0"/>
                  </a:lnTo>
                  <a:lnTo>
                    <a:pt x="621898" y="149699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22" y="1813273"/>
            <a:ext cx="841972" cy="841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344" y="1417126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4619" y="3067481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3085108" y="3145528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813" y="3384268"/>
            <a:ext cx="76581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Validation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19" y="3785630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085108" y="3863673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897" y="4100237"/>
            <a:ext cx="31210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Test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619" y="1813271"/>
            <a:ext cx="3803015" cy="1108393"/>
          </a:xfrm>
          <a:custGeom>
            <a:avLst/>
            <a:gdLst/>
            <a:ahLst/>
            <a:cxnLst/>
            <a:rect l="l" t="t" r="r" b="b"/>
            <a:pathLst>
              <a:path w="7606030" h="2216785">
                <a:moveTo>
                  <a:pt x="0" y="0"/>
                </a:moveTo>
                <a:lnTo>
                  <a:pt x="7605584" y="0"/>
                </a:lnTo>
                <a:lnTo>
                  <a:pt x="7605584" y="2216395"/>
                </a:lnTo>
                <a:lnTo>
                  <a:pt x="0" y="22163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3085108" y="1891312"/>
            <a:ext cx="256667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4491" y="2666128"/>
            <a:ext cx="60515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758" y="1417126"/>
            <a:ext cx="103441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splits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7842" y="3273318"/>
            <a:ext cx="158591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validation_accuracy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22" y="1813273"/>
            <a:ext cx="841972" cy="8419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344" y="1417126"/>
            <a:ext cx="213042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Prepared</a:t>
            </a:r>
            <a:r>
              <a:rPr sz="1300" b="1" spc="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3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4619" y="3067481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3085108" y="3145528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3813" y="3384268"/>
            <a:ext cx="765810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Validation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4619" y="3785630"/>
            <a:ext cx="3803015" cy="554355"/>
          </a:xfrm>
          <a:custGeom>
            <a:avLst/>
            <a:gdLst/>
            <a:ahLst/>
            <a:cxnLst/>
            <a:rect l="l" t="t" r="r" b="b"/>
            <a:pathLst>
              <a:path w="7606030" h="1108709">
                <a:moveTo>
                  <a:pt x="0" y="0"/>
                </a:moveTo>
                <a:lnTo>
                  <a:pt x="7605584" y="0"/>
                </a:lnTo>
                <a:lnTo>
                  <a:pt x="7605584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085108" y="3863673"/>
            <a:ext cx="2566670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7897" y="4100237"/>
            <a:ext cx="31210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Test</a:t>
            </a:r>
            <a:endParaRPr sz="13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574" y="814388"/>
            <a:ext cx="12744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LLM</a:t>
            </a:r>
            <a:r>
              <a:rPr b="1" spc="-4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619" y="1813271"/>
            <a:ext cx="3803015" cy="1108393"/>
          </a:xfrm>
          <a:custGeom>
            <a:avLst/>
            <a:gdLst/>
            <a:ahLst/>
            <a:cxnLst/>
            <a:rect l="l" t="t" r="r" b="b"/>
            <a:pathLst>
              <a:path w="7606030" h="2216785">
                <a:moveTo>
                  <a:pt x="0" y="0"/>
                </a:moveTo>
                <a:lnTo>
                  <a:pt x="7605584" y="0"/>
                </a:lnTo>
                <a:lnTo>
                  <a:pt x="7605584" y="2216395"/>
                </a:lnTo>
                <a:lnTo>
                  <a:pt x="0" y="22163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3085108" y="1891312"/>
            <a:ext cx="256667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latin typeface="Courier New"/>
                <a:cs typeface="Courier New"/>
              </a:rPr>
              <a:t>PROMPT[...],</a:t>
            </a:r>
            <a:r>
              <a:rPr sz="1200" b="1" spc="-3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COMPLETION[...]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4491" y="2666128"/>
            <a:ext cx="60515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 sz="13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8758" y="1417126"/>
            <a:ext cx="103441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6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splits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7842" y="4129057"/>
            <a:ext cx="109886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test_accuracy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3808" y="1678734"/>
            <a:ext cx="5095402" cy="1504497"/>
            <a:chOff x="4067616" y="3357468"/>
            <a:chExt cx="10190803" cy="3008993"/>
          </a:xfrm>
        </p:grpSpPr>
        <p:sp>
          <p:nvSpPr>
            <p:cNvPr id="3" name="object 3"/>
            <p:cNvSpPr/>
            <p:nvPr/>
          </p:nvSpPr>
          <p:spPr>
            <a:xfrm>
              <a:off x="7006410" y="4861965"/>
              <a:ext cx="4046854" cy="0"/>
            </a:xfrm>
            <a:custGeom>
              <a:avLst/>
              <a:gdLst/>
              <a:ahLst/>
              <a:cxnLst/>
              <a:rect l="l" t="t" r="r" b="b"/>
              <a:pathLst>
                <a:path w="4046854">
                  <a:moveTo>
                    <a:pt x="0" y="0"/>
                  </a:moveTo>
                  <a:lnTo>
                    <a:pt x="4046391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1" y="3357468"/>
              <a:ext cx="3224668" cy="30089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67616" y="3395568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422" y="2932794"/>
                  </a:moveTo>
                  <a:lnTo>
                    <a:pt x="1420917" y="2932010"/>
                  </a:lnTo>
                  <a:lnTo>
                    <a:pt x="1372806" y="2929675"/>
                  </a:lnTo>
                  <a:lnTo>
                    <a:pt x="1325111" y="2925812"/>
                  </a:lnTo>
                  <a:lnTo>
                    <a:pt x="1277859" y="2920446"/>
                  </a:lnTo>
                  <a:lnTo>
                    <a:pt x="1231072" y="2913601"/>
                  </a:lnTo>
                  <a:lnTo>
                    <a:pt x="1184774" y="2905301"/>
                  </a:lnTo>
                  <a:lnTo>
                    <a:pt x="1138991" y="2895571"/>
                  </a:lnTo>
                  <a:lnTo>
                    <a:pt x="1093746" y="2884434"/>
                  </a:lnTo>
                  <a:lnTo>
                    <a:pt x="1049063" y="2871914"/>
                  </a:lnTo>
                  <a:lnTo>
                    <a:pt x="1004967" y="2858036"/>
                  </a:lnTo>
                  <a:lnTo>
                    <a:pt x="961482" y="2842824"/>
                  </a:lnTo>
                  <a:lnTo>
                    <a:pt x="918632" y="2826302"/>
                  </a:lnTo>
                  <a:lnTo>
                    <a:pt x="876441" y="2808494"/>
                  </a:lnTo>
                  <a:lnTo>
                    <a:pt x="834933" y="2789425"/>
                  </a:lnTo>
                  <a:lnTo>
                    <a:pt x="794134" y="2769118"/>
                  </a:lnTo>
                  <a:lnTo>
                    <a:pt x="754066" y="2747598"/>
                  </a:lnTo>
                  <a:lnTo>
                    <a:pt x="714754" y="2724888"/>
                  </a:lnTo>
                  <a:lnTo>
                    <a:pt x="676222" y="2701013"/>
                  </a:lnTo>
                  <a:lnTo>
                    <a:pt x="638495" y="2675998"/>
                  </a:lnTo>
                  <a:lnTo>
                    <a:pt x="601596" y="2649865"/>
                  </a:lnTo>
                  <a:lnTo>
                    <a:pt x="565550" y="2622640"/>
                  </a:lnTo>
                  <a:lnTo>
                    <a:pt x="530382" y="2594347"/>
                  </a:lnTo>
                  <a:lnTo>
                    <a:pt x="496114" y="2565009"/>
                  </a:lnTo>
                  <a:lnTo>
                    <a:pt x="462772" y="2534652"/>
                  </a:lnTo>
                  <a:lnTo>
                    <a:pt x="430380" y="2503298"/>
                  </a:lnTo>
                  <a:lnTo>
                    <a:pt x="398961" y="2470972"/>
                  </a:lnTo>
                  <a:lnTo>
                    <a:pt x="368541" y="2437699"/>
                  </a:lnTo>
                  <a:lnTo>
                    <a:pt x="339143" y="2403502"/>
                  </a:lnTo>
                  <a:lnTo>
                    <a:pt x="310791" y="2368405"/>
                  </a:lnTo>
                  <a:lnTo>
                    <a:pt x="283510" y="2332434"/>
                  </a:lnTo>
                  <a:lnTo>
                    <a:pt x="257324" y="2295611"/>
                  </a:lnTo>
                  <a:lnTo>
                    <a:pt x="232257" y="2257961"/>
                  </a:lnTo>
                  <a:lnTo>
                    <a:pt x="208333" y="2219509"/>
                  </a:lnTo>
                  <a:lnTo>
                    <a:pt x="185577" y="2180278"/>
                  </a:lnTo>
                  <a:lnTo>
                    <a:pt x="164012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2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2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7" y="752515"/>
                  </a:lnTo>
                  <a:lnTo>
                    <a:pt x="208333" y="713284"/>
                  </a:lnTo>
                  <a:lnTo>
                    <a:pt x="232257" y="674832"/>
                  </a:lnTo>
                  <a:lnTo>
                    <a:pt x="257324" y="637182"/>
                  </a:lnTo>
                  <a:lnTo>
                    <a:pt x="283510" y="600360"/>
                  </a:lnTo>
                  <a:lnTo>
                    <a:pt x="310791" y="564388"/>
                  </a:lnTo>
                  <a:lnTo>
                    <a:pt x="339143" y="529292"/>
                  </a:lnTo>
                  <a:lnTo>
                    <a:pt x="368541" y="495095"/>
                  </a:lnTo>
                  <a:lnTo>
                    <a:pt x="398961" y="461821"/>
                  </a:lnTo>
                  <a:lnTo>
                    <a:pt x="430380" y="429496"/>
                  </a:lnTo>
                  <a:lnTo>
                    <a:pt x="462772" y="398142"/>
                  </a:lnTo>
                  <a:lnTo>
                    <a:pt x="496114" y="367784"/>
                  </a:lnTo>
                  <a:lnTo>
                    <a:pt x="530382" y="338446"/>
                  </a:lnTo>
                  <a:lnTo>
                    <a:pt x="565550" y="310153"/>
                  </a:lnTo>
                  <a:lnTo>
                    <a:pt x="601596" y="282928"/>
                  </a:lnTo>
                  <a:lnTo>
                    <a:pt x="638495" y="256795"/>
                  </a:lnTo>
                  <a:lnTo>
                    <a:pt x="676222" y="231780"/>
                  </a:lnTo>
                  <a:lnTo>
                    <a:pt x="714754" y="207905"/>
                  </a:lnTo>
                  <a:lnTo>
                    <a:pt x="754066" y="185196"/>
                  </a:lnTo>
                  <a:lnTo>
                    <a:pt x="794134" y="163675"/>
                  </a:lnTo>
                  <a:lnTo>
                    <a:pt x="834933" y="143368"/>
                  </a:lnTo>
                  <a:lnTo>
                    <a:pt x="876441" y="124299"/>
                  </a:lnTo>
                  <a:lnTo>
                    <a:pt x="918632" y="106491"/>
                  </a:lnTo>
                  <a:lnTo>
                    <a:pt x="961482" y="89969"/>
                  </a:lnTo>
                  <a:lnTo>
                    <a:pt x="1004967" y="74757"/>
                  </a:lnTo>
                  <a:lnTo>
                    <a:pt x="1049063" y="60879"/>
                  </a:lnTo>
                  <a:lnTo>
                    <a:pt x="1093746" y="48360"/>
                  </a:lnTo>
                  <a:lnTo>
                    <a:pt x="1138991" y="37222"/>
                  </a:lnTo>
                  <a:lnTo>
                    <a:pt x="1184774" y="27492"/>
                  </a:lnTo>
                  <a:lnTo>
                    <a:pt x="1231072" y="19192"/>
                  </a:lnTo>
                  <a:lnTo>
                    <a:pt x="1277859" y="12347"/>
                  </a:lnTo>
                  <a:lnTo>
                    <a:pt x="1325111" y="6981"/>
                  </a:lnTo>
                  <a:lnTo>
                    <a:pt x="1372806" y="3119"/>
                  </a:lnTo>
                  <a:lnTo>
                    <a:pt x="1420917" y="783"/>
                  </a:lnTo>
                  <a:lnTo>
                    <a:pt x="1469422" y="0"/>
                  </a:lnTo>
                  <a:lnTo>
                    <a:pt x="1520155" y="873"/>
                  </a:lnTo>
                  <a:lnTo>
                    <a:pt x="1570666" y="3482"/>
                  </a:lnTo>
                  <a:lnTo>
                    <a:pt x="1620916" y="7810"/>
                  </a:lnTo>
                  <a:lnTo>
                    <a:pt x="1670863" y="13840"/>
                  </a:lnTo>
                  <a:lnTo>
                    <a:pt x="1720467" y="21555"/>
                  </a:lnTo>
                  <a:lnTo>
                    <a:pt x="1769687" y="30938"/>
                  </a:lnTo>
                  <a:lnTo>
                    <a:pt x="1818483" y="41974"/>
                  </a:lnTo>
                  <a:lnTo>
                    <a:pt x="1866814" y="54644"/>
                  </a:lnTo>
                  <a:lnTo>
                    <a:pt x="1914640" y="68933"/>
                  </a:lnTo>
                  <a:lnTo>
                    <a:pt x="1961919" y="84823"/>
                  </a:lnTo>
                  <a:lnTo>
                    <a:pt x="2008613" y="102298"/>
                  </a:lnTo>
                  <a:lnTo>
                    <a:pt x="2054679" y="121341"/>
                  </a:lnTo>
                  <a:lnTo>
                    <a:pt x="2100077" y="141934"/>
                  </a:lnTo>
                  <a:lnTo>
                    <a:pt x="2144768" y="164063"/>
                  </a:lnTo>
                  <a:lnTo>
                    <a:pt x="2188709" y="187709"/>
                  </a:lnTo>
                  <a:lnTo>
                    <a:pt x="2231862" y="212855"/>
                  </a:lnTo>
                  <a:lnTo>
                    <a:pt x="2274184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4" y="360515"/>
                  </a:lnTo>
                  <a:lnTo>
                    <a:pt x="2471928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3"/>
                  </a:lnTo>
                  <a:lnTo>
                    <a:pt x="2753223" y="2180278"/>
                  </a:lnTo>
                  <a:lnTo>
                    <a:pt x="2730468" y="2219509"/>
                  </a:lnTo>
                  <a:lnTo>
                    <a:pt x="2706545" y="2257961"/>
                  </a:lnTo>
                  <a:lnTo>
                    <a:pt x="2681479" y="2295611"/>
                  </a:lnTo>
                  <a:lnTo>
                    <a:pt x="2655293" y="2332434"/>
                  </a:lnTo>
                  <a:lnTo>
                    <a:pt x="2628013" y="2368405"/>
                  </a:lnTo>
                  <a:lnTo>
                    <a:pt x="2599663" y="2403502"/>
                  </a:lnTo>
                  <a:lnTo>
                    <a:pt x="2570266" y="2437699"/>
                  </a:lnTo>
                  <a:lnTo>
                    <a:pt x="2539846" y="2470972"/>
                  </a:lnTo>
                  <a:lnTo>
                    <a:pt x="2508429" y="2503298"/>
                  </a:lnTo>
                  <a:lnTo>
                    <a:pt x="2476038" y="2534652"/>
                  </a:lnTo>
                  <a:lnTo>
                    <a:pt x="2442697" y="2565009"/>
                  </a:lnTo>
                  <a:lnTo>
                    <a:pt x="2408431" y="2594347"/>
                  </a:lnTo>
                  <a:lnTo>
                    <a:pt x="2373263" y="2622640"/>
                  </a:lnTo>
                  <a:lnTo>
                    <a:pt x="2337219" y="2649865"/>
                  </a:lnTo>
                  <a:lnTo>
                    <a:pt x="2300321" y="2675998"/>
                  </a:lnTo>
                  <a:lnTo>
                    <a:pt x="2262595" y="2701013"/>
                  </a:lnTo>
                  <a:lnTo>
                    <a:pt x="2224065" y="2724888"/>
                  </a:lnTo>
                  <a:lnTo>
                    <a:pt x="2184754" y="2747598"/>
                  </a:lnTo>
                  <a:lnTo>
                    <a:pt x="2144688" y="2769118"/>
                  </a:lnTo>
                  <a:lnTo>
                    <a:pt x="2103889" y="2789425"/>
                  </a:lnTo>
                  <a:lnTo>
                    <a:pt x="2062383" y="2808494"/>
                  </a:lnTo>
                  <a:lnTo>
                    <a:pt x="2020194" y="2826302"/>
                  </a:lnTo>
                  <a:lnTo>
                    <a:pt x="1977345" y="2842824"/>
                  </a:lnTo>
                  <a:lnTo>
                    <a:pt x="1933861" y="2858036"/>
                  </a:lnTo>
                  <a:lnTo>
                    <a:pt x="1889767" y="2871914"/>
                  </a:lnTo>
                  <a:lnTo>
                    <a:pt x="1845085" y="2884434"/>
                  </a:lnTo>
                  <a:lnTo>
                    <a:pt x="1799842" y="2895571"/>
                  </a:lnTo>
                  <a:lnTo>
                    <a:pt x="1754060" y="2905301"/>
                  </a:lnTo>
                  <a:lnTo>
                    <a:pt x="1707764" y="2913601"/>
                  </a:lnTo>
                  <a:lnTo>
                    <a:pt x="1660979" y="2920446"/>
                  </a:lnTo>
                  <a:lnTo>
                    <a:pt x="1613727" y="2925812"/>
                  </a:lnTo>
                  <a:lnTo>
                    <a:pt x="1566034" y="2929675"/>
                  </a:lnTo>
                  <a:lnTo>
                    <a:pt x="1517925" y="2932010"/>
                  </a:lnTo>
                  <a:lnTo>
                    <a:pt x="1469422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067616" y="3395568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2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2" y="792501"/>
                  </a:lnTo>
                  <a:lnTo>
                    <a:pt x="185577" y="752515"/>
                  </a:lnTo>
                  <a:lnTo>
                    <a:pt x="208333" y="713284"/>
                  </a:lnTo>
                  <a:lnTo>
                    <a:pt x="232257" y="674832"/>
                  </a:lnTo>
                  <a:lnTo>
                    <a:pt x="257324" y="637182"/>
                  </a:lnTo>
                  <a:lnTo>
                    <a:pt x="283510" y="600359"/>
                  </a:lnTo>
                  <a:lnTo>
                    <a:pt x="310791" y="564388"/>
                  </a:lnTo>
                  <a:lnTo>
                    <a:pt x="339143" y="529292"/>
                  </a:lnTo>
                  <a:lnTo>
                    <a:pt x="368541" y="495095"/>
                  </a:lnTo>
                  <a:lnTo>
                    <a:pt x="398961" y="461821"/>
                  </a:lnTo>
                  <a:lnTo>
                    <a:pt x="430380" y="429496"/>
                  </a:lnTo>
                  <a:lnTo>
                    <a:pt x="462772" y="398142"/>
                  </a:lnTo>
                  <a:lnTo>
                    <a:pt x="496114" y="367784"/>
                  </a:lnTo>
                  <a:lnTo>
                    <a:pt x="530382" y="338446"/>
                  </a:lnTo>
                  <a:lnTo>
                    <a:pt x="565550" y="310153"/>
                  </a:lnTo>
                  <a:lnTo>
                    <a:pt x="601596" y="282928"/>
                  </a:lnTo>
                  <a:lnTo>
                    <a:pt x="638495" y="256795"/>
                  </a:lnTo>
                  <a:lnTo>
                    <a:pt x="676222" y="231780"/>
                  </a:lnTo>
                  <a:lnTo>
                    <a:pt x="714754" y="207905"/>
                  </a:lnTo>
                  <a:lnTo>
                    <a:pt x="754066" y="185196"/>
                  </a:lnTo>
                  <a:lnTo>
                    <a:pt x="794134" y="163675"/>
                  </a:lnTo>
                  <a:lnTo>
                    <a:pt x="834933" y="143368"/>
                  </a:lnTo>
                  <a:lnTo>
                    <a:pt x="876441" y="124299"/>
                  </a:lnTo>
                  <a:lnTo>
                    <a:pt x="918632" y="106491"/>
                  </a:lnTo>
                  <a:lnTo>
                    <a:pt x="961482" y="89969"/>
                  </a:lnTo>
                  <a:lnTo>
                    <a:pt x="1004967" y="74757"/>
                  </a:lnTo>
                  <a:lnTo>
                    <a:pt x="1049063" y="60879"/>
                  </a:lnTo>
                  <a:lnTo>
                    <a:pt x="1093746" y="48360"/>
                  </a:lnTo>
                  <a:lnTo>
                    <a:pt x="1138991" y="37222"/>
                  </a:lnTo>
                  <a:lnTo>
                    <a:pt x="1184774" y="27492"/>
                  </a:lnTo>
                  <a:lnTo>
                    <a:pt x="1231071" y="19192"/>
                  </a:lnTo>
                  <a:lnTo>
                    <a:pt x="1277859" y="12347"/>
                  </a:lnTo>
                  <a:lnTo>
                    <a:pt x="1325111" y="6981"/>
                  </a:lnTo>
                  <a:lnTo>
                    <a:pt x="1372806" y="3119"/>
                  </a:lnTo>
                  <a:lnTo>
                    <a:pt x="1420917" y="783"/>
                  </a:lnTo>
                  <a:lnTo>
                    <a:pt x="1469422" y="0"/>
                  </a:lnTo>
                  <a:lnTo>
                    <a:pt x="1520155" y="873"/>
                  </a:lnTo>
                  <a:lnTo>
                    <a:pt x="1570666" y="3482"/>
                  </a:lnTo>
                  <a:lnTo>
                    <a:pt x="1620916" y="7810"/>
                  </a:lnTo>
                  <a:lnTo>
                    <a:pt x="1670863" y="13840"/>
                  </a:lnTo>
                  <a:lnTo>
                    <a:pt x="1720467" y="21555"/>
                  </a:lnTo>
                  <a:lnTo>
                    <a:pt x="1769687" y="30938"/>
                  </a:lnTo>
                  <a:lnTo>
                    <a:pt x="1818483" y="41974"/>
                  </a:lnTo>
                  <a:lnTo>
                    <a:pt x="1866814" y="54644"/>
                  </a:lnTo>
                  <a:lnTo>
                    <a:pt x="1914640" y="68933"/>
                  </a:lnTo>
                  <a:lnTo>
                    <a:pt x="1961919" y="84823"/>
                  </a:lnTo>
                  <a:lnTo>
                    <a:pt x="2008613" y="102298"/>
                  </a:lnTo>
                  <a:lnTo>
                    <a:pt x="2054679" y="121341"/>
                  </a:lnTo>
                  <a:lnTo>
                    <a:pt x="2100077" y="141934"/>
                  </a:lnTo>
                  <a:lnTo>
                    <a:pt x="2144768" y="164063"/>
                  </a:lnTo>
                  <a:lnTo>
                    <a:pt x="2188709" y="187709"/>
                  </a:lnTo>
                  <a:lnTo>
                    <a:pt x="2231861" y="212855"/>
                  </a:lnTo>
                  <a:lnTo>
                    <a:pt x="2274184" y="239486"/>
                  </a:lnTo>
                  <a:lnTo>
                    <a:pt x="2315636" y="267585"/>
                  </a:lnTo>
                  <a:lnTo>
                    <a:pt x="2356177" y="297133"/>
                  </a:lnTo>
                  <a:lnTo>
                    <a:pt x="2395766" y="328116"/>
                  </a:lnTo>
                  <a:lnTo>
                    <a:pt x="2434363" y="360515"/>
                  </a:lnTo>
                  <a:lnTo>
                    <a:pt x="2471928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6" y="1750457"/>
                  </a:lnTo>
                  <a:lnTo>
                    <a:pt x="2901496" y="1796146"/>
                  </a:lnTo>
                  <a:lnTo>
                    <a:pt x="2890336" y="1841298"/>
                  </a:lnTo>
                  <a:lnTo>
                    <a:pt x="2877791" y="1885888"/>
                  </a:lnTo>
                  <a:lnTo>
                    <a:pt x="2863885" y="1929893"/>
                  </a:lnTo>
                  <a:lnTo>
                    <a:pt x="2848642" y="1973289"/>
                  </a:lnTo>
                  <a:lnTo>
                    <a:pt x="2832087" y="2016051"/>
                  </a:lnTo>
                  <a:lnTo>
                    <a:pt x="2814243" y="2058155"/>
                  </a:lnTo>
                  <a:lnTo>
                    <a:pt x="2795135" y="2099577"/>
                  </a:lnTo>
                  <a:lnTo>
                    <a:pt x="2774787" y="2140292"/>
                  </a:lnTo>
                  <a:lnTo>
                    <a:pt x="2753223" y="2180278"/>
                  </a:lnTo>
                  <a:lnTo>
                    <a:pt x="2730468" y="2219509"/>
                  </a:lnTo>
                  <a:lnTo>
                    <a:pt x="2706545" y="2257961"/>
                  </a:lnTo>
                  <a:lnTo>
                    <a:pt x="2681479" y="2295611"/>
                  </a:lnTo>
                  <a:lnTo>
                    <a:pt x="2655293" y="2332434"/>
                  </a:lnTo>
                  <a:lnTo>
                    <a:pt x="2628013" y="2368405"/>
                  </a:lnTo>
                  <a:lnTo>
                    <a:pt x="2599663" y="2403502"/>
                  </a:lnTo>
                  <a:lnTo>
                    <a:pt x="2570266" y="2437698"/>
                  </a:lnTo>
                  <a:lnTo>
                    <a:pt x="2539846" y="2470972"/>
                  </a:lnTo>
                  <a:lnTo>
                    <a:pt x="2508429" y="2503298"/>
                  </a:lnTo>
                  <a:lnTo>
                    <a:pt x="2476038" y="2534651"/>
                  </a:lnTo>
                  <a:lnTo>
                    <a:pt x="2442697" y="2565009"/>
                  </a:lnTo>
                  <a:lnTo>
                    <a:pt x="2408431" y="2594347"/>
                  </a:lnTo>
                  <a:lnTo>
                    <a:pt x="2373263" y="2622640"/>
                  </a:lnTo>
                  <a:lnTo>
                    <a:pt x="2337219" y="2649865"/>
                  </a:lnTo>
                  <a:lnTo>
                    <a:pt x="2300321" y="2675998"/>
                  </a:lnTo>
                  <a:lnTo>
                    <a:pt x="2262595" y="2701013"/>
                  </a:lnTo>
                  <a:lnTo>
                    <a:pt x="2224065" y="2724888"/>
                  </a:lnTo>
                  <a:lnTo>
                    <a:pt x="2184754" y="2747598"/>
                  </a:lnTo>
                  <a:lnTo>
                    <a:pt x="2144688" y="2769118"/>
                  </a:lnTo>
                  <a:lnTo>
                    <a:pt x="2103889" y="2789425"/>
                  </a:lnTo>
                  <a:lnTo>
                    <a:pt x="2062383" y="2808494"/>
                  </a:lnTo>
                  <a:lnTo>
                    <a:pt x="2020194" y="2826302"/>
                  </a:lnTo>
                  <a:lnTo>
                    <a:pt x="1977345" y="2842824"/>
                  </a:lnTo>
                  <a:lnTo>
                    <a:pt x="1933861" y="2858036"/>
                  </a:lnTo>
                  <a:lnTo>
                    <a:pt x="1889767" y="2871914"/>
                  </a:lnTo>
                  <a:lnTo>
                    <a:pt x="1845085" y="2884434"/>
                  </a:lnTo>
                  <a:lnTo>
                    <a:pt x="1799842" y="2895571"/>
                  </a:lnTo>
                  <a:lnTo>
                    <a:pt x="1754060" y="2905301"/>
                  </a:lnTo>
                  <a:lnTo>
                    <a:pt x="1707764" y="2913601"/>
                  </a:lnTo>
                  <a:lnTo>
                    <a:pt x="1660978" y="2920446"/>
                  </a:lnTo>
                  <a:lnTo>
                    <a:pt x="1613727" y="2925812"/>
                  </a:lnTo>
                  <a:lnTo>
                    <a:pt x="1566034" y="2929674"/>
                  </a:lnTo>
                  <a:lnTo>
                    <a:pt x="1517924" y="2932010"/>
                  </a:lnTo>
                  <a:lnTo>
                    <a:pt x="1469422" y="2932794"/>
                  </a:lnTo>
                  <a:lnTo>
                    <a:pt x="1420917" y="2932010"/>
                  </a:lnTo>
                  <a:lnTo>
                    <a:pt x="1372806" y="2929674"/>
                  </a:lnTo>
                  <a:lnTo>
                    <a:pt x="1325111" y="2925812"/>
                  </a:lnTo>
                  <a:lnTo>
                    <a:pt x="1277859" y="2920446"/>
                  </a:lnTo>
                  <a:lnTo>
                    <a:pt x="1231071" y="2913601"/>
                  </a:lnTo>
                  <a:lnTo>
                    <a:pt x="1184774" y="2905301"/>
                  </a:lnTo>
                  <a:lnTo>
                    <a:pt x="1138991" y="2895571"/>
                  </a:lnTo>
                  <a:lnTo>
                    <a:pt x="1093746" y="2884434"/>
                  </a:lnTo>
                  <a:lnTo>
                    <a:pt x="1049063" y="2871914"/>
                  </a:lnTo>
                  <a:lnTo>
                    <a:pt x="1004967" y="2858036"/>
                  </a:lnTo>
                  <a:lnTo>
                    <a:pt x="961482" y="2842824"/>
                  </a:lnTo>
                  <a:lnTo>
                    <a:pt x="918632" y="2826302"/>
                  </a:lnTo>
                  <a:lnTo>
                    <a:pt x="876441" y="2808494"/>
                  </a:lnTo>
                  <a:lnTo>
                    <a:pt x="834933" y="2789425"/>
                  </a:lnTo>
                  <a:lnTo>
                    <a:pt x="794134" y="2769118"/>
                  </a:lnTo>
                  <a:lnTo>
                    <a:pt x="754066" y="2747598"/>
                  </a:lnTo>
                  <a:lnTo>
                    <a:pt x="714754" y="2724888"/>
                  </a:lnTo>
                  <a:lnTo>
                    <a:pt x="676222" y="2701013"/>
                  </a:lnTo>
                  <a:lnTo>
                    <a:pt x="638495" y="2675998"/>
                  </a:lnTo>
                  <a:lnTo>
                    <a:pt x="601596" y="2649865"/>
                  </a:lnTo>
                  <a:lnTo>
                    <a:pt x="565550" y="2622640"/>
                  </a:lnTo>
                  <a:lnTo>
                    <a:pt x="530382" y="2594347"/>
                  </a:lnTo>
                  <a:lnTo>
                    <a:pt x="496114" y="2565009"/>
                  </a:lnTo>
                  <a:lnTo>
                    <a:pt x="462772" y="2534651"/>
                  </a:lnTo>
                  <a:lnTo>
                    <a:pt x="430380" y="2503298"/>
                  </a:lnTo>
                  <a:lnTo>
                    <a:pt x="398961" y="2470972"/>
                  </a:lnTo>
                  <a:lnTo>
                    <a:pt x="368541" y="2437698"/>
                  </a:lnTo>
                  <a:lnTo>
                    <a:pt x="339143" y="2403502"/>
                  </a:lnTo>
                  <a:lnTo>
                    <a:pt x="310791" y="2368405"/>
                  </a:lnTo>
                  <a:lnTo>
                    <a:pt x="283510" y="2332434"/>
                  </a:lnTo>
                  <a:lnTo>
                    <a:pt x="257324" y="2295611"/>
                  </a:lnTo>
                  <a:lnTo>
                    <a:pt x="232257" y="2257961"/>
                  </a:lnTo>
                  <a:lnTo>
                    <a:pt x="208333" y="2219509"/>
                  </a:lnTo>
                  <a:lnTo>
                    <a:pt x="185577" y="2180278"/>
                  </a:lnTo>
                  <a:lnTo>
                    <a:pt x="164012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2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5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0" dirty="0"/>
              <a:t> </a:t>
            </a:r>
            <a:r>
              <a:rPr spc="-5" dirty="0"/>
              <a:t>process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31948" y="142276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9284" y="2139266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 dirty="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4990" y="142276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C9D84494-D829-F3AA-C11E-6CF766092D40}"/>
              </a:ext>
            </a:extLst>
          </p:cNvPr>
          <p:cNvSpPr txBox="1"/>
          <p:nvPr/>
        </p:nvSpPr>
        <p:spPr>
          <a:xfrm>
            <a:off x="5792699" y="2218187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lang="pt-PT" sz="1800" dirty="0" err="1">
                <a:latin typeface="Lato"/>
                <a:cs typeface="Lato"/>
              </a:rPr>
              <a:t>Finetunned</a:t>
            </a:r>
            <a:r>
              <a:rPr lang="pt-PT" sz="1800" dirty="0">
                <a:latin typeface="Lato"/>
                <a:cs typeface="Lato"/>
              </a:rPr>
              <a:t> LLM</a:t>
            </a:r>
            <a:endParaRPr sz="18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2903" y="2272787"/>
            <a:ext cx="5418455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dirty="0"/>
              <a:t>Fine-tuning</a:t>
            </a:r>
            <a:r>
              <a:rPr sz="3600" spc="-228" dirty="0"/>
              <a:t> </a:t>
            </a:r>
            <a:r>
              <a:rPr sz="3600" spc="-43" dirty="0"/>
              <a:t>on</a:t>
            </a:r>
            <a:r>
              <a:rPr sz="3600" spc="-228" dirty="0"/>
              <a:t> </a:t>
            </a:r>
            <a:r>
              <a:rPr sz="3600" spc="35" dirty="0"/>
              <a:t>a</a:t>
            </a:r>
            <a:r>
              <a:rPr sz="3600" spc="-225" dirty="0"/>
              <a:t> </a:t>
            </a:r>
            <a:r>
              <a:rPr sz="3600" dirty="0"/>
              <a:t>single</a:t>
            </a:r>
            <a:r>
              <a:rPr sz="3600" spc="-228" dirty="0"/>
              <a:t> </a:t>
            </a:r>
            <a:r>
              <a:rPr sz="3600" spc="20" dirty="0"/>
              <a:t>task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408420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408420"/>
            <a:ext cx="421005" cy="0"/>
          </a:xfrm>
          <a:custGeom>
            <a:avLst/>
            <a:gdLst/>
            <a:ahLst/>
            <a:cxnLst/>
            <a:rect l="l" t="t" r="r" b="b"/>
            <a:pathLst>
              <a:path w="842010">
                <a:moveTo>
                  <a:pt x="0" y="0"/>
                </a:moveTo>
                <a:lnTo>
                  <a:pt x="8416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6597686" y="1656172"/>
            <a:ext cx="2146618" cy="1504633"/>
            <a:chOff x="13195372" y="3312343"/>
            <a:chExt cx="4293235" cy="3009265"/>
          </a:xfrm>
        </p:grpSpPr>
        <p:sp>
          <p:nvSpPr>
            <p:cNvPr id="5" name="object 5"/>
            <p:cNvSpPr/>
            <p:nvPr/>
          </p:nvSpPr>
          <p:spPr>
            <a:xfrm>
              <a:off x="13214422" y="4816840"/>
              <a:ext cx="1068705" cy="0"/>
            </a:xfrm>
            <a:custGeom>
              <a:avLst/>
              <a:gdLst/>
              <a:ahLst/>
              <a:cxnLst/>
              <a:rect l="l" t="t" r="r" b="b"/>
              <a:pathLst>
                <a:path w="1068705">
                  <a:moveTo>
                    <a:pt x="0" y="0"/>
                  </a:moveTo>
                  <a:lnTo>
                    <a:pt x="1068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5" y="4734865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1645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511645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Fine-tuning</a:t>
            </a:r>
            <a:r>
              <a:rPr spc="-160" dirty="0"/>
              <a:t> </a:t>
            </a:r>
            <a:r>
              <a:rPr spc="-35" dirty="0"/>
              <a:t>on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dirty="0"/>
              <a:t>single</a:t>
            </a:r>
            <a:r>
              <a:rPr spc="-160" dirty="0"/>
              <a:t> </a:t>
            </a:r>
            <a:r>
              <a:rPr spc="15" dirty="0"/>
              <a:t>task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81319" y="2116701"/>
            <a:ext cx="805815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80023" marR="2540" indent="-17399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Instruct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004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356" y="1672840"/>
            <a:ext cx="1474470" cy="1471295"/>
            <a:chOff x="714711" y="3345680"/>
            <a:chExt cx="2948940" cy="2942590"/>
          </a:xfrm>
        </p:grpSpPr>
        <p:sp>
          <p:nvSpPr>
            <p:cNvPr id="13" name="object 13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473" y="33504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5207" y="2116701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910" y="14002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2194272"/>
            <a:ext cx="841972" cy="8419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54958" y="1400191"/>
            <a:ext cx="2063750" cy="4065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Single-task</a:t>
            </a: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r>
              <a:rPr sz="1300" b="1" spc="-2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dataset,</a:t>
            </a:r>
            <a:endParaRPr sz="1300">
              <a:latin typeface="Lato"/>
              <a:cs typeface="Lato"/>
            </a:endParaRPr>
          </a:p>
          <a:p>
            <a:pPr marL="6350"/>
            <a:r>
              <a:rPr sz="1300" b="1" spc="-15" dirty="0">
                <a:solidFill>
                  <a:srgbClr val="FF00FF"/>
                </a:solidFill>
                <a:latin typeface="Lato"/>
                <a:cs typeface="Lato"/>
              </a:rPr>
              <a:t>e.g.</a:t>
            </a:r>
            <a:r>
              <a:rPr sz="1300"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summarization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58388" y="2089527"/>
            <a:ext cx="3322638" cy="1051560"/>
            <a:chOff x="6116775" y="4179054"/>
            <a:chExt cx="6645275" cy="2103120"/>
          </a:xfrm>
        </p:grpSpPr>
        <p:sp>
          <p:nvSpPr>
            <p:cNvPr id="20" name="object 20"/>
            <p:cNvSpPr/>
            <p:nvPr/>
          </p:nvSpPr>
          <p:spPr>
            <a:xfrm>
              <a:off x="6121537" y="41838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21537" y="41838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151254" y="2205063"/>
            <a:ext cx="309372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  <a:p>
            <a:pPr marR="95662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134587" y="2165727"/>
            <a:ext cx="3322638" cy="1051560"/>
            <a:chOff x="6269174" y="4331453"/>
            <a:chExt cx="6645275" cy="2103120"/>
          </a:xfrm>
        </p:grpSpPr>
        <p:sp>
          <p:nvSpPr>
            <p:cNvPr id="24" name="object 24"/>
            <p:cNvSpPr/>
            <p:nvPr/>
          </p:nvSpPr>
          <p:spPr>
            <a:xfrm>
              <a:off x="6273937" y="43362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73937" y="4336216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27454" y="2281263"/>
            <a:ext cx="309372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  <a:p>
            <a:pPr marR="95662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210787" y="2241927"/>
            <a:ext cx="3322638" cy="1051560"/>
            <a:chOff x="6421574" y="4483853"/>
            <a:chExt cx="6645275" cy="2103120"/>
          </a:xfrm>
        </p:grpSpPr>
        <p:sp>
          <p:nvSpPr>
            <p:cNvPr id="28" name="object 28"/>
            <p:cNvSpPr/>
            <p:nvPr/>
          </p:nvSpPr>
          <p:spPr>
            <a:xfrm>
              <a:off x="6426337" y="44886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26337" y="44886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303654" y="2357463"/>
            <a:ext cx="309372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  <a:p>
            <a:pPr marR="956628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pc="-25" dirty="0"/>
              <a:t>…</a:t>
            </a:r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3286987" y="2318127"/>
            <a:ext cx="3322638" cy="1051560"/>
            <a:chOff x="6573973" y="4636253"/>
            <a:chExt cx="6645275" cy="2103120"/>
          </a:xfrm>
        </p:grpSpPr>
        <p:sp>
          <p:nvSpPr>
            <p:cNvPr id="32" name="object 32"/>
            <p:cNvSpPr/>
            <p:nvPr/>
          </p:nvSpPr>
          <p:spPr>
            <a:xfrm>
              <a:off x="6578736" y="46410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578736" y="4641015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373504" y="2397535"/>
            <a:ext cx="31064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73504" y="2610894"/>
            <a:ext cx="214630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22306" y="2408420"/>
            <a:ext cx="3284855" cy="224473"/>
          </a:xfrm>
          <a:custGeom>
            <a:avLst/>
            <a:gdLst/>
            <a:ahLst/>
            <a:cxnLst/>
            <a:rect l="l" t="t" r="r" b="b"/>
            <a:pathLst>
              <a:path w="6569709" h="448945">
                <a:moveTo>
                  <a:pt x="0" y="22924"/>
                </a:moveTo>
                <a:lnTo>
                  <a:pt x="1803" y="14006"/>
                </a:lnTo>
                <a:lnTo>
                  <a:pt x="6718" y="6718"/>
                </a:lnTo>
                <a:lnTo>
                  <a:pt x="14006" y="1803"/>
                </a:lnTo>
                <a:lnTo>
                  <a:pt x="22924" y="0"/>
                </a:lnTo>
                <a:lnTo>
                  <a:pt x="6546761" y="0"/>
                </a:lnTo>
                <a:lnTo>
                  <a:pt x="6552836" y="0"/>
                </a:lnTo>
                <a:lnTo>
                  <a:pt x="6558661" y="2424"/>
                </a:lnTo>
                <a:lnTo>
                  <a:pt x="6562961" y="6724"/>
                </a:lnTo>
                <a:lnTo>
                  <a:pt x="6567261" y="11024"/>
                </a:lnTo>
                <a:lnTo>
                  <a:pt x="6569686" y="16849"/>
                </a:lnTo>
                <a:lnTo>
                  <a:pt x="6569686" y="22924"/>
                </a:lnTo>
                <a:lnTo>
                  <a:pt x="6569686" y="425874"/>
                </a:lnTo>
                <a:lnTo>
                  <a:pt x="6567883" y="434792"/>
                </a:lnTo>
                <a:lnTo>
                  <a:pt x="6562968" y="442080"/>
                </a:lnTo>
                <a:lnTo>
                  <a:pt x="6555680" y="446995"/>
                </a:lnTo>
                <a:lnTo>
                  <a:pt x="6546761" y="448799"/>
                </a:lnTo>
                <a:lnTo>
                  <a:pt x="22924" y="448799"/>
                </a:lnTo>
                <a:lnTo>
                  <a:pt x="14006" y="446995"/>
                </a:lnTo>
                <a:lnTo>
                  <a:pt x="6718" y="442080"/>
                </a:lnTo>
                <a:lnTo>
                  <a:pt x="1803" y="434792"/>
                </a:lnTo>
                <a:lnTo>
                  <a:pt x="0" y="425874"/>
                </a:lnTo>
                <a:lnTo>
                  <a:pt x="0" y="2292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7" name="object 37"/>
          <p:cNvSpPr txBox="1"/>
          <p:nvPr/>
        </p:nvSpPr>
        <p:spPr>
          <a:xfrm>
            <a:off x="4739358" y="3209266"/>
            <a:ext cx="243523" cy="3911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500" spc="-33" dirty="0">
                <a:latin typeface="Lato"/>
                <a:cs typeface="Lato"/>
              </a:rPr>
              <a:t>…</a:t>
            </a:r>
            <a:endParaRPr sz="25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15215" y="3792701"/>
            <a:ext cx="2566988" cy="4782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31115">
              <a:lnSpc>
                <a:spcPct val="114999"/>
              </a:lnSpc>
              <a:spcBef>
                <a:spcPts val="50"/>
              </a:spcBef>
            </a:pP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Often,</a:t>
            </a:r>
            <a:r>
              <a:rPr b="1" spc="-5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only</a:t>
            </a:r>
            <a:r>
              <a:rPr b="1" spc="-5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500-1000</a:t>
            </a:r>
            <a:r>
              <a:rPr b="1" spc="-5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examples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needed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to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tune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a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single</a:t>
            </a:r>
            <a:r>
              <a:rPr b="1" spc="-6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task</a:t>
            </a:r>
            <a:endParaRPr>
              <a:latin typeface="Lato"/>
              <a:cs typeface="La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48689" y="3455481"/>
            <a:ext cx="1313180" cy="613728"/>
            <a:chOff x="10697378" y="6910961"/>
            <a:chExt cx="2626360" cy="1227455"/>
          </a:xfrm>
        </p:grpSpPr>
        <p:sp>
          <p:nvSpPr>
            <p:cNvPr id="40" name="object 40"/>
            <p:cNvSpPr/>
            <p:nvPr/>
          </p:nvSpPr>
          <p:spPr>
            <a:xfrm>
              <a:off x="10716428" y="6930011"/>
              <a:ext cx="2588260" cy="1106170"/>
            </a:xfrm>
            <a:custGeom>
              <a:avLst/>
              <a:gdLst/>
              <a:ahLst/>
              <a:cxnLst/>
              <a:rect l="l" t="t" r="r" b="b"/>
              <a:pathLst>
                <a:path w="2588259" h="1106170">
                  <a:moveTo>
                    <a:pt x="2451895" y="1105647"/>
                  </a:moveTo>
                  <a:lnTo>
                    <a:pt x="2489010" y="1067069"/>
                  </a:lnTo>
                  <a:lnTo>
                    <a:pt x="2521069" y="1026172"/>
                  </a:lnTo>
                  <a:lnTo>
                    <a:pt x="2543395" y="990863"/>
                  </a:lnTo>
                  <a:lnTo>
                    <a:pt x="2561995" y="953502"/>
                  </a:lnTo>
                  <a:lnTo>
                    <a:pt x="2576145" y="914316"/>
                  </a:lnTo>
                  <a:lnTo>
                    <a:pt x="2585125" y="873535"/>
                  </a:lnTo>
                  <a:lnTo>
                    <a:pt x="2588210" y="831385"/>
                  </a:lnTo>
                  <a:lnTo>
                    <a:pt x="2584678" y="788096"/>
                  </a:lnTo>
                  <a:lnTo>
                    <a:pt x="2573805" y="743895"/>
                  </a:lnTo>
                  <a:lnTo>
                    <a:pt x="2554870" y="699009"/>
                  </a:lnTo>
                  <a:lnTo>
                    <a:pt x="2527149" y="653668"/>
                  </a:lnTo>
                  <a:lnTo>
                    <a:pt x="2489919" y="608098"/>
                  </a:lnTo>
                  <a:lnTo>
                    <a:pt x="2455162" y="573694"/>
                  </a:lnTo>
                  <a:lnTo>
                    <a:pt x="2414708" y="539388"/>
                  </a:lnTo>
                  <a:lnTo>
                    <a:pt x="2368684" y="505277"/>
                  </a:lnTo>
                  <a:lnTo>
                    <a:pt x="2317221" y="471461"/>
                  </a:lnTo>
                  <a:lnTo>
                    <a:pt x="2260447" y="438037"/>
                  </a:lnTo>
                  <a:lnTo>
                    <a:pt x="2198492" y="405103"/>
                  </a:lnTo>
                  <a:lnTo>
                    <a:pt x="2131485" y="372758"/>
                  </a:lnTo>
                  <a:lnTo>
                    <a:pt x="2096127" y="356836"/>
                  </a:lnTo>
                  <a:lnTo>
                    <a:pt x="2059555" y="341098"/>
                  </a:lnTo>
                  <a:lnTo>
                    <a:pt x="2021784" y="325556"/>
                  </a:lnTo>
                  <a:lnTo>
                    <a:pt x="1982831" y="310223"/>
                  </a:lnTo>
                  <a:lnTo>
                    <a:pt x="1942711" y="295110"/>
                  </a:lnTo>
                  <a:lnTo>
                    <a:pt x="1901442" y="280230"/>
                  </a:lnTo>
                  <a:lnTo>
                    <a:pt x="1859038" y="265595"/>
                  </a:lnTo>
                  <a:lnTo>
                    <a:pt x="1815517" y="251217"/>
                  </a:lnTo>
                  <a:lnTo>
                    <a:pt x="1770894" y="237109"/>
                  </a:lnTo>
                  <a:lnTo>
                    <a:pt x="1725185" y="223283"/>
                  </a:lnTo>
                  <a:lnTo>
                    <a:pt x="1678408" y="209750"/>
                  </a:lnTo>
                  <a:lnTo>
                    <a:pt x="1630577" y="196525"/>
                  </a:lnTo>
                  <a:lnTo>
                    <a:pt x="1581709" y="183617"/>
                  </a:lnTo>
                  <a:lnTo>
                    <a:pt x="1531820" y="171041"/>
                  </a:lnTo>
                  <a:lnTo>
                    <a:pt x="1480926" y="158808"/>
                  </a:lnTo>
                  <a:lnTo>
                    <a:pt x="1429043" y="146930"/>
                  </a:lnTo>
                  <a:lnTo>
                    <a:pt x="1376188" y="135419"/>
                  </a:lnTo>
                  <a:lnTo>
                    <a:pt x="1322377" y="124289"/>
                  </a:lnTo>
                  <a:lnTo>
                    <a:pt x="1267625" y="113551"/>
                  </a:lnTo>
                  <a:lnTo>
                    <a:pt x="1211949" y="103217"/>
                  </a:lnTo>
                  <a:lnTo>
                    <a:pt x="1155366" y="93299"/>
                  </a:lnTo>
                  <a:lnTo>
                    <a:pt x="1097890" y="83811"/>
                  </a:lnTo>
                  <a:lnTo>
                    <a:pt x="1039539" y="74763"/>
                  </a:lnTo>
                  <a:lnTo>
                    <a:pt x="980328" y="66170"/>
                  </a:lnTo>
                  <a:lnTo>
                    <a:pt x="920274" y="58041"/>
                  </a:lnTo>
                  <a:lnTo>
                    <a:pt x="859393" y="50391"/>
                  </a:lnTo>
                  <a:lnTo>
                    <a:pt x="797700" y="43231"/>
                  </a:lnTo>
                  <a:lnTo>
                    <a:pt x="735213" y="36573"/>
                  </a:lnTo>
                  <a:lnTo>
                    <a:pt x="671947" y="30430"/>
                  </a:lnTo>
                  <a:lnTo>
                    <a:pt x="607918" y="24813"/>
                  </a:lnTo>
                  <a:lnTo>
                    <a:pt x="543142" y="19736"/>
                  </a:lnTo>
                  <a:lnTo>
                    <a:pt x="477636" y="15210"/>
                  </a:lnTo>
                  <a:lnTo>
                    <a:pt x="411416" y="11248"/>
                  </a:lnTo>
                  <a:lnTo>
                    <a:pt x="344498" y="7862"/>
                  </a:lnTo>
                  <a:lnTo>
                    <a:pt x="276898" y="5064"/>
                  </a:lnTo>
                  <a:lnTo>
                    <a:pt x="208632" y="2867"/>
                  </a:lnTo>
                  <a:lnTo>
                    <a:pt x="139716" y="1282"/>
                  </a:lnTo>
                  <a:lnTo>
                    <a:pt x="70166" y="322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7924" y="7961533"/>
              <a:ext cx="219874" cy="176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160" y="860955"/>
            <a:ext cx="8086090" cy="6804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marR="2540" indent="-38227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Fine-tuning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significantly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increase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performance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30" dirty="0">
                <a:latin typeface="Lato"/>
                <a:cs typeface="Lato"/>
              </a:rPr>
              <a:t>of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a </a:t>
            </a:r>
            <a:r>
              <a:rPr sz="2000" spc="-20" dirty="0">
                <a:latin typeface="Lato"/>
                <a:cs typeface="Lato"/>
              </a:rPr>
              <a:t>specific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task…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835978"/>
            <a:chOff x="1214935" y="5133626"/>
            <a:chExt cx="5224145" cy="1671955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945772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 marR="272415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dirty="0">
                <a:latin typeface="Courier New"/>
                <a:cs typeface="Courier New"/>
              </a:rPr>
              <a:t>eived</a:t>
            </a:r>
            <a:r>
              <a:rPr b="1" spc="-13" dirty="0">
                <a:latin typeface="Courier New"/>
                <a:cs typeface="Courier New"/>
              </a:rPr>
              <a:t> </a:t>
            </a:r>
            <a:r>
              <a:rPr b="1" spc="-25" dirty="0">
                <a:latin typeface="Courier New"/>
                <a:cs typeface="Courier New"/>
              </a:rPr>
              <a:t>a </a:t>
            </a:r>
            <a:r>
              <a:rPr b="1" dirty="0">
                <a:latin typeface="Courier New"/>
                <a:cs typeface="Courier New"/>
              </a:rPr>
              <a:t>very</a:t>
            </a:r>
            <a:r>
              <a:rPr b="1" spc="-15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nice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book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5" dirty="0">
                <a:latin typeface="Courier New"/>
                <a:cs typeface="Courier New"/>
              </a:rPr>
              <a:t>review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433195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Before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160" y="860955"/>
            <a:ext cx="8086090" cy="6804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marR="2540" indent="-38227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Fine-tuning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significantly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increase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performance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30" dirty="0">
                <a:latin typeface="Lato"/>
                <a:cs typeface="Lato"/>
              </a:rPr>
              <a:t>of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a </a:t>
            </a:r>
            <a:r>
              <a:rPr sz="2000" spc="-20" dirty="0">
                <a:latin typeface="Lato"/>
                <a:cs typeface="Lato"/>
              </a:rPr>
              <a:t>specific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task…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835978"/>
            <a:chOff x="1214935" y="5133626"/>
            <a:chExt cx="5224145" cy="1671955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730328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313498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After</a:t>
            </a:r>
            <a:r>
              <a:rPr spc="-3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7479" y="435635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221" y="1069189"/>
            <a:ext cx="594074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…but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lead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reduction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ability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other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tasks</a:t>
            </a:r>
            <a:endParaRPr sz="2000" dirty="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1051560"/>
            <a:chOff x="1214935" y="5133626"/>
            <a:chExt cx="5224145" cy="2103120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35966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32289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6350" marR="2540"/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1161215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48577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90488" marR="16573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spc="-5" dirty="0">
                <a:latin typeface="Courier New"/>
                <a:cs typeface="Courier New"/>
              </a:rPr>
              <a:t>Charlie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467485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06743" algn="l"/>
              </a:tabLst>
            </a:pPr>
            <a:r>
              <a:rPr spc="-5" dirty="0">
                <a:latin typeface="Lato"/>
                <a:cs typeface="Lato"/>
              </a:rPr>
              <a:t>Before</a:t>
            </a:r>
            <a:r>
              <a:rPr dirty="0">
                <a:latin typeface="Lato"/>
                <a:cs typeface="Lato"/>
              </a:rPr>
              <a:t>	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dirty="0"/>
              <a:t>Catastrophic</a:t>
            </a:r>
            <a:r>
              <a:rPr spc="-23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160" y="906675"/>
            <a:ext cx="594074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…but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can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lead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reduction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in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ability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other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tasks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7468" y="2566813"/>
            <a:ext cx="2612073" cy="1051560"/>
            <a:chOff x="1214935" y="5133626"/>
            <a:chExt cx="5224145" cy="2103120"/>
          </a:xfrm>
        </p:grpSpPr>
        <p:sp>
          <p:nvSpPr>
            <p:cNvPr id="9" name="object 9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5214589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5138389"/>
              <a:ext cx="5214620" cy="2093595"/>
            </a:xfrm>
            <a:custGeom>
              <a:avLst/>
              <a:gdLst/>
              <a:ahLst/>
              <a:cxnLst/>
              <a:rect l="l" t="t" r="r" b="b"/>
              <a:pathLst>
                <a:path w="5214620" h="2093595">
                  <a:moveTo>
                    <a:pt x="0" y="0"/>
                  </a:moveTo>
                  <a:lnTo>
                    <a:pt x="5214589" y="0"/>
                  </a:lnTo>
                  <a:lnTo>
                    <a:pt x="5214589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984" y="2646222"/>
            <a:ext cx="2359660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32289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6350" marR="2540"/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07635" y="2615713"/>
            <a:ext cx="654050" cy="646113"/>
            <a:chOff x="8415270" y="5231426"/>
            <a:chExt cx="1308100" cy="1292225"/>
          </a:xfrm>
        </p:grpSpPr>
        <p:sp>
          <p:nvSpPr>
            <p:cNvPr id="13" name="object 13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0033" y="5236189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49004" y="2818026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088" y="2569195"/>
            <a:ext cx="2607310" cy="1376659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48577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What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name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of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cat?</a:t>
            </a:r>
            <a:endParaRPr>
              <a:latin typeface="Courier New"/>
              <a:cs typeface="Courier New"/>
            </a:endParaRPr>
          </a:p>
          <a:p>
            <a:pPr marL="90488" marR="16573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Charlie</a:t>
            </a:r>
            <a:r>
              <a:rPr b="1" spc="-13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cat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roamed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the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garden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at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night.</a:t>
            </a:r>
            <a:endParaRPr>
              <a:latin typeface="Courier New"/>
              <a:cs typeface="Courier New"/>
            </a:endParaRPr>
          </a:p>
          <a:p>
            <a:pPr marL="90488" marR="1019175"/>
            <a:r>
              <a:rPr b="1" dirty="0">
                <a:latin typeface="Courier New"/>
                <a:cs typeface="Courier New"/>
              </a:rPr>
              <a:t>The</a:t>
            </a:r>
            <a:r>
              <a:rPr b="1" spc="-18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garden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13" dirty="0">
                <a:latin typeface="Courier New"/>
                <a:cs typeface="Courier New"/>
              </a:rPr>
              <a:t>was </a:t>
            </a:r>
            <a:r>
              <a:rPr b="1" spc="-5" dirty="0">
                <a:latin typeface="Courier New"/>
                <a:cs typeface="Courier New"/>
              </a:rPr>
              <a:t>positive.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5769" y="2805257"/>
            <a:ext cx="456883" cy="82233"/>
            <a:chOff x="6331537" y="5610513"/>
            <a:chExt cx="913765" cy="164465"/>
          </a:xfrm>
        </p:grpSpPr>
        <p:sp>
          <p:nvSpPr>
            <p:cNvPr id="18" name="object 18"/>
            <p:cNvSpPr/>
            <p:nvPr/>
          </p:nvSpPr>
          <p:spPr>
            <a:xfrm>
              <a:off x="6331537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5610513"/>
              <a:ext cx="210999" cy="1639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23252" y="2805257"/>
            <a:ext cx="456883" cy="82233"/>
            <a:chOff x="10646503" y="5610513"/>
            <a:chExt cx="913765" cy="164465"/>
          </a:xfrm>
        </p:grpSpPr>
        <p:sp>
          <p:nvSpPr>
            <p:cNvPr id="21" name="object 21"/>
            <p:cNvSpPr/>
            <p:nvPr/>
          </p:nvSpPr>
          <p:spPr>
            <a:xfrm>
              <a:off x="10646503" y="5692488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5610513"/>
              <a:ext cx="210999" cy="16394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93984" y="2001172"/>
            <a:ext cx="1347788" cy="53732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486728" algn="l"/>
              </a:tabLst>
            </a:pPr>
            <a:r>
              <a:rPr spc="-5" dirty="0">
                <a:latin typeface="Lato"/>
                <a:cs typeface="Lato"/>
              </a:rPr>
              <a:t>After</a:t>
            </a:r>
            <a:r>
              <a:rPr dirty="0">
                <a:latin typeface="Lato"/>
                <a:cs typeface="Lato"/>
              </a:rPr>
              <a:t>	</a:t>
            </a:r>
            <a:r>
              <a:rPr spc="-10"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923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36238" y="2331658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029" y="2331672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0801" y="2100467"/>
            <a:ext cx="3315970" cy="942566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279718">
              <a:spcBef>
                <a:spcPts val="50"/>
              </a:spcBef>
            </a:pPr>
            <a:r>
              <a:rPr sz="3000" dirty="0"/>
              <a:t>Fine-tuning</a:t>
            </a:r>
            <a:r>
              <a:rPr sz="3000" spc="-190" dirty="0"/>
              <a:t> </a:t>
            </a:r>
            <a:r>
              <a:rPr sz="3000" spc="-10" dirty="0"/>
              <a:t>with </a:t>
            </a:r>
            <a:r>
              <a:rPr sz="3000" dirty="0"/>
              <a:t>instruction</a:t>
            </a:r>
            <a:r>
              <a:rPr sz="3000" spc="-50" dirty="0"/>
              <a:t> </a:t>
            </a:r>
            <a:r>
              <a:rPr sz="3000" spc="-5" dirty="0"/>
              <a:t>prompts</a:t>
            </a:r>
            <a:endParaRPr sz="3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136" y="434784"/>
            <a:ext cx="64082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16523">
              <a:spcBef>
                <a:spcPts val="50"/>
              </a:spcBef>
            </a:pPr>
            <a:r>
              <a:rPr spc="-43" dirty="0"/>
              <a:t>How</a:t>
            </a:r>
            <a:r>
              <a:rPr spc="-135" dirty="0"/>
              <a:t> </a:t>
            </a:r>
            <a:r>
              <a:rPr dirty="0"/>
              <a:t>to</a:t>
            </a:r>
            <a:r>
              <a:rPr spc="-133" dirty="0"/>
              <a:t> </a:t>
            </a:r>
            <a:r>
              <a:rPr spc="-20" dirty="0"/>
              <a:t>avoid</a:t>
            </a:r>
            <a:r>
              <a:rPr spc="-133" dirty="0"/>
              <a:t> </a:t>
            </a:r>
            <a:r>
              <a:rPr dirty="0"/>
              <a:t>catastrophic</a:t>
            </a:r>
            <a:r>
              <a:rPr spc="-135" dirty="0"/>
              <a:t> </a:t>
            </a:r>
            <a:r>
              <a:rPr spc="-5" dirty="0"/>
              <a:t>forgetting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3674" y="1493250"/>
            <a:ext cx="5824538" cy="1078500"/>
          </a:xfrm>
          <a:prstGeom prst="rect">
            <a:avLst/>
          </a:prstGeom>
        </p:spPr>
        <p:txBody>
          <a:bodyPr vert="horz" wrap="square" lIns="0" tIns="52070" rIns="0" bIns="0" rtlCol="0">
            <a:spAutoFit/>
          </a:bodyPr>
          <a:lstStyle/>
          <a:p>
            <a:pPr marL="388303" indent="-381953">
              <a:spcBef>
                <a:spcPts val="410"/>
              </a:spcBef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First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note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that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23" dirty="0">
                <a:latin typeface="Lato"/>
                <a:cs typeface="Lato"/>
              </a:rPr>
              <a:t>you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might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23" dirty="0">
                <a:latin typeface="Lato"/>
                <a:cs typeface="Lato"/>
              </a:rPr>
              <a:t>have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spc="35" dirty="0">
                <a:latin typeface="Lato"/>
                <a:cs typeface="Lato"/>
              </a:rPr>
              <a:t>to!</a:t>
            </a:r>
            <a:endParaRPr sz="2000" dirty="0">
              <a:latin typeface="Lato"/>
              <a:cs typeface="Lato"/>
            </a:endParaRPr>
          </a:p>
          <a:p>
            <a:pPr marL="388303" indent="-381953">
              <a:spcBef>
                <a:spcPts val="36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3" dirty="0">
                <a:latin typeface="Lato"/>
                <a:cs typeface="Lato"/>
              </a:rPr>
              <a:t>Fine-tune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on</a:t>
            </a:r>
            <a:r>
              <a:rPr sz="2000" spc="-93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multiple</a:t>
            </a:r>
            <a:r>
              <a:rPr sz="2000" b="1" spc="-68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tasks</a:t>
            </a:r>
            <a:r>
              <a:rPr sz="2000" b="1" spc="-6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at</a:t>
            </a:r>
            <a:r>
              <a:rPr sz="2000" spc="-9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the</a:t>
            </a:r>
            <a:r>
              <a:rPr sz="2000" spc="-9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same</a:t>
            </a:r>
            <a:r>
              <a:rPr sz="2000" spc="-95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time</a:t>
            </a:r>
            <a:endParaRPr sz="2000" dirty="0">
              <a:latin typeface="Lato"/>
              <a:cs typeface="Lato"/>
            </a:endParaRPr>
          </a:p>
          <a:p>
            <a:pPr marL="388303" indent="-381953">
              <a:spcBef>
                <a:spcPts val="360"/>
              </a:spcBef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Consider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Parameter</a:t>
            </a:r>
            <a:r>
              <a:rPr sz="2000" b="1" spc="-48" dirty="0">
                <a:latin typeface="Lato"/>
                <a:cs typeface="Lato"/>
              </a:rPr>
              <a:t> </a:t>
            </a:r>
            <a:r>
              <a:rPr sz="2000" b="1" dirty="0">
                <a:latin typeface="Lato"/>
                <a:cs typeface="Lato"/>
              </a:rPr>
              <a:t>Efficient</a:t>
            </a:r>
            <a:r>
              <a:rPr sz="2000" b="1" spc="-43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Fine-</a:t>
            </a:r>
            <a:r>
              <a:rPr sz="2000" b="1" dirty="0">
                <a:latin typeface="Lato"/>
                <a:cs typeface="Lato"/>
              </a:rPr>
              <a:t>tuning</a:t>
            </a:r>
            <a:r>
              <a:rPr sz="2000" b="1" spc="-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(PEFT)</a:t>
            </a:r>
            <a:endParaRPr sz="20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7221" y="2272787"/>
            <a:ext cx="6749733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dirty="0"/>
              <a:t>Multi-task,</a:t>
            </a:r>
            <a:r>
              <a:rPr sz="3600" spc="-138" dirty="0"/>
              <a:t> </a:t>
            </a:r>
            <a:r>
              <a:rPr sz="3600" dirty="0"/>
              <a:t>instruction</a:t>
            </a:r>
            <a:r>
              <a:rPr sz="3600" spc="-135" dirty="0"/>
              <a:t> </a:t>
            </a:r>
            <a:r>
              <a:rPr sz="3600" spc="-18" dirty="0"/>
              <a:t>fine-</a:t>
            </a:r>
            <a:r>
              <a:rPr sz="3600" spc="-5" dirty="0"/>
              <a:t>tuning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179821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179821"/>
            <a:ext cx="344805" cy="0"/>
          </a:xfrm>
          <a:custGeom>
            <a:avLst/>
            <a:gdLst/>
            <a:ahLst/>
            <a:cxnLst/>
            <a:rect l="l" t="t" r="r" b="b"/>
            <a:pathLst>
              <a:path w="689610">
                <a:moveTo>
                  <a:pt x="0" y="0"/>
                </a:moveTo>
                <a:lnTo>
                  <a:pt x="6892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982188" y="1479928"/>
            <a:ext cx="4255453" cy="1051560"/>
            <a:chOff x="5964375" y="2959856"/>
            <a:chExt cx="8510905" cy="2103120"/>
          </a:xfrm>
        </p:grpSpPr>
        <p:sp>
          <p:nvSpPr>
            <p:cNvPr id="5" name="object 5"/>
            <p:cNvSpPr/>
            <p:nvPr/>
          </p:nvSpPr>
          <p:spPr>
            <a:xfrm>
              <a:off x="13214423" y="4359641"/>
              <a:ext cx="1068705" cy="0"/>
            </a:xfrm>
            <a:custGeom>
              <a:avLst/>
              <a:gdLst/>
              <a:ahLst/>
              <a:cxnLst/>
              <a:rect l="l" t="t" r="r" b="b"/>
              <a:pathLst>
                <a:path w="1068705">
                  <a:moveTo>
                    <a:pt x="0" y="0"/>
                  </a:moveTo>
                  <a:lnTo>
                    <a:pt x="1068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277666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Multi-task,</a:t>
            </a:r>
            <a:r>
              <a:rPr spc="-105" dirty="0"/>
              <a:t> </a:t>
            </a:r>
            <a:r>
              <a:rPr dirty="0"/>
              <a:t>instruction</a:t>
            </a:r>
            <a:r>
              <a:rPr spc="-102" dirty="0"/>
              <a:t> </a:t>
            </a:r>
            <a:r>
              <a:rPr spc="-15" dirty="0"/>
              <a:t>fine-</a:t>
            </a:r>
            <a:r>
              <a:rPr spc="-5" dirty="0"/>
              <a:t>tuning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57356" y="1444241"/>
            <a:ext cx="1474470" cy="1471295"/>
            <a:chOff x="714711" y="2888481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5207" y="1888102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10" y="11716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1965672"/>
            <a:ext cx="841972" cy="84197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54958" y="1171591"/>
            <a:ext cx="2614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-4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tune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on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many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8704" y="1559336"/>
            <a:ext cx="31064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86987" y="1975227"/>
            <a:ext cx="3322638" cy="1051560"/>
            <a:chOff x="6573973" y="3950454"/>
            <a:chExt cx="6645275" cy="2103120"/>
          </a:xfrm>
        </p:grpSpPr>
        <p:sp>
          <p:nvSpPr>
            <p:cNvPr id="19" name="object 19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91749" y="2054635"/>
            <a:ext cx="300831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Rate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91787" y="2508626"/>
            <a:ext cx="3627438" cy="1584960"/>
            <a:chOff x="7183573" y="5017252"/>
            <a:chExt cx="7254875" cy="3169920"/>
          </a:xfrm>
        </p:grpSpPr>
        <p:sp>
          <p:nvSpPr>
            <p:cNvPr id="23" name="object 23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78303" y="2588034"/>
            <a:ext cx="2893060" cy="76815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Translate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into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Python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code: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2"/>
              </a:spcBef>
            </a:pPr>
            <a:endParaRPr>
              <a:latin typeface="Courier New"/>
              <a:cs typeface="Courier New"/>
            </a:endParaRPr>
          </a:p>
          <a:p>
            <a:pPr marL="31083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Identify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places: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83103" y="3548152"/>
            <a:ext cx="214630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01069" y="1564722"/>
            <a:ext cx="4199255" cy="1782763"/>
          </a:xfrm>
          <a:custGeom>
            <a:avLst/>
            <a:gdLst/>
            <a:ahLst/>
            <a:cxnLst/>
            <a:rect l="l" t="t" r="r" b="b"/>
            <a:pathLst>
              <a:path w="8398510" h="3565525">
                <a:moveTo>
                  <a:pt x="1828796" y="3139243"/>
                </a:moveTo>
                <a:lnTo>
                  <a:pt x="1830599" y="3130324"/>
                </a:lnTo>
                <a:lnTo>
                  <a:pt x="1835515" y="3123037"/>
                </a:lnTo>
                <a:lnTo>
                  <a:pt x="1842802" y="3118121"/>
                </a:lnTo>
                <a:lnTo>
                  <a:pt x="1851721" y="3116318"/>
                </a:lnTo>
                <a:lnTo>
                  <a:pt x="8375558" y="3116318"/>
                </a:lnTo>
                <a:lnTo>
                  <a:pt x="8381633" y="3116318"/>
                </a:lnTo>
                <a:lnTo>
                  <a:pt x="8387458" y="3118743"/>
                </a:lnTo>
                <a:lnTo>
                  <a:pt x="8391758" y="3123043"/>
                </a:lnTo>
                <a:lnTo>
                  <a:pt x="8396058" y="3127343"/>
                </a:lnTo>
                <a:lnTo>
                  <a:pt x="8398483" y="3133168"/>
                </a:lnTo>
                <a:lnTo>
                  <a:pt x="8398483" y="3139243"/>
                </a:lnTo>
                <a:lnTo>
                  <a:pt x="8398483" y="3542192"/>
                </a:lnTo>
                <a:lnTo>
                  <a:pt x="8396679" y="3551111"/>
                </a:lnTo>
                <a:lnTo>
                  <a:pt x="8391764" y="3558399"/>
                </a:lnTo>
                <a:lnTo>
                  <a:pt x="8384476" y="3563314"/>
                </a:lnTo>
                <a:lnTo>
                  <a:pt x="8375558" y="3565117"/>
                </a:lnTo>
                <a:lnTo>
                  <a:pt x="1851721" y="3565117"/>
                </a:lnTo>
                <a:lnTo>
                  <a:pt x="1842802" y="3563314"/>
                </a:lnTo>
                <a:lnTo>
                  <a:pt x="1835515" y="3558399"/>
                </a:lnTo>
                <a:lnTo>
                  <a:pt x="1830599" y="3551111"/>
                </a:lnTo>
                <a:lnTo>
                  <a:pt x="1828796" y="3542192"/>
                </a:lnTo>
                <a:lnTo>
                  <a:pt x="1828796" y="3139243"/>
                </a:lnTo>
                <a:close/>
              </a:path>
              <a:path w="8398510" h="3565525">
                <a:moveTo>
                  <a:pt x="0" y="22899"/>
                </a:moveTo>
                <a:lnTo>
                  <a:pt x="1803" y="13985"/>
                </a:lnTo>
                <a:lnTo>
                  <a:pt x="6718" y="6706"/>
                </a:lnTo>
                <a:lnTo>
                  <a:pt x="14006" y="1799"/>
                </a:lnTo>
                <a:lnTo>
                  <a:pt x="22924" y="0"/>
                </a:lnTo>
                <a:lnTo>
                  <a:pt x="6546761" y="0"/>
                </a:lnTo>
                <a:lnTo>
                  <a:pt x="6552836" y="0"/>
                </a:lnTo>
                <a:lnTo>
                  <a:pt x="6558661" y="2399"/>
                </a:lnTo>
                <a:lnTo>
                  <a:pt x="6562961" y="6699"/>
                </a:lnTo>
                <a:lnTo>
                  <a:pt x="6567261" y="10999"/>
                </a:lnTo>
                <a:lnTo>
                  <a:pt x="6569686" y="16824"/>
                </a:lnTo>
                <a:lnTo>
                  <a:pt x="6569686" y="22899"/>
                </a:lnTo>
                <a:lnTo>
                  <a:pt x="6569686" y="425874"/>
                </a:lnTo>
                <a:lnTo>
                  <a:pt x="6567883" y="434792"/>
                </a:lnTo>
                <a:lnTo>
                  <a:pt x="6562968" y="442080"/>
                </a:lnTo>
                <a:lnTo>
                  <a:pt x="6555680" y="446995"/>
                </a:lnTo>
                <a:lnTo>
                  <a:pt x="6546761" y="448799"/>
                </a:lnTo>
                <a:lnTo>
                  <a:pt x="22924" y="448799"/>
                </a:lnTo>
                <a:lnTo>
                  <a:pt x="14006" y="446995"/>
                </a:lnTo>
                <a:lnTo>
                  <a:pt x="6718" y="442080"/>
                </a:lnTo>
                <a:lnTo>
                  <a:pt x="1803" y="434792"/>
                </a:lnTo>
                <a:lnTo>
                  <a:pt x="0" y="425874"/>
                </a:lnTo>
                <a:lnTo>
                  <a:pt x="0" y="22899"/>
                </a:lnTo>
                <a:close/>
              </a:path>
              <a:path w="8398510" h="3565525">
                <a:moveTo>
                  <a:pt x="609598" y="1013497"/>
                </a:moveTo>
                <a:lnTo>
                  <a:pt x="611401" y="1004579"/>
                </a:lnTo>
                <a:lnTo>
                  <a:pt x="616317" y="997291"/>
                </a:lnTo>
                <a:lnTo>
                  <a:pt x="623604" y="992376"/>
                </a:lnTo>
                <a:lnTo>
                  <a:pt x="632523" y="990573"/>
                </a:lnTo>
                <a:lnTo>
                  <a:pt x="7156360" y="990573"/>
                </a:lnTo>
                <a:lnTo>
                  <a:pt x="7162435" y="990573"/>
                </a:lnTo>
                <a:lnTo>
                  <a:pt x="7168260" y="992997"/>
                </a:lnTo>
                <a:lnTo>
                  <a:pt x="7172560" y="997297"/>
                </a:lnTo>
                <a:lnTo>
                  <a:pt x="7176860" y="1001597"/>
                </a:lnTo>
                <a:lnTo>
                  <a:pt x="7179285" y="1007422"/>
                </a:lnTo>
                <a:lnTo>
                  <a:pt x="7179285" y="1013497"/>
                </a:lnTo>
                <a:lnTo>
                  <a:pt x="7179285" y="1416472"/>
                </a:lnTo>
                <a:lnTo>
                  <a:pt x="7177482" y="1425386"/>
                </a:lnTo>
                <a:lnTo>
                  <a:pt x="7172566" y="1432665"/>
                </a:lnTo>
                <a:lnTo>
                  <a:pt x="7165279" y="1437572"/>
                </a:lnTo>
                <a:lnTo>
                  <a:pt x="7156360" y="1439372"/>
                </a:lnTo>
                <a:lnTo>
                  <a:pt x="632523" y="1439372"/>
                </a:lnTo>
                <a:lnTo>
                  <a:pt x="623604" y="1437572"/>
                </a:lnTo>
                <a:lnTo>
                  <a:pt x="616317" y="1432665"/>
                </a:lnTo>
                <a:lnTo>
                  <a:pt x="611401" y="1425386"/>
                </a:lnTo>
                <a:lnTo>
                  <a:pt x="609598" y="1416472"/>
                </a:lnTo>
                <a:lnTo>
                  <a:pt x="609598" y="1013497"/>
                </a:lnTo>
                <a:close/>
              </a:path>
              <a:path w="8398510" h="3565525">
                <a:moveTo>
                  <a:pt x="1196647" y="2047695"/>
                </a:moveTo>
                <a:lnTo>
                  <a:pt x="1198450" y="2038777"/>
                </a:lnTo>
                <a:lnTo>
                  <a:pt x="1203366" y="2031489"/>
                </a:lnTo>
                <a:lnTo>
                  <a:pt x="1210653" y="2026574"/>
                </a:lnTo>
                <a:lnTo>
                  <a:pt x="1219572" y="2024770"/>
                </a:lnTo>
                <a:lnTo>
                  <a:pt x="7743409" y="2024770"/>
                </a:lnTo>
                <a:lnTo>
                  <a:pt x="7749484" y="2024770"/>
                </a:lnTo>
                <a:lnTo>
                  <a:pt x="7755309" y="2027195"/>
                </a:lnTo>
                <a:lnTo>
                  <a:pt x="7759609" y="2031495"/>
                </a:lnTo>
                <a:lnTo>
                  <a:pt x="7763909" y="2035795"/>
                </a:lnTo>
                <a:lnTo>
                  <a:pt x="7766334" y="2041620"/>
                </a:lnTo>
                <a:lnTo>
                  <a:pt x="7766334" y="2047695"/>
                </a:lnTo>
                <a:lnTo>
                  <a:pt x="7766334" y="2450670"/>
                </a:lnTo>
                <a:lnTo>
                  <a:pt x="7764531" y="2459584"/>
                </a:lnTo>
                <a:lnTo>
                  <a:pt x="7759615" y="2466863"/>
                </a:lnTo>
                <a:lnTo>
                  <a:pt x="7752328" y="2471770"/>
                </a:lnTo>
                <a:lnTo>
                  <a:pt x="7743409" y="2473570"/>
                </a:lnTo>
                <a:lnTo>
                  <a:pt x="1219572" y="2473570"/>
                </a:lnTo>
                <a:lnTo>
                  <a:pt x="1210653" y="2471770"/>
                </a:lnTo>
                <a:lnTo>
                  <a:pt x="1203366" y="2466863"/>
                </a:lnTo>
                <a:lnTo>
                  <a:pt x="1198450" y="2459584"/>
                </a:lnTo>
                <a:lnTo>
                  <a:pt x="1196647" y="2450670"/>
                </a:lnTo>
                <a:lnTo>
                  <a:pt x="1196647" y="2047695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0" name="object 30"/>
          <p:cNvSpPr txBox="1"/>
          <p:nvPr/>
        </p:nvSpPr>
        <p:spPr>
          <a:xfrm>
            <a:off x="7432112" y="3405228"/>
            <a:ext cx="243523" cy="3911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500" spc="-33" dirty="0">
                <a:latin typeface="Lato"/>
                <a:cs typeface="Lato"/>
              </a:rPr>
              <a:t>…</a:t>
            </a:r>
            <a:endParaRPr sz="25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9134" y="2179821"/>
            <a:ext cx="240665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974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/>
          <p:nvPr/>
        </p:nvSpPr>
        <p:spPr>
          <a:xfrm>
            <a:off x="2639920" y="2179821"/>
            <a:ext cx="344805" cy="0"/>
          </a:xfrm>
          <a:custGeom>
            <a:avLst/>
            <a:gdLst/>
            <a:ahLst/>
            <a:cxnLst/>
            <a:rect l="l" t="t" r="r" b="b"/>
            <a:pathLst>
              <a:path w="689610">
                <a:moveTo>
                  <a:pt x="0" y="0"/>
                </a:moveTo>
                <a:lnTo>
                  <a:pt x="6892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4" name="object 4"/>
          <p:cNvGrpSpPr/>
          <p:nvPr/>
        </p:nvGrpSpPr>
        <p:grpSpPr>
          <a:xfrm>
            <a:off x="2982188" y="1479928"/>
            <a:ext cx="4255453" cy="1051560"/>
            <a:chOff x="5964375" y="2959856"/>
            <a:chExt cx="8510905" cy="2103120"/>
          </a:xfrm>
        </p:grpSpPr>
        <p:sp>
          <p:nvSpPr>
            <p:cNvPr id="5" name="object 5"/>
            <p:cNvSpPr/>
            <p:nvPr/>
          </p:nvSpPr>
          <p:spPr>
            <a:xfrm>
              <a:off x="13214423" y="4359641"/>
              <a:ext cx="1068705" cy="0"/>
            </a:xfrm>
            <a:custGeom>
              <a:avLst/>
              <a:gdLst/>
              <a:ahLst/>
              <a:cxnLst/>
              <a:rect l="l" t="t" r="r" b="b"/>
              <a:pathLst>
                <a:path w="1068705">
                  <a:moveTo>
                    <a:pt x="0" y="0"/>
                  </a:moveTo>
                  <a:lnTo>
                    <a:pt x="106862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3996" y="4277666"/>
              <a:ext cx="210999" cy="163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5969137" y="2964619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Multi-task,</a:t>
            </a:r>
            <a:r>
              <a:rPr spc="-105" dirty="0"/>
              <a:t> </a:t>
            </a:r>
            <a:r>
              <a:rPr dirty="0"/>
              <a:t>instruction</a:t>
            </a:r>
            <a:r>
              <a:rPr spc="-102" dirty="0"/>
              <a:t> </a:t>
            </a:r>
            <a:r>
              <a:rPr spc="-15" dirty="0"/>
              <a:t>fine-</a:t>
            </a:r>
            <a:r>
              <a:rPr spc="-5" dirty="0"/>
              <a:t>tuning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57356" y="1444241"/>
            <a:ext cx="1474470" cy="1471295"/>
            <a:chOff x="714711" y="2888481"/>
            <a:chExt cx="2948940" cy="2942590"/>
          </a:xfrm>
        </p:grpSpPr>
        <p:sp>
          <p:nvSpPr>
            <p:cNvPr id="11" name="object 11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473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5207" y="1888102"/>
            <a:ext cx="1165860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60045" marR="2540" indent="-354013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Pre-</a:t>
            </a:r>
            <a:r>
              <a:rPr sz="1800" spc="-5" dirty="0">
                <a:latin typeface="Lato"/>
                <a:cs typeface="Lato"/>
              </a:rPr>
              <a:t>trained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10" y="11716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46" y="1965672"/>
            <a:ext cx="841972" cy="84197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154958" y="1171591"/>
            <a:ext cx="261461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Instruction</a:t>
            </a:r>
            <a:r>
              <a:rPr sz="1300" b="1" spc="-4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10" dirty="0">
                <a:solidFill>
                  <a:srgbClr val="FF00FF"/>
                </a:solidFill>
                <a:latin typeface="Lato"/>
                <a:cs typeface="Lato"/>
              </a:rPr>
              <a:t>fine-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tune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on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many</a:t>
            </a:r>
            <a:r>
              <a:rPr sz="1300" b="1" spc="-4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8704" y="1559336"/>
            <a:ext cx="31064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Summarize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following</a:t>
            </a:r>
            <a:r>
              <a:rPr b="1" spc="-18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text: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86987" y="1975227"/>
            <a:ext cx="3322638" cy="1051560"/>
            <a:chOff x="6573973" y="3950454"/>
            <a:chExt cx="6645275" cy="2103120"/>
          </a:xfrm>
        </p:grpSpPr>
        <p:sp>
          <p:nvSpPr>
            <p:cNvPr id="19" name="object 19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578736" y="3955217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91749" y="2054635"/>
            <a:ext cx="300831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Rate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91787" y="2508626"/>
            <a:ext cx="3627438" cy="1584960"/>
            <a:chOff x="7183573" y="5017252"/>
            <a:chExt cx="7254875" cy="3169920"/>
          </a:xfrm>
        </p:grpSpPr>
        <p:sp>
          <p:nvSpPr>
            <p:cNvPr id="23" name="object 23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8335" y="5022014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6635686" y="2093395"/>
                  </a:moveTo>
                  <a:lnTo>
                    <a:pt x="0" y="2093395"/>
                  </a:lnTo>
                  <a:lnTo>
                    <a:pt x="0" y="0"/>
                  </a:lnTo>
                  <a:lnTo>
                    <a:pt x="6635686" y="0"/>
                  </a:lnTo>
                  <a:lnTo>
                    <a:pt x="6635686" y="20933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7934" y="6088812"/>
              <a:ext cx="6635750" cy="2093595"/>
            </a:xfrm>
            <a:custGeom>
              <a:avLst/>
              <a:gdLst/>
              <a:ahLst/>
              <a:cxnLst/>
              <a:rect l="l" t="t" r="r" b="b"/>
              <a:pathLst>
                <a:path w="6635750" h="2093595">
                  <a:moveTo>
                    <a:pt x="0" y="0"/>
                  </a:moveTo>
                  <a:lnTo>
                    <a:pt x="6635686" y="0"/>
                  </a:lnTo>
                  <a:lnTo>
                    <a:pt x="6635686" y="2093395"/>
                  </a:lnTo>
                  <a:lnTo>
                    <a:pt x="0" y="2093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78303" y="2588034"/>
            <a:ext cx="2893060" cy="76815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Translate</a:t>
            </a:r>
            <a:r>
              <a:rPr b="1" spc="-2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into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Python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code: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32"/>
              </a:spcBef>
            </a:pPr>
            <a:endParaRPr>
              <a:latin typeface="Courier New"/>
              <a:cs typeface="Courier New"/>
            </a:endParaRPr>
          </a:p>
          <a:p>
            <a:pPr marL="31083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Identify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the</a:t>
            </a:r>
            <a:r>
              <a:rPr b="1" spc="-13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places: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83103" y="3548152"/>
            <a:ext cx="214630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TEXT] </a:t>
            </a:r>
            <a:r>
              <a:rPr dirty="0">
                <a:solidFill>
                  <a:srgbClr val="232F3D"/>
                </a:solidFill>
                <a:latin typeface="Courier New"/>
                <a:cs typeface="Courier New"/>
              </a:rPr>
              <a:t>[EXAMPLE</a:t>
            </a:r>
            <a:r>
              <a:rPr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232F3D"/>
                </a:solidFill>
                <a:latin typeface="Courier New"/>
                <a:cs typeface="Courier New"/>
              </a:rPr>
              <a:t>COMPLETION]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91544" y="1427572"/>
            <a:ext cx="5752783" cy="1929448"/>
            <a:chOff x="5983087" y="2855144"/>
            <a:chExt cx="11505565" cy="3858895"/>
          </a:xfrm>
        </p:grpSpPr>
        <p:sp>
          <p:nvSpPr>
            <p:cNvPr id="30" name="object 30"/>
            <p:cNvSpPr/>
            <p:nvPr/>
          </p:nvSpPr>
          <p:spPr>
            <a:xfrm>
              <a:off x="6002137" y="3129443"/>
              <a:ext cx="8398510" cy="3565525"/>
            </a:xfrm>
            <a:custGeom>
              <a:avLst/>
              <a:gdLst/>
              <a:ahLst/>
              <a:cxnLst/>
              <a:rect l="l" t="t" r="r" b="b"/>
              <a:pathLst>
                <a:path w="8398510" h="3565525">
                  <a:moveTo>
                    <a:pt x="1828796" y="3139243"/>
                  </a:moveTo>
                  <a:lnTo>
                    <a:pt x="1830599" y="3130324"/>
                  </a:lnTo>
                  <a:lnTo>
                    <a:pt x="1835515" y="3123037"/>
                  </a:lnTo>
                  <a:lnTo>
                    <a:pt x="1842802" y="3118121"/>
                  </a:lnTo>
                  <a:lnTo>
                    <a:pt x="1851721" y="3116318"/>
                  </a:lnTo>
                  <a:lnTo>
                    <a:pt x="8375558" y="3116318"/>
                  </a:lnTo>
                  <a:lnTo>
                    <a:pt x="8381633" y="3116318"/>
                  </a:lnTo>
                  <a:lnTo>
                    <a:pt x="8387458" y="3118743"/>
                  </a:lnTo>
                  <a:lnTo>
                    <a:pt x="8391758" y="3123043"/>
                  </a:lnTo>
                  <a:lnTo>
                    <a:pt x="8396058" y="3127343"/>
                  </a:lnTo>
                  <a:lnTo>
                    <a:pt x="8398483" y="3133168"/>
                  </a:lnTo>
                  <a:lnTo>
                    <a:pt x="8398483" y="3139243"/>
                  </a:lnTo>
                  <a:lnTo>
                    <a:pt x="8398483" y="3542192"/>
                  </a:lnTo>
                  <a:lnTo>
                    <a:pt x="8396679" y="3551111"/>
                  </a:lnTo>
                  <a:lnTo>
                    <a:pt x="8391764" y="3558399"/>
                  </a:lnTo>
                  <a:lnTo>
                    <a:pt x="8384476" y="3563314"/>
                  </a:lnTo>
                  <a:lnTo>
                    <a:pt x="8375558" y="3565117"/>
                  </a:lnTo>
                  <a:lnTo>
                    <a:pt x="1851721" y="3565117"/>
                  </a:lnTo>
                  <a:lnTo>
                    <a:pt x="1842802" y="3563314"/>
                  </a:lnTo>
                  <a:lnTo>
                    <a:pt x="1835515" y="3558399"/>
                  </a:lnTo>
                  <a:lnTo>
                    <a:pt x="1830599" y="3551111"/>
                  </a:lnTo>
                  <a:lnTo>
                    <a:pt x="1828796" y="3542192"/>
                  </a:lnTo>
                  <a:lnTo>
                    <a:pt x="1828796" y="3139243"/>
                  </a:lnTo>
                  <a:close/>
                </a:path>
                <a:path w="8398510" h="3565525">
                  <a:moveTo>
                    <a:pt x="0" y="22899"/>
                  </a:moveTo>
                  <a:lnTo>
                    <a:pt x="1803" y="13985"/>
                  </a:lnTo>
                  <a:lnTo>
                    <a:pt x="6718" y="6706"/>
                  </a:lnTo>
                  <a:lnTo>
                    <a:pt x="14006" y="1799"/>
                  </a:lnTo>
                  <a:lnTo>
                    <a:pt x="22924" y="0"/>
                  </a:lnTo>
                  <a:lnTo>
                    <a:pt x="6546761" y="0"/>
                  </a:lnTo>
                  <a:lnTo>
                    <a:pt x="6552836" y="0"/>
                  </a:lnTo>
                  <a:lnTo>
                    <a:pt x="6558661" y="2399"/>
                  </a:lnTo>
                  <a:lnTo>
                    <a:pt x="6562961" y="6699"/>
                  </a:lnTo>
                  <a:lnTo>
                    <a:pt x="6567261" y="10999"/>
                  </a:lnTo>
                  <a:lnTo>
                    <a:pt x="6569686" y="16824"/>
                  </a:lnTo>
                  <a:lnTo>
                    <a:pt x="6569686" y="22899"/>
                  </a:lnTo>
                  <a:lnTo>
                    <a:pt x="6569686" y="425874"/>
                  </a:lnTo>
                  <a:lnTo>
                    <a:pt x="6567883" y="434792"/>
                  </a:lnTo>
                  <a:lnTo>
                    <a:pt x="6562968" y="442080"/>
                  </a:lnTo>
                  <a:lnTo>
                    <a:pt x="6555680" y="446995"/>
                  </a:lnTo>
                  <a:lnTo>
                    <a:pt x="6546761" y="448799"/>
                  </a:lnTo>
                  <a:lnTo>
                    <a:pt x="22924" y="448799"/>
                  </a:lnTo>
                  <a:lnTo>
                    <a:pt x="14006" y="446995"/>
                  </a:lnTo>
                  <a:lnTo>
                    <a:pt x="6718" y="442080"/>
                  </a:lnTo>
                  <a:lnTo>
                    <a:pt x="1803" y="434792"/>
                  </a:lnTo>
                  <a:lnTo>
                    <a:pt x="0" y="425874"/>
                  </a:lnTo>
                  <a:lnTo>
                    <a:pt x="0" y="22899"/>
                  </a:lnTo>
                  <a:close/>
                </a:path>
                <a:path w="8398510" h="3565525">
                  <a:moveTo>
                    <a:pt x="609598" y="1013497"/>
                  </a:moveTo>
                  <a:lnTo>
                    <a:pt x="611401" y="1004579"/>
                  </a:lnTo>
                  <a:lnTo>
                    <a:pt x="616317" y="997291"/>
                  </a:lnTo>
                  <a:lnTo>
                    <a:pt x="623604" y="992376"/>
                  </a:lnTo>
                  <a:lnTo>
                    <a:pt x="632523" y="990573"/>
                  </a:lnTo>
                  <a:lnTo>
                    <a:pt x="7156360" y="990573"/>
                  </a:lnTo>
                  <a:lnTo>
                    <a:pt x="7162435" y="990573"/>
                  </a:lnTo>
                  <a:lnTo>
                    <a:pt x="7168260" y="992997"/>
                  </a:lnTo>
                  <a:lnTo>
                    <a:pt x="7172560" y="997297"/>
                  </a:lnTo>
                  <a:lnTo>
                    <a:pt x="7176860" y="1001597"/>
                  </a:lnTo>
                  <a:lnTo>
                    <a:pt x="7179285" y="1007422"/>
                  </a:lnTo>
                  <a:lnTo>
                    <a:pt x="7179285" y="1013497"/>
                  </a:lnTo>
                  <a:lnTo>
                    <a:pt x="7179285" y="1416472"/>
                  </a:lnTo>
                  <a:lnTo>
                    <a:pt x="7177482" y="1425386"/>
                  </a:lnTo>
                  <a:lnTo>
                    <a:pt x="7172566" y="1432665"/>
                  </a:lnTo>
                  <a:lnTo>
                    <a:pt x="7165279" y="1437572"/>
                  </a:lnTo>
                  <a:lnTo>
                    <a:pt x="7156360" y="1439372"/>
                  </a:lnTo>
                  <a:lnTo>
                    <a:pt x="632523" y="1439372"/>
                  </a:lnTo>
                  <a:lnTo>
                    <a:pt x="623604" y="1437572"/>
                  </a:lnTo>
                  <a:lnTo>
                    <a:pt x="616317" y="1432665"/>
                  </a:lnTo>
                  <a:lnTo>
                    <a:pt x="611401" y="1425386"/>
                  </a:lnTo>
                  <a:lnTo>
                    <a:pt x="609598" y="1416472"/>
                  </a:lnTo>
                  <a:lnTo>
                    <a:pt x="609598" y="1013497"/>
                  </a:lnTo>
                  <a:close/>
                </a:path>
                <a:path w="8398510" h="3565525">
                  <a:moveTo>
                    <a:pt x="1196647" y="2047695"/>
                  </a:moveTo>
                  <a:lnTo>
                    <a:pt x="1198450" y="2038777"/>
                  </a:lnTo>
                  <a:lnTo>
                    <a:pt x="1203366" y="2031489"/>
                  </a:lnTo>
                  <a:lnTo>
                    <a:pt x="1210653" y="2026574"/>
                  </a:lnTo>
                  <a:lnTo>
                    <a:pt x="1219572" y="2024770"/>
                  </a:lnTo>
                  <a:lnTo>
                    <a:pt x="7743409" y="2024770"/>
                  </a:lnTo>
                  <a:lnTo>
                    <a:pt x="7749484" y="2024770"/>
                  </a:lnTo>
                  <a:lnTo>
                    <a:pt x="7755309" y="2027195"/>
                  </a:lnTo>
                  <a:lnTo>
                    <a:pt x="7759609" y="2031495"/>
                  </a:lnTo>
                  <a:lnTo>
                    <a:pt x="7763909" y="2035795"/>
                  </a:lnTo>
                  <a:lnTo>
                    <a:pt x="7766334" y="2041620"/>
                  </a:lnTo>
                  <a:lnTo>
                    <a:pt x="7766334" y="2047695"/>
                  </a:lnTo>
                  <a:lnTo>
                    <a:pt x="7766334" y="2450670"/>
                  </a:lnTo>
                  <a:lnTo>
                    <a:pt x="7764531" y="2459584"/>
                  </a:lnTo>
                  <a:lnTo>
                    <a:pt x="7759615" y="2466863"/>
                  </a:lnTo>
                  <a:lnTo>
                    <a:pt x="7752328" y="2471770"/>
                  </a:lnTo>
                  <a:lnTo>
                    <a:pt x="7743409" y="2473570"/>
                  </a:lnTo>
                  <a:lnTo>
                    <a:pt x="1219572" y="2473570"/>
                  </a:lnTo>
                  <a:lnTo>
                    <a:pt x="1210653" y="2471770"/>
                  </a:lnTo>
                  <a:lnTo>
                    <a:pt x="1203366" y="2466863"/>
                  </a:lnTo>
                  <a:lnTo>
                    <a:pt x="1198450" y="2459584"/>
                  </a:lnTo>
                  <a:lnTo>
                    <a:pt x="1196647" y="2450670"/>
                  </a:lnTo>
                  <a:lnTo>
                    <a:pt x="1196647" y="2047695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511646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511645" y="28932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432112" y="3405228"/>
            <a:ext cx="243523" cy="3911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500" spc="-33" dirty="0">
                <a:latin typeface="Lato"/>
                <a:cs typeface="Lato"/>
              </a:rPr>
              <a:t>…</a:t>
            </a:r>
            <a:endParaRPr sz="25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81319" y="1888102"/>
            <a:ext cx="805815" cy="543226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80023" marR="2540" indent="-17399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Instruct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47004" y="117160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9748" y="3540489"/>
            <a:ext cx="1853248" cy="4782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68910" marR="2540" indent="-162878">
              <a:lnSpc>
                <a:spcPct val="114999"/>
              </a:lnSpc>
              <a:spcBef>
                <a:spcPts val="50"/>
              </a:spcBef>
            </a:pP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Many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examples</a:t>
            </a:r>
            <a:r>
              <a:rPr b="1" spc="-70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8" dirty="0">
                <a:solidFill>
                  <a:srgbClr val="FF00FF"/>
                </a:solidFill>
                <a:latin typeface="Lato"/>
                <a:cs typeface="Lato"/>
              </a:rPr>
              <a:t>of</a:t>
            </a:r>
            <a:r>
              <a:rPr b="1" spc="-73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10" dirty="0">
                <a:solidFill>
                  <a:srgbClr val="FF00FF"/>
                </a:solidFill>
                <a:latin typeface="Lato"/>
                <a:cs typeface="Lato"/>
              </a:rPr>
              <a:t>each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needed</a:t>
            </a:r>
            <a:r>
              <a:rPr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for</a:t>
            </a:r>
            <a:r>
              <a:rPr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training</a:t>
            </a:r>
            <a:endParaRPr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9623" y="3210919"/>
            <a:ext cx="3129280" cy="617538"/>
            <a:chOff x="879245" y="6421837"/>
            <a:chExt cx="6258560" cy="1235075"/>
          </a:xfrm>
        </p:grpSpPr>
        <p:sp>
          <p:nvSpPr>
            <p:cNvPr id="38" name="object 38"/>
            <p:cNvSpPr/>
            <p:nvPr/>
          </p:nvSpPr>
          <p:spPr>
            <a:xfrm>
              <a:off x="898295" y="6440887"/>
              <a:ext cx="6220460" cy="1136650"/>
            </a:xfrm>
            <a:custGeom>
              <a:avLst/>
              <a:gdLst/>
              <a:ahLst/>
              <a:cxnLst/>
              <a:rect l="l" t="t" r="r" b="b"/>
              <a:pathLst>
                <a:path w="6220459" h="1136650">
                  <a:moveTo>
                    <a:pt x="303886" y="1136322"/>
                  </a:moveTo>
                  <a:lnTo>
                    <a:pt x="295889" y="1132897"/>
                  </a:lnTo>
                  <a:lnTo>
                    <a:pt x="293216" y="1131722"/>
                  </a:lnTo>
                  <a:lnTo>
                    <a:pt x="290536" y="1130547"/>
                  </a:lnTo>
                  <a:lnTo>
                    <a:pt x="255635" y="1114523"/>
                  </a:lnTo>
                  <a:lnTo>
                    <a:pt x="207737" y="1090072"/>
                  </a:lnTo>
                  <a:lnTo>
                    <a:pt x="146857" y="1053638"/>
                  </a:lnTo>
                  <a:lnTo>
                    <a:pt x="92412" y="1013247"/>
                  </a:lnTo>
                  <a:lnTo>
                    <a:pt x="42310" y="962812"/>
                  </a:lnTo>
                  <a:lnTo>
                    <a:pt x="9862" y="908435"/>
                  </a:lnTo>
                  <a:lnTo>
                    <a:pt x="0" y="850775"/>
                  </a:lnTo>
                  <a:lnTo>
                    <a:pt x="5079" y="820920"/>
                  </a:lnTo>
                  <a:lnTo>
                    <a:pt x="38342" y="759567"/>
                  </a:lnTo>
                  <a:lnTo>
                    <a:pt x="67759" y="728235"/>
                  </a:lnTo>
                  <a:lnTo>
                    <a:pt x="106520" y="696575"/>
                  </a:lnTo>
                  <a:lnTo>
                    <a:pt x="155244" y="664669"/>
                  </a:lnTo>
                  <a:lnTo>
                    <a:pt x="214545" y="632599"/>
                  </a:lnTo>
                  <a:lnTo>
                    <a:pt x="285041" y="600448"/>
                  </a:lnTo>
                  <a:lnTo>
                    <a:pt x="322577" y="585184"/>
                  </a:lnTo>
                  <a:lnTo>
                    <a:pt x="362749" y="569929"/>
                  </a:lnTo>
                  <a:lnTo>
                    <a:pt x="405532" y="554691"/>
                  </a:lnTo>
                  <a:lnTo>
                    <a:pt x="450902" y="539479"/>
                  </a:lnTo>
                  <a:lnTo>
                    <a:pt x="498835" y="524303"/>
                  </a:lnTo>
                  <a:lnTo>
                    <a:pt x="549307" y="509170"/>
                  </a:lnTo>
                  <a:lnTo>
                    <a:pt x="602294" y="494090"/>
                  </a:lnTo>
                  <a:lnTo>
                    <a:pt x="657770" y="479072"/>
                  </a:lnTo>
                  <a:lnTo>
                    <a:pt x="715713" y="464123"/>
                  </a:lnTo>
                  <a:lnTo>
                    <a:pt x="776097" y="449254"/>
                  </a:lnTo>
                  <a:lnTo>
                    <a:pt x="838898" y="434472"/>
                  </a:lnTo>
                  <a:lnTo>
                    <a:pt x="904092" y="419787"/>
                  </a:lnTo>
                  <a:lnTo>
                    <a:pt x="971655" y="405206"/>
                  </a:lnTo>
                  <a:lnTo>
                    <a:pt x="1041563" y="390740"/>
                  </a:lnTo>
                  <a:lnTo>
                    <a:pt x="1113790" y="376397"/>
                  </a:lnTo>
                  <a:lnTo>
                    <a:pt x="1188314" y="362185"/>
                  </a:lnTo>
                  <a:lnTo>
                    <a:pt x="1226429" y="355132"/>
                  </a:lnTo>
                  <a:lnTo>
                    <a:pt x="1265109" y="348114"/>
                  </a:lnTo>
                  <a:lnTo>
                    <a:pt x="1304351" y="341134"/>
                  </a:lnTo>
                  <a:lnTo>
                    <a:pt x="1344151" y="334192"/>
                  </a:lnTo>
                  <a:lnTo>
                    <a:pt x="1384507" y="327289"/>
                  </a:lnTo>
                  <a:lnTo>
                    <a:pt x="1425417" y="320428"/>
                  </a:lnTo>
                  <a:lnTo>
                    <a:pt x="1466875" y="313607"/>
                  </a:lnTo>
                  <a:lnTo>
                    <a:pt x="1508881" y="306830"/>
                  </a:lnTo>
                  <a:lnTo>
                    <a:pt x="1551430" y="300096"/>
                  </a:lnTo>
                  <a:lnTo>
                    <a:pt x="1594519" y="293407"/>
                  </a:lnTo>
                  <a:lnTo>
                    <a:pt x="1638147" y="286765"/>
                  </a:lnTo>
                  <a:lnTo>
                    <a:pt x="1682308" y="280169"/>
                  </a:lnTo>
                  <a:lnTo>
                    <a:pt x="1727001" y="273622"/>
                  </a:lnTo>
                  <a:lnTo>
                    <a:pt x="1772223" y="267124"/>
                  </a:lnTo>
                  <a:lnTo>
                    <a:pt x="1817970" y="260677"/>
                  </a:lnTo>
                  <a:lnTo>
                    <a:pt x="1864239" y="254281"/>
                  </a:lnTo>
                  <a:lnTo>
                    <a:pt x="1911028" y="247937"/>
                  </a:lnTo>
                  <a:lnTo>
                    <a:pt x="1958333" y="241648"/>
                  </a:lnTo>
                  <a:lnTo>
                    <a:pt x="2006151" y="235413"/>
                  </a:lnTo>
                  <a:lnTo>
                    <a:pt x="2054480" y="229234"/>
                  </a:lnTo>
                  <a:lnTo>
                    <a:pt x="2103316" y="223112"/>
                  </a:lnTo>
                  <a:lnTo>
                    <a:pt x="2152655" y="217049"/>
                  </a:lnTo>
                  <a:lnTo>
                    <a:pt x="2202496" y="211044"/>
                  </a:lnTo>
                  <a:lnTo>
                    <a:pt x="2252835" y="205100"/>
                  </a:lnTo>
                  <a:lnTo>
                    <a:pt x="2303670" y="199217"/>
                  </a:lnTo>
                  <a:lnTo>
                    <a:pt x="2354996" y="193397"/>
                  </a:lnTo>
                  <a:lnTo>
                    <a:pt x="2406811" y="187640"/>
                  </a:lnTo>
                  <a:lnTo>
                    <a:pt x="2459112" y="181948"/>
                  </a:lnTo>
                  <a:lnTo>
                    <a:pt x="2511896" y="176321"/>
                  </a:lnTo>
                  <a:lnTo>
                    <a:pt x="2565160" y="170762"/>
                  </a:lnTo>
                  <a:lnTo>
                    <a:pt x="2618900" y="165270"/>
                  </a:lnTo>
                  <a:lnTo>
                    <a:pt x="2673115" y="159848"/>
                  </a:lnTo>
                  <a:lnTo>
                    <a:pt x="2727800" y="154496"/>
                  </a:lnTo>
                  <a:lnTo>
                    <a:pt x="2782953" y="149215"/>
                  </a:lnTo>
                  <a:lnTo>
                    <a:pt x="2838571" y="144006"/>
                  </a:lnTo>
                  <a:lnTo>
                    <a:pt x="2894650" y="138871"/>
                  </a:lnTo>
                  <a:lnTo>
                    <a:pt x="2951188" y="133811"/>
                  </a:lnTo>
                  <a:lnTo>
                    <a:pt x="3008182" y="128826"/>
                  </a:lnTo>
                  <a:lnTo>
                    <a:pt x="3065628" y="123917"/>
                  </a:lnTo>
                  <a:lnTo>
                    <a:pt x="3123524" y="119087"/>
                  </a:lnTo>
                  <a:lnTo>
                    <a:pt x="3181866" y="114336"/>
                  </a:lnTo>
                  <a:lnTo>
                    <a:pt x="3240652" y="109664"/>
                  </a:lnTo>
                  <a:lnTo>
                    <a:pt x="3299878" y="105074"/>
                  </a:lnTo>
                  <a:lnTo>
                    <a:pt x="3359541" y="100566"/>
                  </a:lnTo>
                  <a:lnTo>
                    <a:pt x="3419639" y="96141"/>
                  </a:lnTo>
                  <a:lnTo>
                    <a:pt x="3480168" y="91801"/>
                  </a:lnTo>
                  <a:lnTo>
                    <a:pt x="3541125" y="87546"/>
                  </a:lnTo>
                  <a:lnTo>
                    <a:pt x="3602508" y="83378"/>
                  </a:lnTo>
                  <a:lnTo>
                    <a:pt x="3664313" y="79298"/>
                  </a:lnTo>
                  <a:lnTo>
                    <a:pt x="3726537" y="75306"/>
                  </a:lnTo>
                  <a:lnTo>
                    <a:pt x="3789177" y="71404"/>
                  </a:lnTo>
                  <a:lnTo>
                    <a:pt x="3852230" y="67593"/>
                  </a:lnTo>
                  <a:lnTo>
                    <a:pt x="3915694" y="63875"/>
                  </a:lnTo>
                  <a:lnTo>
                    <a:pt x="3979564" y="60249"/>
                  </a:lnTo>
                  <a:lnTo>
                    <a:pt x="4043838" y="56718"/>
                  </a:lnTo>
                  <a:lnTo>
                    <a:pt x="4108514" y="53282"/>
                  </a:lnTo>
                  <a:lnTo>
                    <a:pt x="4173587" y="49943"/>
                  </a:lnTo>
                  <a:lnTo>
                    <a:pt x="4239055" y="46701"/>
                  </a:lnTo>
                  <a:lnTo>
                    <a:pt x="4304915" y="43558"/>
                  </a:lnTo>
                  <a:lnTo>
                    <a:pt x="4371164" y="40515"/>
                  </a:lnTo>
                  <a:lnTo>
                    <a:pt x="4437798" y="37572"/>
                  </a:lnTo>
                  <a:lnTo>
                    <a:pt x="4504816" y="34732"/>
                  </a:lnTo>
                  <a:lnTo>
                    <a:pt x="4572213" y="31995"/>
                  </a:lnTo>
                  <a:lnTo>
                    <a:pt x="4639986" y="29361"/>
                  </a:lnTo>
                  <a:lnTo>
                    <a:pt x="4708134" y="26833"/>
                  </a:lnTo>
                  <a:lnTo>
                    <a:pt x="4776652" y="24412"/>
                  </a:lnTo>
                  <a:lnTo>
                    <a:pt x="4845537" y="22097"/>
                  </a:lnTo>
                  <a:lnTo>
                    <a:pt x="4914787" y="19892"/>
                  </a:lnTo>
                  <a:lnTo>
                    <a:pt x="4984399" y="17796"/>
                  </a:lnTo>
                  <a:lnTo>
                    <a:pt x="5054369" y="15810"/>
                  </a:lnTo>
                  <a:lnTo>
                    <a:pt x="5124694" y="13937"/>
                  </a:lnTo>
                  <a:lnTo>
                    <a:pt x="5195372" y="12176"/>
                  </a:lnTo>
                  <a:lnTo>
                    <a:pt x="5266399" y="10530"/>
                  </a:lnTo>
                  <a:lnTo>
                    <a:pt x="5337773" y="8998"/>
                  </a:lnTo>
                  <a:lnTo>
                    <a:pt x="5409490" y="7583"/>
                  </a:lnTo>
                  <a:lnTo>
                    <a:pt x="5481547" y="6285"/>
                  </a:lnTo>
                  <a:lnTo>
                    <a:pt x="5553941" y="5106"/>
                  </a:lnTo>
                  <a:lnTo>
                    <a:pt x="5626670" y="4046"/>
                  </a:lnTo>
                  <a:lnTo>
                    <a:pt x="5699729" y="3106"/>
                  </a:lnTo>
                  <a:lnTo>
                    <a:pt x="5773117" y="2289"/>
                  </a:lnTo>
                  <a:lnTo>
                    <a:pt x="5846830" y="1594"/>
                  </a:lnTo>
                  <a:lnTo>
                    <a:pt x="5920865" y="1023"/>
                  </a:lnTo>
                  <a:lnTo>
                    <a:pt x="5995219" y="577"/>
                  </a:lnTo>
                  <a:lnTo>
                    <a:pt x="6069889" y="257"/>
                  </a:lnTo>
                  <a:lnTo>
                    <a:pt x="6144872" y="64"/>
                  </a:lnTo>
                  <a:lnTo>
                    <a:pt x="6220164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355" y="7497784"/>
              <a:ext cx="221737" cy="158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058" y="1347939"/>
            <a:ext cx="8064183" cy="7141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marR="2540" indent="-38989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18" dirty="0">
                <a:latin typeface="Lato"/>
                <a:cs typeface="Lato"/>
              </a:rPr>
              <a:t>FLAN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models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refer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20" dirty="0">
                <a:latin typeface="Lato"/>
                <a:cs typeface="Lato"/>
              </a:rPr>
              <a:t>specific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set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33" dirty="0">
                <a:latin typeface="Lato"/>
                <a:cs typeface="Lato"/>
              </a:rPr>
              <a:t>of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instructions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15" dirty="0">
                <a:latin typeface="Lato"/>
                <a:cs typeface="Lato"/>
              </a:rPr>
              <a:t>used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perform </a:t>
            </a:r>
            <a:r>
              <a:rPr sz="2100" dirty="0">
                <a:latin typeface="Lato"/>
                <a:cs typeface="Lato"/>
              </a:rPr>
              <a:t>instruction</a:t>
            </a:r>
            <a:r>
              <a:rPr sz="2100" spc="-15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fine-</a:t>
            </a:r>
            <a:r>
              <a:rPr sz="2100" spc="-5" dirty="0">
                <a:latin typeface="Lato"/>
                <a:cs typeface="Lato"/>
              </a:rPr>
              <a:t>tuning</a:t>
            </a:r>
            <a:endParaRPr sz="21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4" y="482564"/>
            <a:ext cx="68164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Instruction</a:t>
            </a:r>
            <a:r>
              <a:rPr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18" dirty="0"/>
              <a:t> </a:t>
            </a:r>
            <a:r>
              <a:rPr dirty="0"/>
              <a:t>with</a:t>
            </a:r>
            <a:r>
              <a:rPr spc="-118" dirty="0"/>
              <a:t> </a:t>
            </a:r>
            <a:r>
              <a:rPr spc="-10" dirty="0"/>
              <a:t>FLAN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4" y="1786371"/>
            <a:ext cx="2034296" cy="20342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7545" y="2477297"/>
            <a:ext cx="6220143" cy="142474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18260" marR="254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</a:t>
            </a:r>
            <a:r>
              <a:rPr sz="2000" i="1" spc="-13" dirty="0">
                <a:latin typeface="Lato"/>
                <a:cs typeface="Lato"/>
              </a:rPr>
              <a:t>The</a:t>
            </a:r>
            <a:r>
              <a:rPr sz="2000" i="1" spc="-93" dirty="0">
                <a:latin typeface="Lato"/>
                <a:cs typeface="Lato"/>
              </a:rPr>
              <a:t> </a:t>
            </a:r>
            <a:r>
              <a:rPr sz="2000" i="1" spc="-23" dirty="0">
                <a:latin typeface="Lato"/>
                <a:cs typeface="Lato"/>
              </a:rPr>
              <a:t>metaphorical</a:t>
            </a:r>
            <a:r>
              <a:rPr sz="2000" i="1" spc="-90" dirty="0">
                <a:latin typeface="Lato"/>
                <a:cs typeface="Lato"/>
              </a:rPr>
              <a:t> </a:t>
            </a:r>
            <a:r>
              <a:rPr sz="2000" i="1" spc="-18" dirty="0">
                <a:latin typeface="Lato"/>
                <a:cs typeface="Lato"/>
              </a:rPr>
              <a:t>dessert</a:t>
            </a:r>
            <a:r>
              <a:rPr sz="2000" i="1" spc="-90" dirty="0">
                <a:latin typeface="Lato"/>
                <a:cs typeface="Lato"/>
              </a:rPr>
              <a:t> </a:t>
            </a:r>
            <a:r>
              <a:rPr sz="2000" i="1" spc="-40" dirty="0">
                <a:latin typeface="Lato"/>
                <a:cs typeface="Lato"/>
              </a:rPr>
              <a:t>to</a:t>
            </a:r>
            <a:r>
              <a:rPr sz="2000" i="1" spc="-85" dirty="0">
                <a:latin typeface="Lato"/>
                <a:cs typeface="Lato"/>
              </a:rPr>
              <a:t> </a:t>
            </a:r>
            <a:r>
              <a:rPr sz="2000" i="1" spc="-10" dirty="0">
                <a:latin typeface="Lato"/>
                <a:cs typeface="Lato"/>
              </a:rPr>
              <a:t>the</a:t>
            </a:r>
            <a:r>
              <a:rPr sz="2000" i="1" spc="-85" dirty="0">
                <a:latin typeface="Lato"/>
                <a:cs typeface="Lato"/>
              </a:rPr>
              <a:t> </a:t>
            </a:r>
            <a:r>
              <a:rPr sz="2000" i="1" spc="-5" dirty="0">
                <a:latin typeface="Lato"/>
                <a:cs typeface="Lato"/>
              </a:rPr>
              <a:t>main</a:t>
            </a:r>
            <a:r>
              <a:rPr sz="2000" i="1" spc="-88" dirty="0">
                <a:latin typeface="Lato"/>
                <a:cs typeface="Lato"/>
              </a:rPr>
              <a:t> </a:t>
            </a:r>
            <a:r>
              <a:rPr sz="2000" i="1" spc="-30" dirty="0">
                <a:latin typeface="Lato"/>
                <a:cs typeface="Lato"/>
              </a:rPr>
              <a:t>course</a:t>
            </a:r>
            <a:r>
              <a:rPr sz="2000" i="1" spc="-88" dirty="0">
                <a:latin typeface="Lato"/>
                <a:cs typeface="Lato"/>
              </a:rPr>
              <a:t> </a:t>
            </a:r>
            <a:r>
              <a:rPr sz="2000" i="1" spc="-13" dirty="0">
                <a:latin typeface="Lato"/>
                <a:cs typeface="Lato"/>
              </a:rPr>
              <a:t>of </a:t>
            </a:r>
            <a:r>
              <a:rPr sz="2000" i="1" spc="-5" dirty="0">
                <a:latin typeface="Lato"/>
                <a:cs typeface="Lato"/>
              </a:rPr>
              <a:t>pretraining</a:t>
            </a:r>
            <a:r>
              <a:rPr sz="2000" spc="-5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  <a:p>
            <a:pPr>
              <a:spcBef>
                <a:spcPts val="1660"/>
              </a:spcBef>
            </a:pPr>
            <a:endParaRPr sz="2000">
              <a:latin typeface="Lato"/>
              <a:cs typeface="Lato"/>
            </a:endParaRPr>
          </a:p>
          <a:p>
            <a:pPr marL="6350"/>
            <a:r>
              <a:rPr sz="1800" spc="-10" dirty="0">
                <a:latin typeface="Lato"/>
                <a:cs typeface="Lato"/>
              </a:rPr>
              <a:t>FLAN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260" y="426805"/>
            <a:ext cx="726548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Instruction</a:t>
            </a:r>
            <a:r>
              <a:rPr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18" dirty="0"/>
              <a:t> </a:t>
            </a:r>
            <a:r>
              <a:rPr dirty="0"/>
              <a:t>with</a:t>
            </a:r>
            <a:r>
              <a:rPr spc="-118" dirty="0"/>
              <a:t> </a:t>
            </a:r>
            <a:r>
              <a:rPr spc="-10" dirty="0"/>
              <a:t>FLAN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058" y="1072265"/>
            <a:ext cx="8064183" cy="7141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marR="2540" indent="-389890">
              <a:lnSpc>
                <a:spcPct val="114999"/>
              </a:lnSpc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18" dirty="0">
                <a:latin typeface="Lato"/>
                <a:cs typeface="Lato"/>
              </a:rPr>
              <a:t>FLAN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models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refer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20" dirty="0">
                <a:latin typeface="Lato"/>
                <a:cs typeface="Lato"/>
              </a:rPr>
              <a:t>specific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set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33" dirty="0">
                <a:latin typeface="Lato"/>
                <a:cs typeface="Lato"/>
              </a:rPr>
              <a:t>of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instructions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spc="-15" dirty="0">
                <a:latin typeface="Lato"/>
                <a:cs typeface="Lato"/>
              </a:rPr>
              <a:t>used</a:t>
            </a:r>
            <a:r>
              <a:rPr sz="2100" spc="-105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to</a:t>
            </a:r>
            <a:r>
              <a:rPr sz="2100" spc="-102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perform </a:t>
            </a:r>
            <a:r>
              <a:rPr sz="2100" dirty="0">
                <a:latin typeface="Lato"/>
                <a:cs typeface="Lato"/>
              </a:rPr>
              <a:t>instruction</a:t>
            </a:r>
            <a:r>
              <a:rPr sz="2100" spc="-15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fine-</a:t>
            </a:r>
            <a:r>
              <a:rPr sz="2100" spc="-5" dirty="0">
                <a:latin typeface="Lato"/>
                <a:cs typeface="Lato"/>
              </a:rPr>
              <a:t>tuning</a:t>
            </a:r>
            <a:endParaRPr sz="2100" dirty="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49438" y="1783990"/>
            <a:ext cx="1111250" cy="1112203"/>
            <a:chOff x="5498876" y="3567980"/>
            <a:chExt cx="2222500" cy="2224405"/>
          </a:xfrm>
        </p:grpSpPr>
        <p:sp>
          <p:nvSpPr>
            <p:cNvPr id="5" name="object 5"/>
            <p:cNvSpPr/>
            <p:nvPr/>
          </p:nvSpPr>
          <p:spPr>
            <a:xfrm>
              <a:off x="5503639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5503638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58589" y="2186413"/>
            <a:ext cx="2803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T5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23533" y="1783990"/>
            <a:ext cx="1111250" cy="1112203"/>
            <a:chOff x="10447066" y="3567980"/>
            <a:chExt cx="2222500" cy="2224405"/>
          </a:xfrm>
        </p:grpSpPr>
        <p:sp>
          <p:nvSpPr>
            <p:cNvPr id="9" name="object 9"/>
            <p:cNvSpPr/>
            <p:nvPr/>
          </p:nvSpPr>
          <p:spPr>
            <a:xfrm>
              <a:off x="10451828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51828" y="357274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5"/>
                  </a:lnTo>
                  <a:lnTo>
                    <a:pt x="1251823" y="9602"/>
                  </a:lnTo>
                  <a:lnTo>
                    <a:pt x="1299556" y="17000"/>
                  </a:lnTo>
                  <a:lnTo>
                    <a:pt x="1346813" y="26453"/>
                  </a:lnTo>
                  <a:lnTo>
                    <a:pt x="1393528" y="37934"/>
                  </a:lnTo>
                  <a:lnTo>
                    <a:pt x="1439639" y="51417"/>
                  </a:lnTo>
                  <a:lnTo>
                    <a:pt x="1485082" y="66876"/>
                  </a:lnTo>
                  <a:lnTo>
                    <a:pt x="1529793" y="84284"/>
                  </a:lnTo>
                  <a:lnTo>
                    <a:pt x="1573709" y="103615"/>
                  </a:lnTo>
                  <a:lnTo>
                    <a:pt x="1616765" y="124842"/>
                  </a:lnTo>
                  <a:lnTo>
                    <a:pt x="1658898" y="147940"/>
                  </a:lnTo>
                  <a:lnTo>
                    <a:pt x="1700044" y="172881"/>
                  </a:lnTo>
                  <a:lnTo>
                    <a:pt x="1740140" y="199640"/>
                  </a:lnTo>
                  <a:lnTo>
                    <a:pt x="1779122" y="228191"/>
                  </a:lnTo>
                  <a:lnTo>
                    <a:pt x="1816926" y="258505"/>
                  </a:lnTo>
                  <a:lnTo>
                    <a:pt x="1853489" y="290559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32689" y="2324527"/>
            <a:ext cx="2803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T5</a:t>
            </a:r>
            <a:endParaRPr sz="1800">
              <a:latin typeface="Lato"/>
              <a:cs typeface="La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4139" y="1914946"/>
            <a:ext cx="389949" cy="4001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93664" y="2184162"/>
            <a:ext cx="914082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55" dirty="0">
                <a:latin typeface="Lato"/>
                <a:cs typeface="Lato"/>
              </a:rPr>
              <a:t>FLAN-</a:t>
            </a:r>
            <a:r>
              <a:rPr sz="1800" spc="-13" dirty="0">
                <a:latin typeface="Lato"/>
                <a:cs typeface="Lato"/>
              </a:rPr>
              <a:t>T5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75742" y="2304283"/>
            <a:ext cx="1104900" cy="82233"/>
            <a:chOff x="7951483" y="4608565"/>
            <a:chExt cx="2209800" cy="164465"/>
          </a:xfrm>
        </p:grpSpPr>
        <p:sp>
          <p:nvSpPr>
            <p:cNvPr id="15" name="object 15"/>
            <p:cNvSpPr/>
            <p:nvPr/>
          </p:nvSpPr>
          <p:spPr>
            <a:xfrm>
              <a:off x="7970533" y="4666840"/>
              <a:ext cx="1998980" cy="24130"/>
            </a:xfrm>
            <a:custGeom>
              <a:avLst/>
              <a:gdLst/>
              <a:ahLst/>
              <a:cxnLst/>
              <a:rect l="l" t="t" r="r" b="b"/>
              <a:pathLst>
                <a:path w="1998979" h="24129">
                  <a:moveTo>
                    <a:pt x="0" y="0"/>
                  </a:moveTo>
                  <a:lnTo>
                    <a:pt x="1998620" y="2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354" y="4608565"/>
              <a:ext cx="211724" cy="1639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749438" y="3202425"/>
            <a:ext cx="1111250" cy="1112203"/>
            <a:chOff x="5498876" y="6404849"/>
            <a:chExt cx="2222500" cy="2224405"/>
          </a:xfrm>
        </p:grpSpPr>
        <p:sp>
          <p:nvSpPr>
            <p:cNvPr id="18" name="object 18"/>
            <p:cNvSpPr/>
            <p:nvPr/>
          </p:nvSpPr>
          <p:spPr>
            <a:xfrm>
              <a:off x="5503639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503638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88740" y="3604849"/>
            <a:ext cx="62007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25" dirty="0">
                <a:latin typeface="Lato"/>
                <a:cs typeface="Lato"/>
              </a:rPr>
              <a:t>PALM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23533" y="3202425"/>
            <a:ext cx="1111250" cy="1112203"/>
            <a:chOff x="10447066" y="6404849"/>
            <a:chExt cx="2222500" cy="2224405"/>
          </a:xfrm>
        </p:grpSpPr>
        <p:sp>
          <p:nvSpPr>
            <p:cNvPr id="22" name="object 22"/>
            <p:cNvSpPr/>
            <p:nvPr/>
          </p:nvSpPr>
          <p:spPr>
            <a:xfrm>
              <a:off x="10451828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1106397" y="2214595"/>
                  </a:move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3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8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6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1" y="866681"/>
                  </a:lnTo>
                  <a:lnTo>
                    <a:pt x="2195807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6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8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7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3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51828" y="6409612"/>
              <a:ext cx="2212975" cy="2214880"/>
            </a:xfrm>
            <a:custGeom>
              <a:avLst/>
              <a:gdLst/>
              <a:ahLst/>
              <a:cxnLst/>
              <a:rect l="l" t="t" r="r" b="b"/>
              <a:pathLst>
                <a:path w="2212975" h="2214879">
                  <a:moveTo>
                    <a:pt x="0" y="1107297"/>
                  </a:moveTo>
                  <a:lnTo>
                    <a:pt x="1022" y="1059265"/>
                  </a:lnTo>
                  <a:lnTo>
                    <a:pt x="4061" y="1011755"/>
                  </a:lnTo>
                  <a:lnTo>
                    <a:pt x="9075" y="964809"/>
                  </a:lnTo>
                  <a:lnTo>
                    <a:pt x="16023" y="918469"/>
                  </a:lnTo>
                  <a:lnTo>
                    <a:pt x="24863" y="872777"/>
                  </a:lnTo>
                  <a:lnTo>
                    <a:pt x="35553" y="827773"/>
                  </a:lnTo>
                  <a:lnTo>
                    <a:pt x="48053" y="783500"/>
                  </a:lnTo>
                  <a:lnTo>
                    <a:pt x="62321" y="739998"/>
                  </a:lnTo>
                  <a:lnTo>
                    <a:pt x="78314" y="697311"/>
                  </a:lnTo>
                  <a:lnTo>
                    <a:pt x="95993" y="655478"/>
                  </a:lnTo>
                  <a:lnTo>
                    <a:pt x="115314" y="614542"/>
                  </a:lnTo>
                  <a:lnTo>
                    <a:pt x="136237" y="574544"/>
                  </a:lnTo>
                  <a:lnTo>
                    <a:pt x="158720" y="535526"/>
                  </a:lnTo>
                  <a:lnTo>
                    <a:pt x="182721" y="497529"/>
                  </a:lnTo>
                  <a:lnTo>
                    <a:pt x="208200" y="460595"/>
                  </a:lnTo>
                  <a:lnTo>
                    <a:pt x="235114" y="424765"/>
                  </a:lnTo>
                  <a:lnTo>
                    <a:pt x="263423" y="390081"/>
                  </a:lnTo>
                  <a:lnTo>
                    <a:pt x="293083" y="356585"/>
                  </a:lnTo>
                  <a:lnTo>
                    <a:pt x="324055" y="324318"/>
                  </a:lnTo>
                  <a:lnTo>
                    <a:pt x="356296" y="293321"/>
                  </a:lnTo>
                  <a:lnTo>
                    <a:pt x="389766" y="263636"/>
                  </a:lnTo>
                  <a:lnTo>
                    <a:pt x="424421" y="235305"/>
                  </a:lnTo>
                  <a:lnTo>
                    <a:pt x="460222" y="208369"/>
                  </a:lnTo>
                  <a:lnTo>
                    <a:pt x="497126" y="182869"/>
                  </a:lnTo>
                  <a:lnTo>
                    <a:pt x="535092" y="158848"/>
                  </a:lnTo>
                  <a:lnTo>
                    <a:pt x="574078" y="136347"/>
                  </a:lnTo>
                  <a:lnTo>
                    <a:pt x="614044" y="115407"/>
                  </a:lnTo>
                  <a:lnTo>
                    <a:pt x="654947" y="96070"/>
                  </a:lnTo>
                  <a:lnTo>
                    <a:pt x="696745" y="78378"/>
                  </a:lnTo>
                  <a:lnTo>
                    <a:pt x="739398" y="62371"/>
                  </a:lnTo>
                  <a:lnTo>
                    <a:pt x="782864" y="48092"/>
                  </a:lnTo>
                  <a:lnTo>
                    <a:pt x="827101" y="35582"/>
                  </a:lnTo>
                  <a:lnTo>
                    <a:pt x="872068" y="24883"/>
                  </a:lnTo>
                  <a:lnTo>
                    <a:pt x="917723" y="16036"/>
                  </a:lnTo>
                  <a:lnTo>
                    <a:pt x="964025" y="9082"/>
                  </a:lnTo>
                  <a:lnTo>
                    <a:pt x="1010933" y="4064"/>
                  </a:lnTo>
                  <a:lnTo>
                    <a:pt x="1058404" y="1023"/>
                  </a:lnTo>
                  <a:lnTo>
                    <a:pt x="1106397" y="0"/>
                  </a:lnTo>
                  <a:lnTo>
                    <a:pt x="1155180" y="1075"/>
                  </a:lnTo>
                  <a:lnTo>
                    <a:pt x="1203676" y="4286"/>
                  </a:lnTo>
                  <a:lnTo>
                    <a:pt x="1251823" y="9603"/>
                  </a:lnTo>
                  <a:lnTo>
                    <a:pt x="1299556" y="17003"/>
                  </a:lnTo>
                  <a:lnTo>
                    <a:pt x="1346813" y="26457"/>
                  </a:lnTo>
                  <a:lnTo>
                    <a:pt x="1393528" y="37939"/>
                  </a:lnTo>
                  <a:lnTo>
                    <a:pt x="1439639" y="51424"/>
                  </a:lnTo>
                  <a:lnTo>
                    <a:pt x="1485082" y="66884"/>
                  </a:lnTo>
                  <a:lnTo>
                    <a:pt x="1529793" y="84293"/>
                  </a:lnTo>
                  <a:lnTo>
                    <a:pt x="1573709" y="103625"/>
                  </a:lnTo>
                  <a:lnTo>
                    <a:pt x="1616765" y="124853"/>
                  </a:lnTo>
                  <a:lnTo>
                    <a:pt x="1658898" y="147951"/>
                  </a:lnTo>
                  <a:lnTo>
                    <a:pt x="1700044" y="172892"/>
                  </a:lnTo>
                  <a:lnTo>
                    <a:pt x="1740140" y="199651"/>
                  </a:lnTo>
                  <a:lnTo>
                    <a:pt x="1779122" y="228199"/>
                  </a:lnTo>
                  <a:lnTo>
                    <a:pt x="1816926" y="258512"/>
                  </a:lnTo>
                  <a:lnTo>
                    <a:pt x="1853489" y="290562"/>
                  </a:lnTo>
                  <a:lnTo>
                    <a:pt x="1888746" y="324324"/>
                  </a:lnTo>
                  <a:lnTo>
                    <a:pt x="1922479" y="359607"/>
                  </a:lnTo>
                  <a:lnTo>
                    <a:pt x="1954502" y="396196"/>
                  </a:lnTo>
                  <a:lnTo>
                    <a:pt x="1984789" y="434028"/>
                  </a:lnTo>
                  <a:lnTo>
                    <a:pt x="2013314" y="473040"/>
                  </a:lnTo>
                  <a:lnTo>
                    <a:pt x="2040049" y="513166"/>
                  </a:lnTo>
                  <a:lnTo>
                    <a:pt x="2064969" y="554345"/>
                  </a:lnTo>
                  <a:lnTo>
                    <a:pt x="2088048" y="596511"/>
                  </a:lnTo>
                  <a:lnTo>
                    <a:pt x="2109258" y="639601"/>
                  </a:lnTo>
                  <a:lnTo>
                    <a:pt x="2128573" y="683551"/>
                  </a:lnTo>
                  <a:lnTo>
                    <a:pt x="2145968" y="728298"/>
                  </a:lnTo>
                  <a:lnTo>
                    <a:pt x="2161415" y="773778"/>
                  </a:lnTo>
                  <a:lnTo>
                    <a:pt x="2174888" y="819927"/>
                  </a:lnTo>
                  <a:lnTo>
                    <a:pt x="2186360" y="866680"/>
                  </a:lnTo>
                  <a:lnTo>
                    <a:pt x="2195806" y="913976"/>
                  </a:lnTo>
                  <a:lnTo>
                    <a:pt x="2203199" y="961749"/>
                  </a:lnTo>
                  <a:lnTo>
                    <a:pt x="2208513" y="1009936"/>
                  </a:lnTo>
                  <a:lnTo>
                    <a:pt x="2211720" y="1058474"/>
                  </a:lnTo>
                  <a:lnTo>
                    <a:pt x="2212795" y="1107297"/>
                  </a:lnTo>
                  <a:lnTo>
                    <a:pt x="2211773" y="1155330"/>
                  </a:lnTo>
                  <a:lnTo>
                    <a:pt x="2208734" y="1202840"/>
                  </a:lnTo>
                  <a:lnTo>
                    <a:pt x="2203720" y="1249786"/>
                  </a:lnTo>
                  <a:lnTo>
                    <a:pt x="2196772" y="1296125"/>
                  </a:lnTo>
                  <a:lnTo>
                    <a:pt x="2187932" y="1341818"/>
                  </a:lnTo>
                  <a:lnTo>
                    <a:pt x="2177241" y="1386822"/>
                  </a:lnTo>
                  <a:lnTo>
                    <a:pt x="2164741" y="1431095"/>
                  </a:lnTo>
                  <a:lnTo>
                    <a:pt x="2150474" y="1474596"/>
                  </a:lnTo>
                  <a:lnTo>
                    <a:pt x="2134480" y="1517284"/>
                  </a:lnTo>
                  <a:lnTo>
                    <a:pt x="2116802" y="1559117"/>
                  </a:lnTo>
                  <a:lnTo>
                    <a:pt x="2097481" y="1600053"/>
                  </a:lnTo>
                  <a:lnTo>
                    <a:pt x="2076558" y="1640050"/>
                  </a:lnTo>
                  <a:lnTo>
                    <a:pt x="2054075" y="1679069"/>
                  </a:lnTo>
                  <a:lnTo>
                    <a:pt x="2030073" y="1717065"/>
                  </a:lnTo>
                  <a:lnTo>
                    <a:pt x="2004594" y="1754000"/>
                  </a:lnTo>
                  <a:lnTo>
                    <a:pt x="1977680" y="1789829"/>
                  </a:lnTo>
                  <a:lnTo>
                    <a:pt x="1949372" y="1824513"/>
                  </a:lnTo>
                  <a:lnTo>
                    <a:pt x="1919711" y="1858010"/>
                  </a:lnTo>
                  <a:lnTo>
                    <a:pt x="1888739" y="1890277"/>
                  </a:lnTo>
                  <a:lnTo>
                    <a:pt x="1856498" y="1921274"/>
                  </a:lnTo>
                  <a:lnTo>
                    <a:pt x="1823029" y="1950959"/>
                  </a:lnTo>
                  <a:lnTo>
                    <a:pt x="1788373" y="1979290"/>
                  </a:lnTo>
                  <a:lnTo>
                    <a:pt x="1752573" y="2006226"/>
                  </a:lnTo>
                  <a:lnTo>
                    <a:pt x="1715669" y="2031725"/>
                  </a:lnTo>
                  <a:lnTo>
                    <a:pt x="1677703" y="2055746"/>
                  </a:lnTo>
                  <a:lnTo>
                    <a:pt x="1638716" y="2078247"/>
                  </a:lnTo>
                  <a:lnTo>
                    <a:pt x="1598751" y="2099187"/>
                  </a:lnTo>
                  <a:lnTo>
                    <a:pt x="1557848" y="2118524"/>
                  </a:lnTo>
                  <a:lnTo>
                    <a:pt x="1516049" y="2136217"/>
                  </a:lnTo>
                  <a:lnTo>
                    <a:pt x="1473396" y="2152224"/>
                  </a:lnTo>
                  <a:lnTo>
                    <a:pt x="1429931" y="2166503"/>
                  </a:lnTo>
                  <a:lnTo>
                    <a:pt x="1385694" y="2179013"/>
                  </a:lnTo>
                  <a:lnTo>
                    <a:pt x="1340727" y="2189712"/>
                  </a:lnTo>
                  <a:lnTo>
                    <a:pt x="1295071" y="2198559"/>
                  </a:lnTo>
                  <a:lnTo>
                    <a:pt x="1248769" y="2205512"/>
                  </a:lnTo>
                  <a:lnTo>
                    <a:pt x="1201862" y="2210531"/>
                  </a:lnTo>
                  <a:lnTo>
                    <a:pt x="1154391" y="2213572"/>
                  </a:lnTo>
                  <a:lnTo>
                    <a:pt x="1106397" y="2214595"/>
                  </a:lnTo>
                  <a:lnTo>
                    <a:pt x="1058404" y="2213572"/>
                  </a:lnTo>
                  <a:lnTo>
                    <a:pt x="1010933" y="2210531"/>
                  </a:lnTo>
                  <a:lnTo>
                    <a:pt x="964025" y="2205512"/>
                  </a:lnTo>
                  <a:lnTo>
                    <a:pt x="917723" y="2198559"/>
                  </a:lnTo>
                  <a:lnTo>
                    <a:pt x="872068" y="2189712"/>
                  </a:lnTo>
                  <a:lnTo>
                    <a:pt x="827101" y="2179013"/>
                  </a:lnTo>
                  <a:lnTo>
                    <a:pt x="782864" y="2166503"/>
                  </a:lnTo>
                  <a:lnTo>
                    <a:pt x="739398" y="2152224"/>
                  </a:lnTo>
                  <a:lnTo>
                    <a:pt x="696745" y="2136217"/>
                  </a:lnTo>
                  <a:lnTo>
                    <a:pt x="654947" y="2118524"/>
                  </a:lnTo>
                  <a:lnTo>
                    <a:pt x="614044" y="2099187"/>
                  </a:lnTo>
                  <a:lnTo>
                    <a:pt x="574078" y="2078247"/>
                  </a:lnTo>
                  <a:lnTo>
                    <a:pt x="535092" y="2055746"/>
                  </a:lnTo>
                  <a:lnTo>
                    <a:pt x="497126" y="2031725"/>
                  </a:lnTo>
                  <a:lnTo>
                    <a:pt x="460222" y="2006226"/>
                  </a:lnTo>
                  <a:lnTo>
                    <a:pt x="424421" y="1979290"/>
                  </a:lnTo>
                  <a:lnTo>
                    <a:pt x="389766" y="1950959"/>
                  </a:lnTo>
                  <a:lnTo>
                    <a:pt x="356296" y="1921274"/>
                  </a:lnTo>
                  <a:lnTo>
                    <a:pt x="324055" y="1890277"/>
                  </a:lnTo>
                  <a:lnTo>
                    <a:pt x="293083" y="1858010"/>
                  </a:lnTo>
                  <a:lnTo>
                    <a:pt x="263423" y="1824513"/>
                  </a:lnTo>
                  <a:lnTo>
                    <a:pt x="235114" y="1789829"/>
                  </a:lnTo>
                  <a:lnTo>
                    <a:pt x="208200" y="1754000"/>
                  </a:lnTo>
                  <a:lnTo>
                    <a:pt x="182721" y="1717065"/>
                  </a:lnTo>
                  <a:lnTo>
                    <a:pt x="158720" y="1679069"/>
                  </a:lnTo>
                  <a:lnTo>
                    <a:pt x="136237" y="1640050"/>
                  </a:lnTo>
                  <a:lnTo>
                    <a:pt x="115314" y="1600053"/>
                  </a:lnTo>
                  <a:lnTo>
                    <a:pt x="95993" y="1559117"/>
                  </a:lnTo>
                  <a:lnTo>
                    <a:pt x="78314" y="1517284"/>
                  </a:lnTo>
                  <a:lnTo>
                    <a:pt x="62321" y="1474596"/>
                  </a:lnTo>
                  <a:lnTo>
                    <a:pt x="48053" y="1431095"/>
                  </a:lnTo>
                  <a:lnTo>
                    <a:pt x="35553" y="1386822"/>
                  </a:lnTo>
                  <a:lnTo>
                    <a:pt x="24863" y="1341818"/>
                  </a:lnTo>
                  <a:lnTo>
                    <a:pt x="16023" y="1296125"/>
                  </a:lnTo>
                  <a:lnTo>
                    <a:pt x="9075" y="1249786"/>
                  </a:lnTo>
                  <a:lnTo>
                    <a:pt x="4061" y="1202840"/>
                  </a:lnTo>
                  <a:lnTo>
                    <a:pt x="1022" y="1155330"/>
                  </a:lnTo>
                  <a:lnTo>
                    <a:pt x="0" y="110729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62840" y="3742963"/>
            <a:ext cx="62007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25" dirty="0">
                <a:latin typeface="Lato"/>
                <a:cs typeface="Lato"/>
              </a:rPr>
              <a:t>PALM</a:t>
            </a:r>
            <a:endParaRPr sz="1800">
              <a:latin typeface="Lato"/>
              <a:cs typeface="Lat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4139" y="3331943"/>
            <a:ext cx="389949" cy="4001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693664" y="3602613"/>
            <a:ext cx="1274445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25" dirty="0">
                <a:latin typeface="Lato"/>
                <a:cs typeface="Lato"/>
              </a:rPr>
              <a:t>FLAN-</a:t>
            </a:r>
            <a:r>
              <a:rPr sz="1800" spc="-13" dirty="0">
                <a:latin typeface="Lato"/>
                <a:cs typeface="Lato"/>
              </a:rPr>
              <a:t>PALM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75742" y="3722730"/>
            <a:ext cx="1104900" cy="82233"/>
            <a:chOff x="7951483" y="7445460"/>
            <a:chExt cx="2209800" cy="164465"/>
          </a:xfrm>
        </p:grpSpPr>
        <p:sp>
          <p:nvSpPr>
            <p:cNvPr id="28" name="object 28"/>
            <p:cNvSpPr/>
            <p:nvPr/>
          </p:nvSpPr>
          <p:spPr>
            <a:xfrm>
              <a:off x="7970533" y="7503735"/>
              <a:ext cx="1998980" cy="24130"/>
            </a:xfrm>
            <a:custGeom>
              <a:avLst/>
              <a:gdLst/>
              <a:ahLst/>
              <a:cxnLst/>
              <a:rect l="l" t="t" r="r" b="b"/>
              <a:pathLst>
                <a:path w="1998979" h="24129">
                  <a:moveTo>
                    <a:pt x="0" y="0"/>
                  </a:moveTo>
                  <a:lnTo>
                    <a:pt x="1998620" y="2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9354" y="7445460"/>
              <a:ext cx="211724" cy="163949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324" y="1786371"/>
            <a:ext cx="2034296" cy="203429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37833" y="3602613"/>
            <a:ext cx="1507490" cy="8374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z="1800" spc="-10" dirty="0">
                <a:latin typeface="Lato"/>
                <a:cs typeface="Lato"/>
              </a:rPr>
              <a:t>FLAN</a:t>
            </a:r>
            <a:endParaRPr sz="1800">
              <a:latin typeface="Lato"/>
              <a:cs typeface="Lato"/>
            </a:endParaRPr>
          </a:p>
          <a:p>
            <a:pPr marL="6350" marR="2540" algn="ctr"/>
            <a:r>
              <a:rPr sz="1800" b="1" spc="-5" dirty="0">
                <a:latin typeface="Lato"/>
                <a:cs typeface="Lato"/>
              </a:rPr>
              <a:t>(F</a:t>
            </a:r>
            <a:r>
              <a:rPr sz="1800" spc="-5" dirty="0">
                <a:latin typeface="Lato"/>
                <a:cs typeface="Lato"/>
              </a:rPr>
              <a:t>ine-tuned </a:t>
            </a:r>
            <a:r>
              <a:rPr sz="1800" b="1" spc="-10" dirty="0">
                <a:latin typeface="Lato"/>
                <a:cs typeface="Lato"/>
              </a:rPr>
              <a:t>LA</a:t>
            </a:r>
            <a:r>
              <a:rPr sz="1800" spc="-10" dirty="0">
                <a:latin typeface="Lato"/>
                <a:cs typeface="Lato"/>
              </a:rPr>
              <a:t>nguage</a:t>
            </a:r>
            <a:r>
              <a:rPr sz="1800" spc="-93" dirty="0">
                <a:latin typeface="Lato"/>
                <a:cs typeface="Lato"/>
              </a:rPr>
              <a:t> </a:t>
            </a:r>
            <a:r>
              <a:rPr sz="1800" b="1" spc="-10" dirty="0">
                <a:latin typeface="Lato"/>
                <a:cs typeface="Lato"/>
              </a:rPr>
              <a:t>N</a:t>
            </a:r>
            <a:r>
              <a:rPr sz="1800" spc="-10" dirty="0">
                <a:latin typeface="Lato"/>
                <a:cs typeface="Lato"/>
              </a:rPr>
              <a:t>et)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462" y="161363"/>
            <a:ext cx="83181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  <a:tabLst>
                <a:tab pos="1635125" algn="l"/>
              </a:tabLst>
            </a:pPr>
            <a:r>
              <a:rPr spc="-28" dirty="0"/>
              <a:t>FLAN</a:t>
            </a:r>
            <a:r>
              <a:rPr spc="-300" dirty="0"/>
              <a:t>-</a:t>
            </a:r>
            <a:r>
              <a:rPr spc="-13" dirty="0"/>
              <a:t>T5:</a:t>
            </a:r>
            <a:r>
              <a:rPr dirty="0"/>
              <a:t>	</a:t>
            </a:r>
            <a:r>
              <a:rPr spc="-18" dirty="0"/>
              <a:t>Fine-tuned</a:t>
            </a:r>
            <a:r>
              <a:rPr spc="-155" dirty="0"/>
              <a:t> </a:t>
            </a:r>
            <a:r>
              <a:rPr dirty="0"/>
              <a:t>version</a:t>
            </a:r>
            <a:r>
              <a:rPr spc="-153" dirty="0"/>
              <a:t> </a:t>
            </a:r>
            <a:r>
              <a:rPr spc="-40" dirty="0"/>
              <a:t>of</a:t>
            </a:r>
            <a:r>
              <a:rPr spc="-153" dirty="0"/>
              <a:t> </a:t>
            </a:r>
            <a:r>
              <a:rPr dirty="0"/>
              <a:t>pre-trained</a:t>
            </a:r>
            <a:r>
              <a:rPr spc="-153" dirty="0"/>
              <a:t> </a:t>
            </a:r>
            <a:r>
              <a:rPr spc="-20" dirty="0"/>
              <a:t>T5</a:t>
            </a:r>
            <a:r>
              <a:rPr spc="-153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874" y="768817"/>
            <a:ext cx="6324918" cy="3295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indent="-389573"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63" dirty="0">
                <a:latin typeface="Lato"/>
                <a:cs typeface="Lato"/>
              </a:rPr>
              <a:t>FLAN-</a:t>
            </a:r>
            <a:r>
              <a:rPr sz="2100" dirty="0">
                <a:latin typeface="Lato"/>
                <a:cs typeface="Lato"/>
              </a:rPr>
              <a:t>T5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is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great,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general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purpose,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model</a:t>
            </a:r>
            <a:endParaRPr sz="21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5467" y="4341061"/>
            <a:ext cx="3930015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/>
              <a:t>Source:</a:t>
            </a:r>
            <a:r>
              <a:rPr sz="900" spc="225" dirty="0"/>
              <a:t> </a:t>
            </a:r>
            <a:r>
              <a:rPr sz="900" dirty="0"/>
              <a:t>Chung</a:t>
            </a:r>
            <a:r>
              <a:rPr sz="900" spc="-10" dirty="0"/>
              <a:t> </a:t>
            </a:r>
            <a:r>
              <a:rPr sz="900" dirty="0"/>
              <a:t>et</a:t>
            </a:r>
            <a:r>
              <a:rPr sz="900" spc="-10" dirty="0"/>
              <a:t> </a:t>
            </a:r>
            <a:r>
              <a:rPr sz="900" dirty="0"/>
              <a:t>al.</a:t>
            </a:r>
            <a:r>
              <a:rPr sz="900" spc="-10" dirty="0"/>
              <a:t> </a:t>
            </a:r>
            <a:r>
              <a:rPr sz="900" dirty="0"/>
              <a:t>2022,</a:t>
            </a:r>
            <a:r>
              <a:rPr sz="900" spc="-10" dirty="0"/>
              <a:t> </a:t>
            </a:r>
            <a:r>
              <a:rPr sz="900" dirty="0"/>
              <a:t>“Scaling</a:t>
            </a:r>
            <a:r>
              <a:rPr sz="900" spc="-8" dirty="0"/>
              <a:t> </a:t>
            </a:r>
            <a:r>
              <a:rPr sz="900" spc="-5" dirty="0"/>
              <a:t>Instruction-</a:t>
            </a:r>
            <a:r>
              <a:rPr sz="900" dirty="0"/>
              <a:t>Finetuned</a:t>
            </a:r>
            <a:r>
              <a:rPr sz="900" spc="-10" dirty="0"/>
              <a:t> </a:t>
            </a:r>
            <a:r>
              <a:rPr sz="900" dirty="0"/>
              <a:t>Language</a:t>
            </a:r>
            <a:r>
              <a:rPr sz="900" spc="-10" dirty="0"/>
              <a:t> </a:t>
            </a:r>
            <a:r>
              <a:rPr sz="900" spc="-5" dirty="0"/>
              <a:t>Models”</a:t>
            </a:r>
            <a:endParaRPr sz="900"/>
          </a:p>
        </p:txBody>
      </p:sp>
      <p:grpSp>
        <p:nvGrpSpPr>
          <p:cNvPr id="5" name="object 5"/>
          <p:cNvGrpSpPr/>
          <p:nvPr/>
        </p:nvGrpSpPr>
        <p:grpSpPr>
          <a:xfrm>
            <a:off x="159006" y="1404116"/>
            <a:ext cx="2054860" cy="2619058"/>
            <a:chOff x="318011" y="2808231"/>
            <a:chExt cx="4109720" cy="5238115"/>
          </a:xfrm>
        </p:grpSpPr>
        <p:sp>
          <p:nvSpPr>
            <p:cNvPr id="6" name="object 6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4"/>
                  </a:lnTo>
                  <a:lnTo>
                    <a:pt x="539807" y="5213295"/>
                  </a:lnTo>
                  <a:lnTo>
                    <a:pt x="494133" y="5201864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3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6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2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5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3"/>
                  </a:lnTo>
                  <a:lnTo>
                    <a:pt x="539807" y="5213295"/>
                  </a:lnTo>
                  <a:lnTo>
                    <a:pt x="494133" y="5201863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6033" y="1554755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20" dirty="0">
                <a:latin typeface="Lato"/>
                <a:cs typeface="Lato"/>
              </a:rPr>
              <a:t>T0-</a:t>
            </a:r>
            <a:r>
              <a:rPr b="1" spc="-18" dirty="0">
                <a:latin typeface="Lato"/>
                <a:cs typeface="Lato"/>
              </a:rPr>
              <a:t>SF</a:t>
            </a:r>
            <a:endParaRPr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67" y="1984903"/>
            <a:ext cx="1683068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Closed-book</a:t>
            </a:r>
            <a:r>
              <a:rPr sz="1100" spc="-2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Adversarial</a:t>
            </a:r>
            <a:r>
              <a:rPr sz="1100" spc="3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Extractive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18" dirty="0">
                <a:latin typeface="Lato"/>
                <a:cs typeface="Lato"/>
              </a:rPr>
              <a:t>QA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879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55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14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193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16101" y="1404116"/>
            <a:ext cx="2054860" cy="2619058"/>
            <a:chOff x="4832202" y="2808231"/>
            <a:chExt cx="4109720" cy="5238115"/>
          </a:xfrm>
        </p:grpSpPr>
        <p:sp>
          <p:nvSpPr>
            <p:cNvPr id="12" name="object 12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68769" y="1554755"/>
            <a:ext cx="5489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Muffin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55060" y="1984903"/>
            <a:ext cx="1766252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Natural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language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inference,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instruction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gen,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repair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Dialog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context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3185" indent="-76835">
              <a:lnSpc>
                <a:spcPts val="1308"/>
              </a:lnSpc>
              <a:buFont typeface="Lato"/>
              <a:buChar char="-"/>
              <a:tabLst>
                <a:tab pos="83185" algn="l"/>
              </a:tabLst>
            </a:pPr>
            <a:r>
              <a:rPr sz="1100" dirty="0">
                <a:latin typeface="Lato"/>
                <a:cs typeface="Lato"/>
              </a:rPr>
              <a:t>Summarization </a:t>
            </a:r>
            <a:r>
              <a:rPr sz="1100" spc="-5" dirty="0">
                <a:latin typeface="Lato"/>
                <a:cs typeface="Lato"/>
              </a:rPr>
              <a:t>(SAMSum)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4972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69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206692" marR="2540" indent="-200660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27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80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73197" y="1404116"/>
            <a:ext cx="2054860" cy="2619058"/>
            <a:chOff x="9346393" y="2808231"/>
            <a:chExt cx="4109720" cy="5238115"/>
          </a:xfrm>
        </p:grpSpPr>
        <p:sp>
          <p:nvSpPr>
            <p:cNvPr id="18" name="object 18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69774" y="1554755"/>
            <a:ext cx="12617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CoT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(reasoning)</a:t>
            </a:r>
            <a:endParaRPr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2147" y="1984903"/>
            <a:ext cx="1619885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Arithmetic</a:t>
            </a:r>
            <a:r>
              <a:rPr sz="1100" spc="-2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Explanation</a:t>
            </a:r>
            <a:r>
              <a:rPr sz="1100" spc="-1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Sentence</a:t>
            </a:r>
            <a:r>
              <a:rPr sz="1100" spc="-3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composition,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Implicit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8435" y="3245947"/>
            <a:ext cx="82391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003"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48273" marR="2540" indent="-142240">
              <a:lnSpc>
                <a:spcPts val="1575"/>
              </a:lnSpc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1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Category </a:t>
            </a: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930305" y="1404116"/>
            <a:ext cx="2054860" cy="2619058"/>
            <a:chOff x="13860609" y="2808231"/>
            <a:chExt cx="4109720" cy="5238115"/>
          </a:xfrm>
        </p:grpSpPr>
        <p:sp>
          <p:nvSpPr>
            <p:cNvPr id="24" name="object 24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FDFE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50511" y="1554755"/>
            <a:ext cx="161417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Natural</a:t>
            </a:r>
            <a:r>
              <a:rPr b="1" spc="1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Instructions</a:t>
            </a:r>
            <a:endParaRPr>
              <a:latin typeface="Lato"/>
              <a:cs typeface="La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69282" y="1984903"/>
            <a:ext cx="1718627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Cause</a:t>
            </a:r>
            <a:r>
              <a:rPr sz="1100" spc="-6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effect</a:t>
            </a:r>
            <a:r>
              <a:rPr sz="1100" spc="-6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classification,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Named</a:t>
            </a:r>
            <a:r>
              <a:rPr sz="1100" spc="-50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Entity</a:t>
            </a:r>
            <a:r>
              <a:rPr sz="1100" spc="-4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Recognition,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40" dirty="0">
                <a:latin typeface="Lato"/>
                <a:cs typeface="Lato"/>
              </a:rPr>
              <a:t>Toxic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Language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Detection,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answering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91329" y="3245947"/>
            <a:ext cx="1133158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372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108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</a:t>
            </a:r>
            <a:r>
              <a:rPr sz="1300" b="1" spc="-10" dirty="0">
                <a:latin typeface="Lato"/>
                <a:cs typeface="Lato"/>
              </a:rPr>
              <a:t>1554</a:t>
            </a:r>
            <a:r>
              <a:rPr sz="1300" b="1" spc="-57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462" y="161363"/>
            <a:ext cx="83181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  <a:tabLst>
                <a:tab pos="1635125" algn="l"/>
              </a:tabLst>
            </a:pPr>
            <a:r>
              <a:rPr spc="-28" dirty="0"/>
              <a:t>FLAN</a:t>
            </a:r>
            <a:r>
              <a:rPr spc="-300" dirty="0"/>
              <a:t>-</a:t>
            </a:r>
            <a:r>
              <a:rPr spc="-13" dirty="0"/>
              <a:t>T5:</a:t>
            </a:r>
            <a:r>
              <a:rPr dirty="0"/>
              <a:t>	</a:t>
            </a:r>
            <a:r>
              <a:rPr spc="-18" dirty="0"/>
              <a:t>Fine-tuned</a:t>
            </a:r>
            <a:r>
              <a:rPr spc="-155" dirty="0"/>
              <a:t> </a:t>
            </a:r>
            <a:r>
              <a:rPr dirty="0"/>
              <a:t>version</a:t>
            </a:r>
            <a:r>
              <a:rPr spc="-153" dirty="0"/>
              <a:t> </a:t>
            </a:r>
            <a:r>
              <a:rPr spc="-40" dirty="0"/>
              <a:t>of</a:t>
            </a:r>
            <a:r>
              <a:rPr spc="-153" dirty="0"/>
              <a:t> </a:t>
            </a:r>
            <a:r>
              <a:rPr dirty="0"/>
              <a:t>pre-trained</a:t>
            </a:r>
            <a:r>
              <a:rPr spc="-153" dirty="0"/>
              <a:t> </a:t>
            </a:r>
            <a:r>
              <a:rPr spc="-20" dirty="0"/>
              <a:t>T5</a:t>
            </a:r>
            <a:r>
              <a:rPr spc="-153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874" y="768817"/>
            <a:ext cx="6324918" cy="3295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923" indent="-389573">
              <a:spcBef>
                <a:spcPts val="50"/>
              </a:spcBef>
              <a:buFont typeface="Arial"/>
              <a:buChar char="●"/>
              <a:tabLst>
                <a:tab pos="395923" algn="l"/>
              </a:tabLst>
            </a:pPr>
            <a:r>
              <a:rPr sz="2100" spc="-63" dirty="0">
                <a:latin typeface="Lato"/>
                <a:cs typeface="Lato"/>
              </a:rPr>
              <a:t>FLAN-</a:t>
            </a:r>
            <a:r>
              <a:rPr sz="2100" dirty="0">
                <a:latin typeface="Lato"/>
                <a:cs typeface="Lato"/>
              </a:rPr>
              <a:t>T5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is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a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great,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general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13" dirty="0">
                <a:latin typeface="Lato"/>
                <a:cs typeface="Lato"/>
              </a:rPr>
              <a:t>purpose,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dirty="0">
                <a:latin typeface="Lato"/>
                <a:cs typeface="Lato"/>
              </a:rPr>
              <a:t>instruct</a:t>
            </a:r>
            <a:r>
              <a:rPr sz="2100" spc="-90" dirty="0">
                <a:latin typeface="Lato"/>
                <a:cs typeface="Lato"/>
              </a:rPr>
              <a:t> </a:t>
            </a:r>
            <a:r>
              <a:rPr sz="2100" spc="-5" dirty="0">
                <a:latin typeface="Lato"/>
                <a:cs typeface="Lato"/>
              </a:rPr>
              <a:t>model</a:t>
            </a:r>
            <a:endParaRPr sz="21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5467" y="4341061"/>
            <a:ext cx="3930015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/>
              <a:t>Source:</a:t>
            </a:r>
            <a:r>
              <a:rPr sz="900" spc="225" dirty="0"/>
              <a:t> </a:t>
            </a:r>
            <a:r>
              <a:rPr sz="900" dirty="0"/>
              <a:t>Chung</a:t>
            </a:r>
            <a:r>
              <a:rPr sz="900" spc="-10" dirty="0"/>
              <a:t> </a:t>
            </a:r>
            <a:r>
              <a:rPr sz="900" dirty="0"/>
              <a:t>et</a:t>
            </a:r>
            <a:r>
              <a:rPr sz="900" spc="-10" dirty="0"/>
              <a:t> </a:t>
            </a:r>
            <a:r>
              <a:rPr sz="900" dirty="0"/>
              <a:t>al.</a:t>
            </a:r>
            <a:r>
              <a:rPr sz="900" spc="-10" dirty="0"/>
              <a:t> </a:t>
            </a:r>
            <a:r>
              <a:rPr sz="900" dirty="0"/>
              <a:t>2022,</a:t>
            </a:r>
            <a:r>
              <a:rPr sz="900" spc="-10" dirty="0"/>
              <a:t> </a:t>
            </a:r>
            <a:r>
              <a:rPr sz="900" dirty="0"/>
              <a:t>“Scaling</a:t>
            </a:r>
            <a:r>
              <a:rPr sz="900" spc="-8" dirty="0"/>
              <a:t> </a:t>
            </a:r>
            <a:r>
              <a:rPr sz="900" spc="-5" dirty="0"/>
              <a:t>Instruction-</a:t>
            </a:r>
            <a:r>
              <a:rPr sz="900" dirty="0"/>
              <a:t>Finetuned</a:t>
            </a:r>
            <a:r>
              <a:rPr sz="900" spc="-10" dirty="0"/>
              <a:t> </a:t>
            </a:r>
            <a:r>
              <a:rPr sz="900" dirty="0"/>
              <a:t>Language</a:t>
            </a:r>
            <a:r>
              <a:rPr sz="900" spc="-10" dirty="0"/>
              <a:t> </a:t>
            </a:r>
            <a:r>
              <a:rPr sz="900" spc="-5" dirty="0"/>
              <a:t>Models”</a:t>
            </a:r>
            <a:endParaRPr sz="900"/>
          </a:p>
        </p:txBody>
      </p:sp>
      <p:grpSp>
        <p:nvGrpSpPr>
          <p:cNvPr id="5" name="object 5"/>
          <p:cNvGrpSpPr/>
          <p:nvPr/>
        </p:nvGrpSpPr>
        <p:grpSpPr>
          <a:xfrm>
            <a:off x="159006" y="1404116"/>
            <a:ext cx="2054860" cy="2619058"/>
            <a:chOff x="318011" y="2808231"/>
            <a:chExt cx="4109720" cy="5238115"/>
          </a:xfrm>
        </p:grpSpPr>
        <p:sp>
          <p:nvSpPr>
            <p:cNvPr id="6" name="object 6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4"/>
                  </a:lnTo>
                  <a:lnTo>
                    <a:pt x="539807" y="5213295"/>
                  </a:lnTo>
                  <a:lnTo>
                    <a:pt x="494133" y="5201864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3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6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E9D3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2774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5" y="406722"/>
                  </a:lnTo>
                  <a:lnTo>
                    <a:pt x="78402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3" y="250866"/>
                  </a:lnTo>
                  <a:lnTo>
                    <a:pt x="184278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8" y="126481"/>
                  </a:lnTo>
                  <a:lnTo>
                    <a:pt x="325322" y="101169"/>
                  </a:lnTo>
                  <a:lnTo>
                    <a:pt x="365210" y="78401"/>
                  </a:lnTo>
                  <a:lnTo>
                    <a:pt x="406719" y="58294"/>
                  </a:lnTo>
                  <a:lnTo>
                    <a:pt x="449731" y="40964"/>
                  </a:lnTo>
                  <a:lnTo>
                    <a:pt x="494133" y="26525"/>
                  </a:lnTo>
                  <a:lnTo>
                    <a:pt x="539807" y="15094"/>
                  </a:lnTo>
                  <a:lnTo>
                    <a:pt x="586638" y="6785"/>
                  </a:lnTo>
                  <a:lnTo>
                    <a:pt x="634511" y="1715"/>
                  </a:lnTo>
                  <a:lnTo>
                    <a:pt x="683311" y="0"/>
                  </a:lnTo>
                  <a:lnTo>
                    <a:pt x="3416468" y="0"/>
                  </a:lnTo>
                  <a:lnTo>
                    <a:pt x="3465686" y="1773"/>
                  </a:lnTo>
                  <a:lnTo>
                    <a:pt x="3514362" y="7045"/>
                  </a:lnTo>
                  <a:lnTo>
                    <a:pt x="3562325" y="15744"/>
                  </a:lnTo>
                  <a:lnTo>
                    <a:pt x="3609401" y="27799"/>
                  </a:lnTo>
                  <a:lnTo>
                    <a:pt x="3655419" y="43139"/>
                  </a:lnTo>
                  <a:lnTo>
                    <a:pt x="3700205" y="61692"/>
                  </a:lnTo>
                  <a:lnTo>
                    <a:pt x="3743588" y="83386"/>
                  </a:lnTo>
                  <a:lnTo>
                    <a:pt x="3785396" y="108150"/>
                  </a:lnTo>
                  <a:lnTo>
                    <a:pt x="3825455" y="135913"/>
                  </a:lnTo>
                  <a:lnTo>
                    <a:pt x="3863595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11" y="5228389"/>
                  </a:lnTo>
                  <a:lnTo>
                    <a:pt x="634511" y="5226673"/>
                  </a:lnTo>
                  <a:lnTo>
                    <a:pt x="586638" y="5221603"/>
                  </a:lnTo>
                  <a:lnTo>
                    <a:pt x="539807" y="5213295"/>
                  </a:lnTo>
                  <a:lnTo>
                    <a:pt x="494133" y="5201863"/>
                  </a:lnTo>
                  <a:lnTo>
                    <a:pt x="449731" y="5187425"/>
                  </a:lnTo>
                  <a:lnTo>
                    <a:pt x="406719" y="5170094"/>
                  </a:lnTo>
                  <a:lnTo>
                    <a:pt x="365210" y="5149987"/>
                  </a:lnTo>
                  <a:lnTo>
                    <a:pt x="325322" y="5127220"/>
                  </a:lnTo>
                  <a:lnTo>
                    <a:pt x="287168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8" y="5011858"/>
                  </a:lnTo>
                  <a:lnTo>
                    <a:pt x="154223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2" y="4863176"/>
                  </a:lnTo>
                  <a:lnTo>
                    <a:pt x="58295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6033" y="1554755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20" dirty="0">
                <a:latin typeface="Lato"/>
                <a:cs typeface="Lato"/>
              </a:rPr>
              <a:t>T0-</a:t>
            </a:r>
            <a:r>
              <a:rPr b="1" spc="-18" dirty="0">
                <a:latin typeface="Lato"/>
                <a:cs typeface="Lato"/>
              </a:rPr>
              <a:t>SF</a:t>
            </a:r>
            <a:endParaRPr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67" y="1984903"/>
            <a:ext cx="1683068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Closed-book</a:t>
            </a:r>
            <a:r>
              <a:rPr sz="1100" spc="-2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Adversarial</a:t>
            </a:r>
            <a:r>
              <a:rPr sz="1100" spc="3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QA,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Extractive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18" dirty="0">
                <a:latin typeface="Lato"/>
                <a:cs typeface="Lato"/>
              </a:rPr>
              <a:t>QA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879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55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14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193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16101" y="1404116"/>
            <a:ext cx="2054860" cy="2619058"/>
            <a:chOff x="4832202" y="2808231"/>
            <a:chExt cx="4109720" cy="5238115"/>
          </a:xfrm>
        </p:grpSpPr>
        <p:sp>
          <p:nvSpPr>
            <p:cNvPr id="12" name="object 12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36965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5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68769" y="1554755"/>
            <a:ext cx="5489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latin typeface="Lato"/>
                <a:cs typeface="Lato"/>
              </a:rPr>
              <a:t>Muffin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55060" y="1984903"/>
            <a:ext cx="1766252" cy="67326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Natural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language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inference,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instruction</a:t>
            </a:r>
            <a:r>
              <a:rPr sz="1100" spc="-38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gen,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Code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repair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5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Dialog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context</a:t>
            </a:r>
            <a:r>
              <a:rPr sz="1100" spc="-57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0907" y="2607795"/>
            <a:ext cx="1804352" cy="219932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0478">
              <a:spcBef>
                <a:spcPts val="395"/>
              </a:spcBef>
            </a:pPr>
            <a:r>
              <a:rPr sz="1100" b="1" spc="-25" dirty="0">
                <a:latin typeface="Lato"/>
                <a:cs typeface="Lato"/>
              </a:rPr>
              <a:t>-</a:t>
            </a:r>
            <a:r>
              <a:rPr sz="1100" b="1" spc="-33" dirty="0">
                <a:latin typeface="Lato"/>
                <a:cs typeface="Lato"/>
              </a:rPr>
              <a:t> </a:t>
            </a:r>
            <a:r>
              <a:rPr sz="1100" b="1" dirty="0">
                <a:latin typeface="Lato"/>
                <a:cs typeface="Lato"/>
              </a:rPr>
              <a:t>Summarization</a:t>
            </a:r>
            <a:r>
              <a:rPr sz="1100" b="1" spc="-33" dirty="0">
                <a:latin typeface="Lato"/>
                <a:cs typeface="Lato"/>
              </a:rPr>
              <a:t> </a:t>
            </a:r>
            <a:r>
              <a:rPr sz="1100" b="1" spc="-5" dirty="0">
                <a:latin typeface="Lato"/>
                <a:cs typeface="Lato"/>
              </a:rPr>
              <a:t>(SAMSum)</a:t>
            </a:r>
            <a:endParaRPr sz="11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5060" y="2816815"/>
            <a:ext cx="14224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4972" y="3245947"/>
            <a:ext cx="103727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69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206692" marR="2540" indent="-200660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27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80</a:t>
            </a:r>
            <a:r>
              <a:rPr sz="1300" b="1" spc="-73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73197" y="1404116"/>
            <a:ext cx="2054860" cy="2619058"/>
            <a:chOff x="9346393" y="2808231"/>
            <a:chExt cx="4109720" cy="5238115"/>
          </a:xfrm>
        </p:grpSpPr>
        <p:sp>
          <p:nvSpPr>
            <p:cNvPr id="20" name="object 20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9351156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69774" y="1554755"/>
            <a:ext cx="12617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>
                <a:latin typeface="Lato"/>
                <a:cs typeface="Lato"/>
              </a:rPr>
              <a:t>CoT</a:t>
            </a:r>
            <a:r>
              <a:rPr b="1" spc="-68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(reasoning)</a:t>
            </a:r>
            <a:endParaRPr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12147" y="1984903"/>
            <a:ext cx="1619885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Arithmetic</a:t>
            </a:r>
            <a:r>
              <a:rPr sz="1100" spc="-2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Explanation</a:t>
            </a:r>
            <a:r>
              <a:rPr sz="1100" spc="-1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generation,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Sentence</a:t>
            </a:r>
            <a:r>
              <a:rPr sz="1100" spc="-35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composition,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Implicit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88435" y="3245947"/>
            <a:ext cx="823913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003"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48273" marR="2540" indent="-142240">
              <a:lnSpc>
                <a:spcPts val="1575"/>
              </a:lnSpc>
              <a:spcBef>
                <a:spcPts val="50"/>
              </a:spcBef>
            </a:pPr>
            <a:r>
              <a:rPr sz="1300" b="1" dirty="0">
                <a:latin typeface="Lato"/>
                <a:cs typeface="Lato"/>
              </a:rPr>
              <a:t>1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Category </a:t>
            </a:r>
            <a:r>
              <a:rPr sz="1300" b="1" dirty="0">
                <a:latin typeface="Lato"/>
                <a:cs typeface="Lato"/>
              </a:rPr>
              <a:t>9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30305" y="1404116"/>
            <a:ext cx="2054860" cy="2619058"/>
            <a:chOff x="13860609" y="2808231"/>
            <a:chExt cx="4109720" cy="5238115"/>
          </a:xfrm>
        </p:grpSpPr>
        <p:sp>
          <p:nvSpPr>
            <p:cNvPr id="26" name="object 26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3416468" y="5228389"/>
                  </a:move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4"/>
                  </a:lnTo>
                  <a:lnTo>
                    <a:pt x="539814" y="5213295"/>
                  </a:lnTo>
                  <a:lnTo>
                    <a:pt x="494138" y="5201864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20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4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4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9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4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2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90" y="4863176"/>
                  </a:lnTo>
                  <a:lnTo>
                    <a:pt x="3998622" y="4903066"/>
                  </a:lnTo>
                  <a:lnTo>
                    <a:pt x="3973310" y="4941220"/>
                  </a:lnTo>
                  <a:lnTo>
                    <a:pt x="3945569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6" y="5187425"/>
                  </a:lnTo>
                  <a:lnTo>
                    <a:pt x="3605653" y="5201864"/>
                  </a:lnTo>
                  <a:lnTo>
                    <a:pt x="3559977" y="5213295"/>
                  </a:lnTo>
                  <a:lnTo>
                    <a:pt x="3513144" y="5221604"/>
                  </a:lnTo>
                  <a:lnTo>
                    <a:pt x="3465269" y="5226673"/>
                  </a:lnTo>
                  <a:lnTo>
                    <a:pt x="3416468" y="5228389"/>
                  </a:lnTo>
                  <a:close/>
                </a:path>
              </a:pathLst>
            </a:custGeom>
            <a:solidFill>
              <a:srgbClr val="CFDFE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865372" y="2812994"/>
              <a:ext cx="4100195" cy="5228590"/>
            </a:xfrm>
            <a:custGeom>
              <a:avLst/>
              <a:gdLst/>
              <a:ahLst/>
              <a:cxnLst/>
              <a:rect l="l" t="t" r="r" b="b"/>
              <a:pathLst>
                <a:path w="4100194" h="5228590">
                  <a:moveTo>
                    <a:pt x="0" y="683323"/>
                  </a:moveTo>
                  <a:lnTo>
                    <a:pt x="1715" y="634522"/>
                  </a:lnTo>
                  <a:lnTo>
                    <a:pt x="6785" y="586647"/>
                  </a:lnTo>
                  <a:lnTo>
                    <a:pt x="15094" y="539813"/>
                  </a:lnTo>
                  <a:lnTo>
                    <a:pt x="26525" y="494138"/>
                  </a:lnTo>
                  <a:lnTo>
                    <a:pt x="40964" y="449735"/>
                  </a:lnTo>
                  <a:lnTo>
                    <a:pt x="58294" y="406722"/>
                  </a:lnTo>
                  <a:lnTo>
                    <a:pt x="78401" y="365212"/>
                  </a:lnTo>
                  <a:lnTo>
                    <a:pt x="101169" y="325323"/>
                  </a:lnTo>
                  <a:lnTo>
                    <a:pt x="126481" y="287169"/>
                  </a:lnTo>
                  <a:lnTo>
                    <a:pt x="154222" y="250866"/>
                  </a:lnTo>
                  <a:lnTo>
                    <a:pt x="184277" y="216531"/>
                  </a:lnTo>
                  <a:lnTo>
                    <a:pt x="216531" y="184277"/>
                  </a:lnTo>
                  <a:lnTo>
                    <a:pt x="250866" y="154222"/>
                  </a:lnTo>
                  <a:lnTo>
                    <a:pt x="287169" y="126481"/>
                  </a:lnTo>
                  <a:lnTo>
                    <a:pt x="325323" y="101169"/>
                  </a:lnTo>
                  <a:lnTo>
                    <a:pt x="365212" y="78401"/>
                  </a:lnTo>
                  <a:lnTo>
                    <a:pt x="406722" y="58294"/>
                  </a:lnTo>
                  <a:lnTo>
                    <a:pt x="449735" y="40964"/>
                  </a:lnTo>
                  <a:lnTo>
                    <a:pt x="494138" y="26525"/>
                  </a:lnTo>
                  <a:lnTo>
                    <a:pt x="539813" y="15094"/>
                  </a:lnTo>
                  <a:lnTo>
                    <a:pt x="586647" y="6785"/>
                  </a:lnTo>
                  <a:lnTo>
                    <a:pt x="634522" y="1715"/>
                  </a:lnTo>
                  <a:lnTo>
                    <a:pt x="683323" y="0"/>
                  </a:lnTo>
                  <a:lnTo>
                    <a:pt x="3416468" y="0"/>
                  </a:lnTo>
                  <a:lnTo>
                    <a:pt x="3465680" y="1773"/>
                  </a:lnTo>
                  <a:lnTo>
                    <a:pt x="3514353" y="7045"/>
                  </a:lnTo>
                  <a:lnTo>
                    <a:pt x="3562314" y="15744"/>
                  </a:lnTo>
                  <a:lnTo>
                    <a:pt x="3609390" y="27799"/>
                  </a:lnTo>
                  <a:lnTo>
                    <a:pt x="3655408" y="43139"/>
                  </a:lnTo>
                  <a:lnTo>
                    <a:pt x="3700197" y="61692"/>
                  </a:lnTo>
                  <a:lnTo>
                    <a:pt x="3743582" y="83386"/>
                  </a:lnTo>
                  <a:lnTo>
                    <a:pt x="3785392" y="108150"/>
                  </a:lnTo>
                  <a:lnTo>
                    <a:pt x="3825453" y="135913"/>
                  </a:lnTo>
                  <a:lnTo>
                    <a:pt x="3863594" y="166603"/>
                  </a:lnTo>
                  <a:lnTo>
                    <a:pt x="3899642" y="200149"/>
                  </a:lnTo>
                  <a:lnTo>
                    <a:pt x="3933188" y="236196"/>
                  </a:lnTo>
                  <a:lnTo>
                    <a:pt x="3963878" y="274337"/>
                  </a:lnTo>
                  <a:lnTo>
                    <a:pt x="3991641" y="314399"/>
                  </a:lnTo>
                  <a:lnTo>
                    <a:pt x="4016405" y="356209"/>
                  </a:lnTo>
                  <a:lnTo>
                    <a:pt x="4038099" y="399594"/>
                  </a:lnTo>
                  <a:lnTo>
                    <a:pt x="4056652" y="444382"/>
                  </a:lnTo>
                  <a:lnTo>
                    <a:pt x="4071991" y="490401"/>
                  </a:lnTo>
                  <a:lnTo>
                    <a:pt x="4084047" y="537477"/>
                  </a:lnTo>
                  <a:lnTo>
                    <a:pt x="4092746" y="585437"/>
                  </a:lnTo>
                  <a:lnTo>
                    <a:pt x="4098018" y="634110"/>
                  </a:lnTo>
                  <a:lnTo>
                    <a:pt x="4099791" y="683323"/>
                  </a:lnTo>
                  <a:lnTo>
                    <a:pt x="4099791" y="4545065"/>
                  </a:lnTo>
                  <a:lnTo>
                    <a:pt x="4098076" y="4593867"/>
                  </a:lnTo>
                  <a:lnTo>
                    <a:pt x="4093006" y="4641742"/>
                  </a:lnTo>
                  <a:lnTo>
                    <a:pt x="4084697" y="4688575"/>
                  </a:lnTo>
                  <a:lnTo>
                    <a:pt x="4073266" y="4734251"/>
                  </a:lnTo>
                  <a:lnTo>
                    <a:pt x="4058827" y="4778653"/>
                  </a:lnTo>
                  <a:lnTo>
                    <a:pt x="4041496" y="4821667"/>
                  </a:lnTo>
                  <a:lnTo>
                    <a:pt x="4021389" y="4863176"/>
                  </a:lnTo>
                  <a:lnTo>
                    <a:pt x="3998622" y="4903066"/>
                  </a:lnTo>
                  <a:lnTo>
                    <a:pt x="3973310" y="4941219"/>
                  </a:lnTo>
                  <a:lnTo>
                    <a:pt x="3945568" y="4977522"/>
                  </a:lnTo>
                  <a:lnTo>
                    <a:pt x="3915513" y="5011858"/>
                  </a:lnTo>
                  <a:lnTo>
                    <a:pt x="3883260" y="5044111"/>
                  </a:lnTo>
                  <a:lnTo>
                    <a:pt x="3848924" y="5074166"/>
                  </a:lnTo>
                  <a:lnTo>
                    <a:pt x="3812622" y="5101908"/>
                  </a:lnTo>
                  <a:lnTo>
                    <a:pt x="3774468" y="5127220"/>
                  </a:lnTo>
                  <a:lnTo>
                    <a:pt x="3734579" y="5149987"/>
                  </a:lnTo>
                  <a:lnTo>
                    <a:pt x="3693069" y="5170094"/>
                  </a:lnTo>
                  <a:lnTo>
                    <a:pt x="3650055" y="5187425"/>
                  </a:lnTo>
                  <a:lnTo>
                    <a:pt x="3605653" y="5201863"/>
                  </a:lnTo>
                  <a:lnTo>
                    <a:pt x="3559977" y="5213295"/>
                  </a:lnTo>
                  <a:lnTo>
                    <a:pt x="3513144" y="5221603"/>
                  </a:lnTo>
                  <a:lnTo>
                    <a:pt x="3465269" y="5226673"/>
                  </a:lnTo>
                  <a:lnTo>
                    <a:pt x="3416468" y="5228389"/>
                  </a:lnTo>
                  <a:lnTo>
                    <a:pt x="683323" y="5228389"/>
                  </a:lnTo>
                  <a:lnTo>
                    <a:pt x="634522" y="5226673"/>
                  </a:lnTo>
                  <a:lnTo>
                    <a:pt x="586647" y="5221603"/>
                  </a:lnTo>
                  <a:lnTo>
                    <a:pt x="539813" y="5213295"/>
                  </a:lnTo>
                  <a:lnTo>
                    <a:pt x="494138" y="5201863"/>
                  </a:lnTo>
                  <a:lnTo>
                    <a:pt x="449735" y="5187425"/>
                  </a:lnTo>
                  <a:lnTo>
                    <a:pt x="406722" y="5170094"/>
                  </a:lnTo>
                  <a:lnTo>
                    <a:pt x="365212" y="5149987"/>
                  </a:lnTo>
                  <a:lnTo>
                    <a:pt x="325323" y="5127220"/>
                  </a:lnTo>
                  <a:lnTo>
                    <a:pt x="287169" y="5101908"/>
                  </a:lnTo>
                  <a:lnTo>
                    <a:pt x="250866" y="5074166"/>
                  </a:lnTo>
                  <a:lnTo>
                    <a:pt x="216531" y="5044111"/>
                  </a:lnTo>
                  <a:lnTo>
                    <a:pt x="184277" y="5011858"/>
                  </a:lnTo>
                  <a:lnTo>
                    <a:pt x="154222" y="4977522"/>
                  </a:lnTo>
                  <a:lnTo>
                    <a:pt x="126481" y="4941219"/>
                  </a:lnTo>
                  <a:lnTo>
                    <a:pt x="101169" y="4903066"/>
                  </a:lnTo>
                  <a:lnTo>
                    <a:pt x="78401" y="4863176"/>
                  </a:lnTo>
                  <a:lnTo>
                    <a:pt x="58294" y="4821667"/>
                  </a:lnTo>
                  <a:lnTo>
                    <a:pt x="40964" y="4778653"/>
                  </a:lnTo>
                  <a:lnTo>
                    <a:pt x="26525" y="4734251"/>
                  </a:lnTo>
                  <a:lnTo>
                    <a:pt x="15094" y="4688575"/>
                  </a:lnTo>
                  <a:lnTo>
                    <a:pt x="6785" y="4641742"/>
                  </a:lnTo>
                  <a:lnTo>
                    <a:pt x="1715" y="4593867"/>
                  </a:lnTo>
                  <a:lnTo>
                    <a:pt x="0" y="4545065"/>
                  </a:lnTo>
                  <a:lnTo>
                    <a:pt x="0" y="6833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50511" y="1554755"/>
            <a:ext cx="161417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Natural</a:t>
            </a:r>
            <a:r>
              <a:rPr b="1" spc="1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Instructions</a:t>
            </a:r>
            <a:endParaRPr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69282" y="1984903"/>
            <a:ext cx="1718627" cy="1041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598" indent="-75248">
              <a:lnSpc>
                <a:spcPts val="1315"/>
              </a:lnSpc>
              <a:spcBef>
                <a:spcPts val="50"/>
              </a:spcBef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Cause</a:t>
            </a:r>
            <a:r>
              <a:rPr sz="1100" spc="-63" dirty="0">
                <a:latin typeface="Lato"/>
                <a:cs typeface="Lato"/>
              </a:rPr>
              <a:t> </a:t>
            </a:r>
            <a:r>
              <a:rPr sz="1100" spc="-13" dirty="0">
                <a:latin typeface="Lato"/>
                <a:cs typeface="Lato"/>
              </a:rPr>
              <a:t>effect</a:t>
            </a:r>
            <a:r>
              <a:rPr sz="1100" spc="-6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classification,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Commonsense</a:t>
            </a:r>
            <a:r>
              <a:rPr sz="1100" spc="-3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reasoning,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10" dirty="0">
                <a:latin typeface="Lato"/>
                <a:cs typeface="Lato"/>
              </a:rPr>
              <a:t>Named</a:t>
            </a:r>
            <a:r>
              <a:rPr sz="1100" spc="-50" dirty="0">
                <a:latin typeface="Lato"/>
                <a:cs typeface="Lato"/>
              </a:rPr>
              <a:t> </a:t>
            </a:r>
            <a:r>
              <a:rPr sz="1100" dirty="0">
                <a:latin typeface="Lato"/>
                <a:cs typeface="Lato"/>
              </a:rPr>
              <a:t>Entity</a:t>
            </a:r>
            <a:r>
              <a:rPr sz="1100" spc="-48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Recognition,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13"/>
              </a:lnSpc>
              <a:buChar char="-"/>
              <a:tabLst>
                <a:tab pos="81598" algn="l"/>
              </a:tabLst>
            </a:pPr>
            <a:r>
              <a:rPr sz="1100" spc="-40" dirty="0">
                <a:latin typeface="Lato"/>
                <a:cs typeface="Lato"/>
              </a:rPr>
              <a:t>Toxic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10" dirty="0">
                <a:latin typeface="Lato"/>
                <a:cs typeface="Lato"/>
              </a:rPr>
              <a:t>Language</a:t>
            </a:r>
            <a:r>
              <a:rPr sz="1100" spc="-43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Detection,</a:t>
            </a:r>
            <a:endParaRPr sz="1100">
              <a:latin typeface="Lato"/>
              <a:cs typeface="Lato"/>
            </a:endParaRPr>
          </a:p>
          <a:p>
            <a:pPr marL="81598" indent="-75248">
              <a:lnSpc>
                <a:spcPts val="1308"/>
              </a:lnSpc>
              <a:buChar char="-"/>
              <a:tabLst>
                <a:tab pos="81598" algn="l"/>
              </a:tabLst>
            </a:pPr>
            <a:r>
              <a:rPr sz="1100" dirty="0">
                <a:latin typeface="Lato"/>
                <a:cs typeface="Lato"/>
              </a:rPr>
              <a:t>Question</a:t>
            </a:r>
            <a:r>
              <a:rPr sz="1100" spc="-70" dirty="0">
                <a:latin typeface="Lato"/>
                <a:cs typeface="Lato"/>
              </a:rPr>
              <a:t> </a:t>
            </a:r>
            <a:r>
              <a:rPr sz="1100" spc="-5" dirty="0">
                <a:latin typeface="Lato"/>
                <a:cs typeface="Lato"/>
              </a:rPr>
              <a:t>answering</a:t>
            </a:r>
            <a:endParaRPr sz="1100">
              <a:latin typeface="Lato"/>
              <a:cs typeface="Lato"/>
            </a:endParaRPr>
          </a:p>
          <a:p>
            <a:pPr marL="6350">
              <a:lnSpc>
                <a:spcPts val="1670"/>
              </a:lnSpc>
            </a:pPr>
            <a:r>
              <a:rPr spc="-25" dirty="0">
                <a:latin typeface="Lato"/>
                <a:cs typeface="Lato"/>
              </a:rPr>
              <a:t>…</a:t>
            </a:r>
            <a:endParaRPr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1329" y="3245947"/>
            <a:ext cx="1133158" cy="6138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423"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372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Datasets</a:t>
            </a:r>
            <a:endParaRPr sz="1300">
              <a:latin typeface="Lato"/>
              <a:cs typeface="Lato"/>
            </a:endParaRPr>
          </a:p>
          <a:p>
            <a:pPr marL="158750" marR="2540" indent="-152718">
              <a:lnSpc>
                <a:spcPts val="1575"/>
              </a:lnSpc>
              <a:spcBef>
                <a:spcPts val="50"/>
              </a:spcBef>
            </a:pPr>
            <a:r>
              <a:rPr sz="1300" b="1" spc="-5" dirty="0">
                <a:latin typeface="Lato"/>
                <a:cs typeface="Lato"/>
              </a:rPr>
              <a:t>108</a:t>
            </a:r>
            <a:r>
              <a:rPr sz="1300" b="1" spc="-7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Categories </a:t>
            </a:r>
            <a:r>
              <a:rPr sz="1300" b="1" spc="-10" dirty="0">
                <a:latin typeface="Lato"/>
                <a:cs typeface="Lato"/>
              </a:rPr>
              <a:t>1554</a:t>
            </a:r>
            <a:r>
              <a:rPr sz="1300" b="1" spc="-57" dirty="0">
                <a:latin typeface="Lato"/>
                <a:cs typeface="Lato"/>
              </a:rPr>
              <a:t> </a:t>
            </a:r>
            <a:r>
              <a:rPr sz="1300" b="1" spc="-10" dirty="0">
                <a:latin typeface="Lato"/>
                <a:cs typeface="Lato"/>
              </a:rPr>
              <a:t>Tasks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386377" y="907767"/>
            <a:ext cx="6433503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Sample</a:t>
            </a:r>
            <a:r>
              <a:rPr sz="1500" spc="-3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prompt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training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dataset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(</a:t>
            </a:r>
            <a:r>
              <a:rPr sz="1500" b="1" dirty="0">
                <a:solidFill>
                  <a:srgbClr val="212121"/>
                </a:solidFill>
                <a:latin typeface="Carlito"/>
                <a:cs typeface="Carlito"/>
              </a:rPr>
              <a:t>samsum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)</a:t>
            </a:r>
            <a:r>
              <a:rPr sz="1500" spc="-30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to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fine-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tune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FLAN-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T5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from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pretrained</a:t>
            </a:r>
            <a:r>
              <a:rPr sz="1500" spc="-33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13" dirty="0">
                <a:solidFill>
                  <a:srgbClr val="212121"/>
                </a:solidFill>
                <a:latin typeface="Carlito"/>
                <a:cs typeface="Carlito"/>
              </a:rPr>
              <a:t>T5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4662" y="1464678"/>
            <a:ext cx="8440738" cy="2318068"/>
            <a:chOff x="769323" y="2929356"/>
            <a:chExt cx="16881475" cy="46361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848" y="3877917"/>
              <a:ext cx="16785693" cy="3677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4085" y="3873142"/>
              <a:ext cx="16871950" cy="3687445"/>
            </a:xfrm>
            <a:custGeom>
              <a:avLst/>
              <a:gdLst/>
              <a:ahLst/>
              <a:cxnLst/>
              <a:rect l="l" t="t" r="r" b="b"/>
              <a:pathLst>
                <a:path w="16871950" h="3687445">
                  <a:moveTo>
                    <a:pt x="0" y="0"/>
                  </a:moveTo>
                  <a:lnTo>
                    <a:pt x="16871678" y="0"/>
                  </a:lnTo>
                  <a:lnTo>
                    <a:pt x="16871678" y="3687417"/>
                  </a:lnTo>
                  <a:lnTo>
                    <a:pt x="0" y="368741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848" y="2938894"/>
              <a:ext cx="5872988" cy="9390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4085" y="2934119"/>
              <a:ext cx="5882640" cy="948690"/>
            </a:xfrm>
            <a:custGeom>
              <a:avLst/>
              <a:gdLst/>
              <a:ahLst/>
              <a:cxnLst/>
              <a:rect l="l" t="t" r="r" b="b"/>
              <a:pathLst>
                <a:path w="5882640" h="948689">
                  <a:moveTo>
                    <a:pt x="0" y="0"/>
                  </a:moveTo>
                  <a:lnTo>
                    <a:pt x="5882500" y="0"/>
                  </a:lnTo>
                  <a:lnTo>
                    <a:pt x="5882500" y="948598"/>
                  </a:lnTo>
                  <a:lnTo>
                    <a:pt x="0" y="94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836" y="2938894"/>
              <a:ext cx="10989177" cy="9390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47061" y="2934119"/>
              <a:ext cx="10998835" cy="948690"/>
            </a:xfrm>
            <a:custGeom>
              <a:avLst/>
              <a:gdLst/>
              <a:ahLst/>
              <a:cxnLst/>
              <a:rect l="l" t="t" r="r" b="b"/>
              <a:pathLst>
                <a:path w="10998835" h="948689">
                  <a:moveTo>
                    <a:pt x="0" y="0"/>
                  </a:moveTo>
                  <a:lnTo>
                    <a:pt x="10998727" y="0"/>
                  </a:lnTo>
                  <a:lnTo>
                    <a:pt x="10998727" y="948598"/>
                  </a:lnTo>
                  <a:lnTo>
                    <a:pt x="0" y="94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9234" y="4377448"/>
            <a:ext cx="7081203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dirty="0">
                <a:latin typeface="Carlito"/>
                <a:cs typeface="Carlito"/>
              </a:rPr>
              <a:t>Source:</a:t>
            </a:r>
            <a:r>
              <a:rPr sz="1000" spc="48" dirty="0">
                <a:latin typeface="Carlito"/>
                <a:cs typeface="Carlito"/>
              </a:rPr>
              <a:t>  </a:t>
            </a:r>
            <a:r>
              <a:rPr sz="10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rlito"/>
                <a:cs typeface="Carlito"/>
                <a:hlinkClick r:id="rId5"/>
              </a:rPr>
              <a:t>https://huggingface.co/datasets/samsum</a:t>
            </a:r>
            <a:r>
              <a:rPr sz="1000" spc="-10" dirty="0">
                <a:latin typeface="Carlito"/>
                <a:cs typeface="Carlito"/>
              </a:rPr>
              <a:t>,</a:t>
            </a:r>
            <a:r>
              <a:rPr sz="1000" spc="50" dirty="0">
                <a:latin typeface="Carlito"/>
                <a:cs typeface="Carlito"/>
              </a:rPr>
              <a:t> </a:t>
            </a:r>
            <a:r>
              <a:rPr sz="10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rlito"/>
                <a:cs typeface="Carlito"/>
                <a:hlinkClick r:id="rId6"/>
              </a:rPr>
              <a:t>https://github.com/google-</a:t>
            </a:r>
            <a:r>
              <a:rPr sz="10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Carlito"/>
                <a:cs typeface="Carlito"/>
                <a:hlinkClick r:id="rId6"/>
              </a:rPr>
              <a:t>research/FLAN/blob/2c79a31/flan/v2/templates.py#L3285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10349" y="252901"/>
            <a:ext cx="447548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0" dirty="0"/>
              <a:t>SAMSum:</a:t>
            </a:r>
            <a:r>
              <a:rPr spc="-173" dirty="0"/>
              <a:t> </a:t>
            </a:r>
            <a:r>
              <a:rPr dirty="0"/>
              <a:t>A</a:t>
            </a:r>
            <a:r>
              <a:rPr spc="-170" dirty="0"/>
              <a:t> </a:t>
            </a:r>
            <a:r>
              <a:rPr dirty="0"/>
              <a:t>dialogue</a:t>
            </a:r>
            <a:r>
              <a:rPr spc="-173" dirty="0"/>
              <a:t> </a:t>
            </a:r>
            <a:r>
              <a:rPr spc="-5" dirty="0"/>
              <a:t>dataset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077707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73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70" dirty="0"/>
              <a:t> </a:t>
            </a:r>
            <a:r>
              <a:rPr dirty="0"/>
              <a:t>prompt</a:t>
            </a:r>
            <a:r>
              <a:rPr spc="-170" dirty="0"/>
              <a:t> </a:t>
            </a:r>
            <a:r>
              <a:rPr spc="-5" dirty="0"/>
              <a:t>templates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837" y="787146"/>
            <a:ext cx="856615" cy="1756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"samsum":</a:t>
            </a:r>
            <a:r>
              <a:rPr sz="1100" spc="4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[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898" y="1013952"/>
            <a:ext cx="5088255" cy="188513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53975">
              <a:spcBef>
                <a:spcPts val="15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("{dialogue}\n\Briefly</a:t>
            </a:r>
            <a:r>
              <a:rPr sz="1100" spc="4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summarize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dialogue.",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"{summary}"),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702" y="1194268"/>
            <a:ext cx="4691380" cy="224934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82868" marR="2540" indent="-76835">
              <a:lnSpc>
                <a:spcPct val="142900"/>
              </a:lnSpc>
              <a:spcBef>
                <a:spcPts val="4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dialogue:\n{dialogue}\n\nWrite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short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summary!", "{summary}"),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898" y="1698522"/>
            <a:ext cx="5088255" cy="220959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953" rIns="0" bIns="0" rtlCol="0">
            <a:spAutoFit/>
          </a:bodyPr>
          <a:lstStyle/>
          <a:p>
            <a:pPr marL="130810" marR="121602" indent="-76835">
              <a:lnSpc>
                <a:spcPts val="1885"/>
              </a:lnSpc>
              <a:spcBef>
                <a:spcPts val="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summary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of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dialogue?", "{summary}"),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702" y="2152209"/>
            <a:ext cx="5611495" cy="738024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82868" marR="2540" indent="-76835">
              <a:lnSpc>
                <a:spcPct val="142900"/>
              </a:lnSpc>
              <a:spcBef>
                <a:spcPts val="4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("{dialogue}\n\nWhat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was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about,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two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sentences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or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less?", "{summary}"),</a:t>
            </a:r>
            <a:endParaRPr sz="1100">
              <a:latin typeface="IBM 3270"/>
              <a:cs typeface="IBM 3270"/>
            </a:endParaRPr>
          </a:p>
          <a:p>
            <a:pPr marL="82868" marR="385763" indent="-76835">
              <a:lnSpc>
                <a:spcPts val="1885"/>
              </a:lnSpc>
              <a:spcBef>
                <a:spcPts val="16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they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talking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about?", "{summary}"),</a:t>
            </a:r>
            <a:endParaRPr sz="1100">
              <a:latin typeface="IBM 3270"/>
              <a:cs typeface="IBM 3270"/>
            </a:endParaRPr>
          </a:p>
          <a:p>
            <a:pPr marL="6350">
              <a:spcBef>
                <a:spcPts val="40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main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points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"</a:t>
            </a:r>
            <a:endParaRPr sz="1100">
              <a:latin typeface="IBM 3270"/>
              <a:cs typeface="IBM 3270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6312" y="3463782"/>
          <a:ext cx="5617846" cy="1099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720">
                <a:tc>
                  <a:txBody>
                    <a:bodyPr/>
                    <a:lstStyle/>
                    <a:p>
                      <a:pPr marL="1258570">
                        <a:lnSpc>
                          <a:spcPts val="2075"/>
                        </a:lnSpc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"conversation?",</a:t>
                      </a:r>
                      <a:r>
                        <a:rPr sz="1100" spc="1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983">
                <a:tc>
                  <a:txBody>
                    <a:bodyPr/>
                    <a:lstStyle/>
                    <a:p>
                      <a:pPr marL="11049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("Dialogue:\n{dialogue}\nWhat</a:t>
                      </a:r>
                      <a:r>
                        <a:rPr sz="1100" spc="21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was</a:t>
                      </a:r>
                      <a:endParaRPr sz="1100">
                        <a:latin typeface="IBM 3270"/>
                        <a:cs typeface="IBM 3270"/>
                      </a:endParaRPr>
                    </a:p>
                    <a:p>
                      <a:pPr marL="125857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going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on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in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that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conversation?",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-5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]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428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4898" y="3636693"/>
            <a:ext cx="5088255" cy="495300"/>
          </a:xfrm>
          <a:custGeom>
            <a:avLst/>
            <a:gdLst/>
            <a:ahLst/>
            <a:cxnLst/>
            <a:rect l="l" t="t" r="r" b="b"/>
            <a:pathLst>
              <a:path w="10176510" h="990600">
                <a:moveTo>
                  <a:pt x="0" y="0"/>
                </a:moveTo>
                <a:lnTo>
                  <a:pt x="10176279" y="0"/>
                </a:lnTo>
                <a:lnTo>
                  <a:pt x="10176279" y="990598"/>
                </a:lnTo>
                <a:lnTo>
                  <a:pt x="0" y="9905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GenAI</a:t>
            </a:r>
            <a:r>
              <a:rPr spc="-140" dirty="0"/>
              <a:t> </a:t>
            </a:r>
            <a:r>
              <a:rPr dirty="0"/>
              <a:t>project</a:t>
            </a:r>
            <a:r>
              <a:rPr spc="-138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998" y="1569484"/>
            <a:ext cx="1014730" cy="1395254"/>
          </a:xfrm>
          <a:prstGeom prst="rect">
            <a:avLst/>
          </a:prstGeom>
          <a:solidFill>
            <a:srgbClr val="9EC4E8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106998">
              <a:lnSpc>
                <a:spcPct val="100400"/>
              </a:lnSpc>
            </a:pPr>
            <a:r>
              <a:rPr spc="-18" dirty="0">
                <a:latin typeface="Lato"/>
                <a:cs typeface="Lato"/>
              </a:rPr>
              <a:t>Define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the </a:t>
            </a:r>
            <a:r>
              <a:rPr spc="-5" dirty="0">
                <a:latin typeface="Lato"/>
                <a:cs typeface="Lato"/>
              </a:rPr>
              <a:t>problem</a:t>
            </a: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6112" y="1282504"/>
            <a:ext cx="2424430" cy="244475"/>
            <a:chOff x="6712223" y="2565007"/>
            <a:chExt cx="4848860" cy="488950"/>
          </a:xfrm>
        </p:grpSpPr>
        <p:sp>
          <p:nvSpPr>
            <p:cNvPr id="5" name="object 5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4599590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0" y="0"/>
                  </a:move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1993" y="1283969"/>
            <a:ext cx="17329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Adapt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and</a:t>
            </a:r>
            <a:r>
              <a:rPr spc="-8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align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5607" y="1279029"/>
            <a:ext cx="2347913" cy="244475"/>
            <a:chOff x="11551214" y="2558057"/>
            <a:chExt cx="4695825" cy="488950"/>
          </a:xfrm>
        </p:grpSpPr>
        <p:sp>
          <p:nvSpPr>
            <p:cNvPr id="9" name="object 9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4446591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0" y="0"/>
                  </a:move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49271" y="1280492"/>
            <a:ext cx="18008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Application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integration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8496" y="1569484"/>
            <a:ext cx="1078548" cy="1395254"/>
          </a:xfrm>
          <a:prstGeom prst="rect">
            <a:avLst/>
          </a:prstGeom>
          <a:solidFill>
            <a:srgbClr val="F4CCC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395288">
              <a:lnSpc>
                <a:spcPct val="100400"/>
              </a:lnSpc>
            </a:pPr>
            <a:r>
              <a:rPr spc="-10" dirty="0">
                <a:latin typeface="Lato"/>
                <a:cs typeface="Lato"/>
              </a:rPr>
              <a:t>Choose </a:t>
            </a:r>
            <a:r>
              <a:rPr spc="-5" dirty="0"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8518" y="1569484"/>
            <a:ext cx="1155383" cy="527067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90170" marR="140335">
              <a:lnSpc>
                <a:spcPct val="100400"/>
              </a:lnSpc>
              <a:spcBef>
                <a:spcPts val="750"/>
              </a:spcBef>
            </a:pPr>
            <a:r>
              <a:rPr spc="-5" dirty="0">
                <a:latin typeface="Lato"/>
                <a:cs typeface="Lato"/>
              </a:rPr>
              <a:t>Prompt engineering</a:t>
            </a:r>
            <a:endParaRPr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77988" y="1569484"/>
            <a:ext cx="1078548" cy="1610697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758"/>
              </a:spcBef>
            </a:pPr>
            <a:endParaRPr>
              <a:latin typeface="Times New Roman"/>
              <a:cs typeface="Times New Roman"/>
            </a:endParaRPr>
          </a:p>
          <a:p>
            <a:pPr marL="90488" marR="137478">
              <a:lnSpc>
                <a:spcPct val="100400"/>
              </a:lnSpc>
            </a:pPr>
            <a:r>
              <a:rPr spc="-5" dirty="0">
                <a:latin typeface="Lato"/>
                <a:cs typeface="Lato"/>
              </a:rPr>
              <a:t>Optimize </a:t>
            </a:r>
            <a:r>
              <a:rPr dirty="0">
                <a:latin typeface="Lato"/>
                <a:cs typeface="Lato"/>
              </a:rPr>
              <a:t>and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deploy </a:t>
            </a:r>
            <a:r>
              <a:rPr dirty="0">
                <a:latin typeface="Lato"/>
                <a:cs typeface="Lato"/>
              </a:rPr>
              <a:t>model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for </a:t>
            </a:r>
            <a:r>
              <a:rPr spc="-5" dirty="0">
                <a:latin typeface="Lato"/>
                <a:cs typeface="Lato"/>
              </a:rPr>
              <a:t>inference</a:t>
            </a:r>
            <a:endParaRPr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4836" y="1569484"/>
            <a:ext cx="1078548" cy="1700466"/>
          </a:xfrm>
          <a:prstGeom prst="rect">
            <a:avLst/>
          </a:prstGeom>
          <a:solidFill>
            <a:srgbClr val="B6D6A8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523"/>
              </a:spcBef>
            </a:pPr>
            <a:endParaRPr>
              <a:latin typeface="Times New Roman"/>
              <a:cs typeface="Times New Roman"/>
            </a:endParaRPr>
          </a:p>
          <a:p>
            <a:pPr marL="90488" marR="46673">
              <a:lnSpc>
                <a:spcPct val="100400"/>
              </a:lnSpc>
              <a:spcBef>
                <a:spcPts val="3"/>
              </a:spcBef>
            </a:pPr>
            <a:r>
              <a:rPr spc="-5" dirty="0">
                <a:latin typeface="Lato"/>
                <a:cs typeface="Lato"/>
              </a:rPr>
              <a:t>Augment </a:t>
            </a:r>
            <a:r>
              <a:rPr dirty="0">
                <a:latin typeface="Lato"/>
                <a:cs typeface="Lato"/>
              </a:rPr>
              <a:t>model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and </a:t>
            </a:r>
            <a:r>
              <a:rPr dirty="0">
                <a:latin typeface="Lato"/>
                <a:cs typeface="Lato"/>
              </a:rPr>
              <a:t>build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LLM- </a:t>
            </a:r>
            <a:r>
              <a:rPr spc="-5" dirty="0">
                <a:latin typeface="Lato"/>
                <a:cs typeface="Lato"/>
              </a:rPr>
              <a:t>powered applications</a:t>
            </a:r>
            <a:endParaRPr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7893" y="2255708"/>
            <a:ext cx="1155383" cy="481863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50483" rIns="0" bIns="0" rtlCol="0">
            <a:spAutoFit/>
          </a:bodyPr>
          <a:lstStyle/>
          <a:p>
            <a:pPr>
              <a:spcBef>
                <a:spcPts val="398"/>
              </a:spcBef>
            </a:pPr>
            <a:endParaRPr>
              <a:latin typeface="Times New Roman"/>
              <a:cs typeface="Times New Roman"/>
            </a:endParaRPr>
          </a:p>
          <a:p>
            <a:pPr marL="90488"/>
            <a:r>
              <a:rPr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57881" y="3049081"/>
            <a:ext cx="1155383" cy="723916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 marR="278130">
              <a:lnSpc>
                <a:spcPct val="100400"/>
              </a:lnSpc>
              <a:spcBef>
                <a:spcPts val="605"/>
              </a:spcBef>
            </a:pPr>
            <a:r>
              <a:rPr dirty="0">
                <a:latin typeface="Lato"/>
                <a:cs typeface="Lato"/>
              </a:rPr>
              <a:t>Align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with human </a:t>
            </a:r>
            <a:r>
              <a:rPr spc="-5" dirty="0">
                <a:latin typeface="Lato"/>
                <a:cs typeface="Lato"/>
              </a:rPr>
              <a:t>feedback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0641" y="1569484"/>
            <a:ext cx="1078548" cy="1305486"/>
          </a:xfrm>
          <a:prstGeom prst="rect">
            <a:avLst/>
          </a:prstGeom>
          <a:solidFill>
            <a:srgbClr val="F9CA9C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75"/>
              </a:spcBef>
            </a:pPr>
            <a:endParaRPr>
              <a:latin typeface="Times New Roman"/>
              <a:cs typeface="Times New Roman"/>
            </a:endParaRPr>
          </a:p>
          <a:p>
            <a:pPr marL="90170"/>
            <a:r>
              <a:rPr spc="-5" dirty="0">
                <a:latin typeface="Lato"/>
                <a:cs typeface="Lato"/>
              </a:rPr>
              <a:t>Evaluate</a:t>
            </a:r>
            <a:endParaRPr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0617" y="1279029"/>
            <a:ext cx="1140460" cy="244475"/>
            <a:chOff x="2041233" y="2558057"/>
            <a:chExt cx="2280920" cy="488950"/>
          </a:xfrm>
        </p:grpSpPr>
        <p:sp>
          <p:nvSpPr>
            <p:cNvPr id="20" name="object 20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2031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close/>
                </a:path>
              </a:pathLst>
            </a:custGeom>
            <a:solidFill>
              <a:srgbClr val="9EC4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0" y="0"/>
                  </a:move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50711" y="1280492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Scope</a:t>
            </a:r>
            <a:endParaRPr>
              <a:latin typeface="Lato"/>
              <a:cs typeface="La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56114" y="1279029"/>
            <a:ext cx="1204913" cy="244475"/>
            <a:chOff x="4312228" y="2558057"/>
            <a:chExt cx="2409825" cy="488950"/>
          </a:xfrm>
        </p:grpSpPr>
        <p:sp>
          <p:nvSpPr>
            <p:cNvPr id="24" name="object 24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2160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0" y="0"/>
                  </a:move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514458" y="1280492"/>
            <a:ext cx="4883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Select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63265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73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70" dirty="0"/>
              <a:t> </a:t>
            </a:r>
            <a:r>
              <a:rPr dirty="0"/>
              <a:t>prompt</a:t>
            </a:r>
            <a:r>
              <a:rPr spc="-170" dirty="0"/>
              <a:t> </a:t>
            </a:r>
            <a:r>
              <a:rPr spc="-5" dirty="0"/>
              <a:t>templates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837" y="715301"/>
            <a:ext cx="6148388" cy="1712648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6350">
              <a:spcBef>
                <a:spcPts val="615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"samsum":</a:t>
            </a:r>
            <a:r>
              <a:rPr sz="1100" spc="4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[</a:t>
            </a:r>
            <a:endParaRPr sz="1100">
              <a:latin typeface="IBM 3270"/>
              <a:cs typeface="IBM 3270"/>
            </a:endParaRPr>
          </a:p>
          <a:p>
            <a:pPr marL="542925" marR="769303">
              <a:lnSpc>
                <a:spcPts val="1885"/>
              </a:lnSpc>
              <a:spcBef>
                <a:spcPts val="158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("{dialogue}\n\Briefly</a:t>
            </a:r>
            <a:r>
              <a:rPr sz="1100" spc="4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summarize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dialogue.",</a:t>
            </a:r>
            <a:r>
              <a:rPr sz="1100" spc="5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"{summary}"),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dialogue:\n{dialogue}\n\nWrite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short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summary!", "{summary}"),</a:t>
            </a:r>
            <a:endParaRPr sz="1100">
              <a:latin typeface="IBM 3270"/>
              <a:cs typeface="IBM 3270"/>
            </a:endParaRPr>
          </a:p>
          <a:p>
            <a:pPr marL="619760" marR="692785" indent="-76835">
              <a:lnSpc>
                <a:spcPts val="1885"/>
              </a:lnSpc>
              <a:spcBef>
                <a:spcPts val="3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summary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of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this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dialogue?", "{summary}"),</a:t>
            </a:r>
            <a:endParaRPr sz="1100">
              <a:latin typeface="IBM 3270"/>
              <a:cs typeface="IBM 3270"/>
            </a:endParaRPr>
          </a:p>
          <a:p>
            <a:pPr marL="619760" marR="2540" indent="-76835">
              <a:lnSpc>
                <a:spcPts val="1885"/>
              </a:lnSpc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("{dialogue}\n\nWhat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was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about,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two</a:t>
            </a:r>
            <a:r>
              <a:rPr sz="1100" spc="30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sentences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or</a:t>
            </a:r>
            <a:r>
              <a:rPr sz="1100" spc="33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less?", "{summary}"),</a:t>
            </a:r>
            <a:endParaRPr sz="1100">
              <a:latin typeface="IBM 3270"/>
              <a:cs typeface="IBM 3270"/>
            </a:endParaRPr>
          </a:p>
          <a:p>
            <a:pPr marL="619760" marR="385763" indent="-76835">
              <a:lnSpc>
                <a:spcPts val="1885"/>
              </a:lnSpc>
              <a:spcBef>
                <a:spcPts val="3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("Here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is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a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dialogue:\n{dialogue}\n\nWhat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they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talking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5" dirty="0">
                <a:solidFill>
                  <a:srgbClr val="1F2328"/>
                </a:solidFill>
                <a:latin typeface="IBM 3270"/>
                <a:cs typeface="IBM 3270"/>
              </a:rPr>
              <a:t>about?", "{summary}"),</a:t>
            </a:r>
            <a:endParaRPr sz="1100">
              <a:latin typeface="IBM 3270"/>
              <a:cs typeface="IBM 3270"/>
            </a:endParaRPr>
          </a:p>
          <a:p>
            <a:pPr marL="542925">
              <a:spcBef>
                <a:spcPts val="410"/>
              </a:spcBef>
            </a:pP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("Dialogue:\n{dialogue}\nWhat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were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the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main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points</a:t>
            </a:r>
            <a:r>
              <a:rPr sz="1100" spc="38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in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1F2328"/>
                </a:solidFill>
                <a:latin typeface="IBM 3270"/>
                <a:cs typeface="IBM 3270"/>
              </a:rPr>
              <a:t>that</a:t>
            </a:r>
            <a:r>
              <a:rPr sz="1100" spc="35" dirty="0">
                <a:solidFill>
                  <a:srgbClr val="1F2328"/>
                </a:solidFill>
                <a:latin typeface="IBM 3270"/>
                <a:cs typeface="IBM 3270"/>
              </a:rPr>
              <a:t> </a:t>
            </a:r>
            <a:r>
              <a:rPr sz="1100" spc="-25" dirty="0">
                <a:solidFill>
                  <a:srgbClr val="1F2328"/>
                </a:solidFill>
                <a:latin typeface="IBM 3270"/>
                <a:cs typeface="IBM 3270"/>
              </a:rPr>
              <a:t>"</a:t>
            </a:r>
            <a:endParaRPr sz="1100">
              <a:latin typeface="IBM 3270"/>
              <a:cs typeface="IBM 327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6312" y="3463782"/>
          <a:ext cx="5629276" cy="101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9548">
                <a:tc>
                  <a:txBody>
                    <a:bodyPr/>
                    <a:lstStyle/>
                    <a:p>
                      <a:pPr marL="1258570">
                        <a:lnSpc>
                          <a:spcPts val="2075"/>
                        </a:lnSpc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"conversation?",</a:t>
                      </a:r>
                      <a:r>
                        <a:rPr sz="1100" spc="1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1049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("Dialogue:\n{dialogue}\nWhat</a:t>
                      </a:r>
                      <a:r>
                        <a:rPr sz="1100" spc="21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was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going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on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5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in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2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that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conversation?",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25857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1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"{summary}"),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54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50" dirty="0">
                          <a:solidFill>
                            <a:srgbClr val="1F2328"/>
                          </a:solidFill>
                          <a:latin typeface="IBM 3270"/>
                          <a:cs typeface="IBM 3270"/>
                        </a:rPr>
                        <a:t>]</a:t>
                      </a:r>
                      <a:endParaRPr sz="1100">
                        <a:latin typeface="IBM 3270"/>
                        <a:cs typeface="IBM 3270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84898" y="1013948"/>
            <a:ext cx="1055370" cy="258445"/>
          </a:xfrm>
          <a:custGeom>
            <a:avLst/>
            <a:gdLst/>
            <a:ahLst/>
            <a:cxnLst/>
            <a:rect l="l" t="t" r="r" b="b"/>
            <a:pathLst>
              <a:path w="2110740" h="516889">
                <a:moveTo>
                  <a:pt x="0" y="0"/>
                </a:moveTo>
                <a:lnTo>
                  <a:pt x="2110495" y="0"/>
                </a:lnTo>
                <a:lnTo>
                  <a:pt x="2110495" y="516298"/>
                </a:lnTo>
                <a:lnTo>
                  <a:pt x="0" y="5162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/>
          <p:nvPr/>
        </p:nvSpPr>
        <p:spPr>
          <a:xfrm>
            <a:off x="4705915" y="1013948"/>
            <a:ext cx="1055370" cy="258445"/>
          </a:xfrm>
          <a:custGeom>
            <a:avLst/>
            <a:gdLst/>
            <a:ahLst/>
            <a:cxnLst/>
            <a:rect l="l" t="t" r="r" b="b"/>
            <a:pathLst>
              <a:path w="2110740" h="516889">
                <a:moveTo>
                  <a:pt x="0" y="0"/>
                </a:moveTo>
                <a:lnTo>
                  <a:pt x="2110495" y="0"/>
                </a:lnTo>
                <a:lnTo>
                  <a:pt x="2110495" y="516298"/>
                </a:lnTo>
                <a:lnTo>
                  <a:pt x="0" y="5162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1906"/>
            <a:ext cx="9144000" cy="4241800"/>
            <a:chOff x="0" y="1803811"/>
            <a:chExt cx="18288000" cy="8483600"/>
          </a:xfrm>
        </p:grpSpPr>
        <p:sp>
          <p:nvSpPr>
            <p:cNvPr id="3" name="object 3"/>
            <p:cNvSpPr/>
            <p:nvPr/>
          </p:nvSpPr>
          <p:spPr>
            <a:xfrm>
              <a:off x="4679240" y="3219818"/>
              <a:ext cx="8930005" cy="5896610"/>
            </a:xfrm>
            <a:custGeom>
              <a:avLst/>
              <a:gdLst/>
              <a:ahLst/>
              <a:cxnLst/>
              <a:rect l="l" t="t" r="r" b="b"/>
              <a:pathLst>
                <a:path w="8930005" h="5896609">
                  <a:moveTo>
                    <a:pt x="0" y="5896188"/>
                  </a:moveTo>
                  <a:lnTo>
                    <a:pt x="8929782" y="5896188"/>
                  </a:lnTo>
                  <a:lnTo>
                    <a:pt x="8929782" y="0"/>
                  </a:lnTo>
                  <a:lnTo>
                    <a:pt x="0" y="0"/>
                  </a:lnTo>
                  <a:lnTo>
                    <a:pt x="0" y="58961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9240" y="1803811"/>
              <a:ext cx="8930005" cy="1416050"/>
            </a:xfrm>
            <a:custGeom>
              <a:avLst/>
              <a:gdLst/>
              <a:ahLst/>
              <a:cxnLst/>
              <a:rect l="l" t="t" r="r" b="b"/>
              <a:pathLst>
                <a:path w="8930005" h="1416050">
                  <a:moveTo>
                    <a:pt x="8929782" y="1416007"/>
                  </a:moveTo>
                  <a:lnTo>
                    <a:pt x="0" y="1416007"/>
                  </a:lnTo>
                  <a:lnTo>
                    <a:pt x="0" y="0"/>
                  </a:lnTo>
                  <a:lnTo>
                    <a:pt x="8929782" y="0"/>
                  </a:lnTo>
                  <a:lnTo>
                    <a:pt x="8929782" y="1416007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65341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Improving</a:t>
            </a:r>
            <a:r>
              <a:rPr spc="-9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15" dirty="0"/>
              <a:t>T5’s</a:t>
            </a:r>
            <a:r>
              <a:rPr spc="-88" dirty="0"/>
              <a:t> </a:t>
            </a:r>
            <a:r>
              <a:rPr dirty="0"/>
              <a:t>summarization</a:t>
            </a:r>
            <a:r>
              <a:rPr spc="-90" dirty="0"/>
              <a:t> </a:t>
            </a:r>
            <a:r>
              <a:rPr spc="-5" dirty="0"/>
              <a:t>capabilities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9620" y="901906"/>
            <a:ext cx="4465003" cy="493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9073" rIns="0" bIns="0" rtlCol="0">
            <a:spAutoFit/>
          </a:bodyPr>
          <a:lstStyle/>
          <a:p>
            <a:pPr marL="833120">
              <a:spcBef>
                <a:spcPts val="1568"/>
              </a:spcBef>
            </a:pPr>
            <a:r>
              <a:rPr sz="1900" spc="-5" dirty="0">
                <a:solidFill>
                  <a:srgbClr val="FFFFFF"/>
                </a:solidFill>
              </a:rPr>
              <a:t>ShopBot</a:t>
            </a:r>
            <a:endParaRPr sz="1900"/>
          </a:p>
        </p:txBody>
      </p:sp>
      <p:grpSp>
        <p:nvGrpSpPr>
          <p:cNvPr id="7" name="object 7"/>
          <p:cNvGrpSpPr/>
          <p:nvPr/>
        </p:nvGrpSpPr>
        <p:grpSpPr>
          <a:xfrm>
            <a:off x="2479339" y="1002124"/>
            <a:ext cx="4201795" cy="1938338"/>
            <a:chOff x="4958677" y="2004248"/>
            <a:chExt cx="8403590" cy="3876675"/>
          </a:xfrm>
        </p:grpSpPr>
        <p:sp>
          <p:nvSpPr>
            <p:cNvPr id="8" name="object 8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502798" y="1005607"/>
                  </a:move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52789" y="2309060"/>
              <a:ext cx="427355" cy="104775"/>
            </a:xfrm>
            <a:custGeom>
              <a:avLst/>
              <a:gdLst/>
              <a:ahLst/>
              <a:cxnLst/>
              <a:rect l="l" t="t" r="r" b="b"/>
              <a:pathLst>
                <a:path w="427354" h="104775">
                  <a:moveTo>
                    <a:pt x="52374" y="104749"/>
                  </a:moveTo>
                  <a:lnTo>
                    <a:pt x="31988" y="100634"/>
                  </a:lnTo>
                  <a:lnTo>
                    <a:pt x="15340" y="89410"/>
                  </a:lnTo>
                  <a:lnTo>
                    <a:pt x="4116" y="72762"/>
                  </a:lnTo>
                  <a:lnTo>
                    <a:pt x="0" y="52374"/>
                  </a:lnTo>
                  <a:lnTo>
                    <a:pt x="4116" y="31988"/>
                  </a:lnTo>
                  <a:lnTo>
                    <a:pt x="15340" y="15340"/>
                  </a:lnTo>
                  <a:lnTo>
                    <a:pt x="31988" y="4116"/>
                  </a:lnTo>
                  <a:lnTo>
                    <a:pt x="52374" y="0"/>
                  </a:lnTo>
                  <a:lnTo>
                    <a:pt x="72761" y="4116"/>
                  </a:lnTo>
                  <a:lnTo>
                    <a:pt x="89409" y="15340"/>
                  </a:lnTo>
                  <a:lnTo>
                    <a:pt x="100633" y="31988"/>
                  </a:lnTo>
                  <a:lnTo>
                    <a:pt x="104749" y="52374"/>
                  </a:lnTo>
                  <a:lnTo>
                    <a:pt x="100633" y="72762"/>
                  </a:lnTo>
                  <a:lnTo>
                    <a:pt x="89409" y="89410"/>
                  </a:lnTo>
                  <a:lnTo>
                    <a:pt x="72761" y="100634"/>
                  </a:lnTo>
                  <a:lnTo>
                    <a:pt x="52374" y="104749"/>
                  </a:lnTo>
                  <a:close/>
                </a:path>
                <a:path w="427354" h="104775">
                  <a:moveTo>
                    <a:pt x="374524" y="104749"/>
                  </a:moveTo>
                  <a:lnTo>
                    <a:pt x="354137" y="100634"/>
                  </a:lnTo>
                  <a:lnTo>
                    <a:pt x="337489" y="89410"/>
                  </a:lnTo>
                  <a:lnTo>
                    <a:pt x="326265" y="72762"/>
                  </a:lnTo>
                  <a:lnTo>
                    <a:pt x="322149" y="52374"/>
                  </a:lnTo>
                  <a:lnTo>
                    <a:pt x="326265" y="31988"/>
                  </a:lnTo>
                  <a:lnTo>
                    <a:pt x="337489" y="15340"/>
                  </a:lnTo>
                  <a:lnTo>
                    <a:pt x="354137" y="4116"/>
                  </a:lnTo>
                  <a:lnTo>
                    <a:pt x="374524" y="0"/>
                  </a:lnTo>
                  <a:lnTo>
                    <a:pt x="394910" y="4116"/>
                  </a:lnTo>
                  <a:lnTo>
                    <a:pt x="411558" y="15340"/>
                  </a:lnTo>
                  <a:lnTo>
                    <a:pt x="422783" y="31988"/>
                  </a:lnTo>
                  <a:lnTo>
                    <a:pt x="426899" y="52374"/>
                  </a:lnTo>
                  <a:lnTo>
                    <a:pt x="422783" y="72762"/>
                  </a:lnTo>
                  <a:lnTo>
                    <a:pt x="411558" y="89410"/>
                  </a:lnTo>
                  <a:lnTo>
                    <a:pt x="394910" y="100634"/>
                  </a:lnTo>
                  <a:lnTo>
                    <a:pt x="374524" y="1047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026" y="2304297"/>
              <a:ext cx="114274" cy="114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76" y="2304297"/>
              <a:ext cx="114274" cy="1142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230274" y="722083"/>
                  </a:moveTo>
                  <a:lnTo>
                    <a:pt x="275689" y="750677"/>
                  </a:lnTo>
                  <a:lnTo>
                    <a:pt x="321095" y="774073"/>
                  </a:lnTo>
                  <a:lnTo>
                    <a:pt x="366492" y="792269"/>
                  </a:lnTo>
                  <a:lnTo>
                    <a:pt x="411881" y="805266"/>
                  </a:lnTo>
                  <a:lnTo>
                    <a:pt x="457261" y="813065"/>
                  </a:lnTo>
                  <a:lnTo>
                    <a:pt x="502633" y="815664"/>
                  </a:lnTo>
                  <a:lnTo>
                    <a:pt x="547996" y="813065"/>
                  </a:lnTo>
                  <a:lnTo>
                    <a:pt x="593349" y="805266"/>
                  </a:lnTo>
                  <a:lnTo>
                    <a:pt x="638694" y="792269"/>
                  </a:lnTo>
                  <a:lnTo>
                    <a:pt x="684029" y="774073"/>
                  </a:lnTo>
                  <a:lnTo>
                    <a:pt x="729356" y="750677"/>
                  </a:lnTo>
                  <a:lnTo>
                    <a:pt x="774673" y="722083"/>
                  </a:lnTo>
                </a:path>
                <a:path w="1005839" h="1005839">
                  <a:moveTo>
                    <a:pt x="0" y="502808"/>
                  </a:move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531073" y="1180147"/>
                  </a:moveTo>
                  <a:lnTo>
                    <a:pt x="737598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586598"/>
                  </a:lnTo>
                  <a:lnTo>
                    <a:pt x="4425591" y="837998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lnTo>
                    <a:pt x="737598" y="1005597"/>
                  </a:lnTo>
                  <a:lnTo>
                    <a:pt x="0" y="1005597"/>
                  </a:lnTo>
                  <a:lnTo>
                    <a:pt x="0" y="837998"/>
                  </a:lnTo>
                  <a:lnTo>
                    <a:pt x="0" y="586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3894517" y="1180147"/>
                  </a:moveTo>
                  <a:lnTo>
                    <a:pt x="2581594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3687992" y="1005597"/>
                  </a:lnTo>
                  <a:lnTo>
                    <a:pt x="3894517" y="1180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586598"/>
                  </a:lnTo>
                  <a:lnTo>
                    <a:pt x="0" y="837998"/>
                  </a:lnTo>
                  <a:lnTo>
                    <a:pt x="0" y="1005597"/>
                  </a:lnTo>
                  <a:lnTo>
                    <a:pt x="2581594" y="1005597"/>
                  </a:lnTo>
                  <a:lnTo>
                    <a:pt x="3894517" y="1180147"/>
                  </a:lnTo>
                  <a:lnTo>
                    <a:pt x="3687992" y="1005597"/>
                  </a:lnTo>
                  <a:lnTo>
                    <a:pt x="4425591" y="1005597"/>
                  </a:lnTo>
                  <a:lnTo>
                    <a:pt x="4425591" y="837998"/>
                  </a:lnTo>
                  <a:lnTo>
                    <a:pt x="4425591" y="586598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2207" y="1763954"/>
            <a:ext cx="3886517" cy="104676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1987233">
              <a:lnSpc>
                <a:spcPct val="100400"/>
              </a:lnSpc>
              <a:spcBef>
                <a:spcPts val="43"/>
              </a:spcBef>
            </a:pPr>
            <a:r>
              <a:rPr dirty="0"/>
              <a:t>Hi</a:t>
            </a:r>
            <a:r>
              <a:rPr spc="-28" dirty="0"/>
              <a:t> </a:t>
            </a:r>
            <a:r>
              <a:rPr dirty="0"/>
              <a:t>there!</a:t>
            </a:r>
            <a:r>
              <a:rPr spc="-28" dirty="0"/>
              <a:t> </a:t>
            </a:r>
            <a:r>
              <a:rPr dirty="0"/>
              <a:t>How</a:t>
            </a:r>
            <a:r>
              <a:rPr spc="-28" dirty="0"/>
              <a:t> </a:t>
            </a:r>
            <a:r>
              <a:rPr dirty="0"/>
              <a:t>can</a:t>
            </a:r>
            <a:r>
              <a:rPr spc="-28" dirty="0"/>
              <a:t> </a:t>
            </a:r>
            <a:r>
              <a:rPr dirty="0"/>
              <a:t>I</a:t>
            </a:r>
            <a:r>
              <a:rPr spc="-28" dirty="0"/>
              <a:t> </a:t>
            </a:r>
            <a:r>
              <a:rPr spc="-10" dirty="0"/>
              <a:t>help </a:t>
            </a:r>
            <a:r>
              <a:rPr dirty="0"/>
              <a:t>you</a:t>
            </a:r>
            <a:r>
              <a:rPr spc="-33" dirty="0"/>
              <a:t> </a:t>
            </a:r>
            <a:r>
              <a:rPr spc="-5" dirty="0"/>
              <a:t>today?</a:t>
            </a:r>
            <a:endParaRPr/>
          </a:p>
          <a:p>
            <a:pPr marL="1983740" marR="2540">
              <a:lnSpc>
                <a:spcPct val="100400"/>
              </a:lnSpc>
              <a:spcBef>
                <a:spcPts val="1410"/>
              </a:spcBef>
            </a:pPr>
            <a:r>
              <a:rPr dirty="0"/>
              <a:t>I</a:t>
            </a:r>
            <a:r>
              <a:rPr spc="-2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return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pair</a:t>
            </a:r>
            <a:r>
              <a:rPr spc="-25" dirty="0"/>
              <a:t> </a:t>
            </a:r>
            <a:r>
              <a:rPr spc="-13" dirty="0"/>
              <a:t>of </a:t>
            </a:r>
            <a:r>
              <a:rPr dirty="0"/>
              <a:t>jeans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</a:t>
            </a:r>
            <a:r>
              <a:rPr spc="-23" dirty="0"/>
              <a:t> </a:t>
            </a:r>
            <a:r>
              <a:rPr spc="-5" dirty="0"/>
              <a:t>purchased</a:t>
            </a:r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79339" y="2953050"/>
            <a:ext cx="2217738" cy="835660"/>
            <a:chOff x="4958677" y="5906100"/>
            <a:chExt cx="4435475" cy="1671320"/>
          </a:xfrm>
        </p:grpSpPr>
        <p:sp>
          <p:nvSpPr>
            <p:cNvPr id="19" name="object 19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531073" y="1661771"/>
                  </a:moveTo>
                  <a:lnTo>
                    <a:pt x="737598" y="1415997"/>
                  </a:lnTo>
                  <a:lnTo>
                    <a:pt x="0" y="14159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825998"/>
                  </a:lnTo>
                  <a:lnTo>
                    <a:pt x="4425591" y="1179997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lnTo>
                    <a:pt x="737598" y="1415997"/>
                  </a:lnTo>
                  <a:lnTo>
                    <a:pt x="0" y="1415997"/>
                  </a:lnTo>
                  <a:lnTo>
                    <a:pt x="0" y="1179997"/>
                  </a:lnTo>
                  <a:lnTo>
                    <a:pt x="0" y="82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72207" y="2974495"/>
            <a:ext cx="1842770" cy="65178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course,</a:t>
            </a:r>
            <a:r>
              <a:rPr spc="-28" dirty="0"/>
              <a:t> </a:t>
            </a:r>
            <a:r>
              <a:rPr dirty="0"/>
              <a:t>I’d</a:t>
            </a:r>
            <a:r>
              <a:rPr spc="-28" dirty="0"/>
              <a:t> </a:t>
            </a:r>
            <a:r>
              <a:rPr dirty="0"/>
              <a:t>be</a:t>
            </a:r>
            <a:r>
              <a:rPr spc="-28" dirty="0"/>
              <a:t> </a:t>
            </a:r>
            <a:r>
              <a:rPr spc="-5" dirty="0"/>
              <a:t>happy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dirty="0"/>
              <a:t>you.</a:t>
            </a:r>
            <a:r>
              <a:rPr spc="-33" dirty="0"/>
              <a:t> </a:t>
            </a:r>
            <a:r>
              <a:rPr dirty="0"/>
              <a:t>When</a:t>
            </a:r>
            <a:r>
              <a:rPr spc="-35" dirty="0"/>
              <a:t> </a:t>
            </a:r>
            <a:r>
              <a:rPr spc="-13" dirty="0"/>
              <a:t>did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buy</a:t>
            </a:r>
            <a:r>
              <a:rPr spc="-28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spc="-5" dirty="0"/>
              <a:t>item?</a:t>
            </a:r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479339" y="2347701"/>
            <a:ext cx="4201795" cy="1889125"/>
            <a:chOff x="4958677" y="4695402"/>
            <a:chExt cx="8403590" cy="3778250"/>
          </a:xfrm>
        </p:grpSpPr>
        <p:sp>
          <p:nvSpPr>
            <p:cNvPr id="23" name="object 23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3894517" y="932273"/>
                  </a:moveTo>
                  <a:lnTo>
                    <a:pt x="2581594" y="794398"/>
                  </a:lnTo>
                  <a:lnTo>
                    <a:pt x="0" y="794398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794398"/>
                  </a:lnTo>
                  <a:lnTo>
                    <a:pt x="3687992" y="794398"/>
                  </a:lnTo>
                  <a:lnTo>
                    <a:pt x="3894517" y="93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463399"/>
                  </a:lnTo>
                  <a:lnTo>
                    <a:pt x="0" y="661998"/>
                  </a:lnTo>
                  <a:lnTo>
                    <a:pt x="0" y="794398"/>
                  </a:lnTo>
                  <a:lnTo>
                    <a:pt x="2581594" y="794398"/>
                  </a:lnTo>
                  <a:lnTo>
                    <a:pt x="3894517" y="932273"/>
                  </a:lnTo>
                  <a:lnTo>
                    <a:pt x="3687992" y="794398"/>
                  </a:lnTo>
                  <a:lnTo>
                    <a:pt x="4425591" y="794398"/>
                  </a:lnTo>
                  <a:lnTo>
                    <a:pt x="4425591" y="661998"/>
                  </a:lnTo>
                  <a:lnTo>
                    <a:pt x="4425591" y="463399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4989" y="4836590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1"/>
                  </a:lnTo>
                  <a:lnTo>
                    <a:pt x="6971" y="40643"/>
                  </a:lnTo>
                  <a:lnTo>
                    <a:pt x="1869" y="33070"/>
                  </a:lnTo>
                  <a:lnTo>
                    <a:pt x="0" y="23799"/>
                  </a:lnTo>
                  <a:lnTo>
                    <a:pt x="1869" y="14533"/>
                  </a:lnTo>
                  <a:lnTo>
                    <a:pt x="6971" y="6968"/>
                  </a:lnTo>
                  <a:lnTo>
                    <a:pt x="14544" y="1869"/>
                  </a:lnTo>
                  <a:lnTo>
                    <a:pt x="23824" y="0"/>
                  </a:lnTo>
                  <a:lnTo>
                    <a:pt x="33091" y="1869"/>
                  </a:lnTo>
                  <a:lnTo>
                    <a:pt x="40656" y="6968"/>
                  </a:lnTo>
                  <a:lnTo>
                    <a:pt x="45755" y="14533"/>
                  </a:lnTo>
                  <a:lnTo>
                    <a:pt x="47624" y="23799"/>
                  </a:lnTo>
                  <a:lnTo>
                    <a:pt x="45755" y="33070"/>
                  </a:lnTo>
                  <a:lnTo>
                    <a:pt x="40656" y="40643"/>
                  </a:lnTo>
                  <a:lnTo>
                    <a:pt x="33091" y="45751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1"/>
                  </a:lnTo>
                  <a:lnTo>
                    <a:pt x="153443" y="40643"/>
                  </a:lnTo>
                  <a:lnTo>
                    <a:pt x="148344" y="33070"/>
                  </a:lnTo>
                  <a:lnTo>
                    <a:pt x="146474" y="23799"/>
                  </a:lnTo>
                  <a:lnTo>
                    <a:pt x="148344" y="14533"/>
                  </a:lnTo>
                  <a:lnTo>
                    <a:pt x="153443" y="6968"/>
                  </a:lnTo>
                  <a:lnTo>
                    <a:pt x="161008" y="1869"/>
                  </a:lnTo>
                  <a:lnTo>
                    <a:pt x="170274" y="0"/>
                  </a:lnTo>
                  <a:lnTo>
                    <a:pt x="179555" y="1869"/>
                  </a:lnTo>
                  <a:lnTo>
                    <a:pt x="187127" y="6968"/>
                  </a:lnTo>
                  <a:lnTo>
                    <a:pt x="192229" y="14533"/>
                  </a:lnTo>
                  <a:lnTo>
                    <a:pt x="194099" y="23799"/>
                  </a:lnTo>
                  <a:lnTo>
                    <a:pt x="192229" y="33070"/>
                  </a:lnTo>
                  <a:lnTo>
                    <a:pt x="187127" y="40643"/>
                  </a:lnTo>
                  <a:lnTo>
                    <a:pt x="179555" y="45751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8"/>
                  </a:lnTo>
                  <a:lnTo>
                    <a:pt x="138521" y="143393"/>
                  </a:lnTo>
                  <a:lnTo>
                    <a:pt x="146093" y="138294"/>
                  </a:lnTo>
                  <a:lnTo>
                    <a:pt x="155374" y="136424"/>
                  </a:lnTo>
                  <a:lnTo>
                    <a:pt x="164641" y="138294"/>
                  </a:lnTo>
                  <a:lnTo>
                    <a:pt x="172205" y="143393"/>
                  </a:lnTo>
                  <a:lnTo>
                    <a:pt x="177305" y="150958"/>
                  </a:lnTo>
                  <a:lnTo>
                    <a:pt x="179174" y="160224"/>
                  </a:lnTo>
                  <a:lnTo>
                    <a:pt x="177305" y="169494"/>
                  </a:lnTo>
                  <a:lnTo>
                    <a:pt x="172205" y="177068"/>
                  </a:lnTo>
                  <a:lnTo>
                    <a:pt x="164641" y="182176"/>
                  </a:lnTo>
                  <a:lnTo>
                    <a:pt x="155374" y="184049"/>
                  </a:lnTo>
                  <a:lnTo>
                    <a:pt x="146093" y="182176"/>
                  </a:lnTo>
                  <a:lnTo>
                    <a:pt x="138521" y="177068"/>
                  </a:lnTo>
                  <a:lnTo>
                    <a:pt x="133419" y="169494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8"/>
                  </a:lnTo>
                  <a:lnTo>
                    <a:pt x="284993" y="143393"/>
                  </a:lnTo>
                  <a:lnTo>
                    <a:pt x="292558" y="138294"/>
                  </a:lnTo>
                  <a:lnTo>
                    <a:pt x="301824" y="136424"/>
                  </a:lnTo>
                  <a:lnTo>
                    <a:pt x="311105" y="138294"/>
                  </a:lnTo>
                  <a:lnTo>
                    <a:pt x="318677" y="143393"/>
                  </a:lnTo>
                  <a:lnTo>
                    <a:pt x="323779" y="150958"/>
                  </a:lnTo>
                  <a:lnTo>
                    <a:pt x="325649" y="160224"/>
                  </a:lnTo>
                  <a:lnTo>
                    <a:pt x="323779" y="169494"/>
                  </a:lnTo>
                  <a:lnTo>
                    <a:pt x="318677" y="177068"/>
                  </a:lnTo>
                  <a:lnTo>
                    <a:pt x="311105" y="182176"/>
                  </a:lnTo>
                  <a:lnTo>
                    <a:pt x="301824" y="184049"/>
                  </a:lnTo>
                  <a:lnTo>
                    <a:pt x="292558" y="182176"/>
                  </a:lnTo>
                  <a:lnTo>
                    <a:pt x="284993" y="177068"/>
                  </a:lnTo>
                  <a:lnTo>
                    <a:pt x="279893" y="169494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99"/>
                  </a:moveTo>
                  <a:lnTo>
                    <a:pt x="145991" y="351934"/>
                  </a:lnTo>
                  <a:lnTo>
                    <a:pt x="187267" y="366115"/>
                  </a:lnTo>
                  <a:lnTo>
                    <a:pt x="228527" y="370843"/>
                  </a:lnTo>
                  <a:lnTo>
                    <a:pt x="269773" y="366115"/>
                  </a:lnTo>
                  <a:lnTo>
                    <a:pt x="311005" y="351934"/>
                  </a:lnTo>
                  <a:lnTo>
                    <a:pt x="352224" y="328299"/>
                  </a:lnTo>
                </a:path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94989" y="7743034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5"/>
                  </a:lnTo>
                  <a:lnTo>
                    <a:pt x="6971" y="40656"/>
                  </a:lnTo>
                  <a:lnTo>
                    <a:pt x="1869" y="33091"/>
                  </a:lnTo>
                  <a:lnTo>
                    <a:pt x="0" y="23824"/>
                  </a:lnTo>
                  <a:lnTo>
                    <a:pt x="1869" y="14554"/>
                  </a:lnTo>
                  <a:lnTo>
                    <a:pt x="6971" y="6981"/>
                  </a:lnTo>
                  <a:lnTo>
                    <a:pt x="14544" y="1873"/>
                  </a:lnTo>
                  <a:lnTo>
                    <a:pt x="23824" y="0"/>
                  </a:lnTo>
                  <a:lnTo>
                    <a:pt x="33091" y="1873"/>
                  </a:lnTo>
                  <a:lnTo>
                    <a:pt x="40656" y="6981"/>
                  </a:lnTo>
                  <a:lnTo>
                    <a:pt x="45755" y="14554"/>
                  </a:lnTo>
                  <a:lnTo>
                    <a:pt x="47624" y="23824"/>
                  </a:lnTo>
                  <a:lnTo>
                    <a:pt x="45755" y="33091"/>
                  </a:lnTo>
                  <a:lnTo>
                    <a:pt x="40656" y="40656"/>
                  </a:lnTo>
                  <a:lnTo>
                    <a:pt x="33091" y="45755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5"/>
                  </a:lnTo>
                  <a:lnTo>
                    <a:pt x="153443" y="40656"/>
                  </a:lnTo>
                  <a:lnTo>
                    <a:pt x="148344" y="33091"/>
                  </a:lnTo>
                  <a:lnTo>
                    <a:pt x="146474" y="23824"/>
                  </a:lnTo>
                  <a:lnTo>
                    <a:pt x="148344" y="14554"/>
                  </a:lnTo>
                  <a:lnTo>
                    <a:pt x="153443" y="6981"/>
                  </a:lnTo>
                  <a:lnTo>
                    <a:pt x="161008" y="1873"/>
                  </a:lnTo>
                  <a:lnTo>
                    <a:pt x="170274" y="0"/>
                  </a:lnTo>
                  <a:lnTo>
                    <a:pt x="179555" y="1873"/>
                  </a:lnTo>
                  <a:lnTo>
                    <a:pt x="187127" y="6981"/>
                  </a:lnTo>
                  <a:lnTo>
                    <a:pt x="192229" y="14554"/>
                  </a:lnTo>
                  <a:lnTo>
                    <a:pt x="194099" y="23824"/>
                  </a:lnTo>
                  <a:lnTo>
                    <a:pt x="192229" y="33091"/>
                  </a:lnTo>
                  <a:lnTo>
                    <a:pt x="187127" y="40656"/>
                  </a:lnTo>
                  <a:lnTo>
                    <a:pt x="179555" y="45755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4"/>
                  </a:lnTo>
                  <a:lnTo>
                    <a:pt x="138521" y="143380"/>
                  </a:lnTo>
                  <a:lnTo>
                    <a:pt x="146093" y="138273"/>
                  </a:lnTo>
                  <a:lnTo>
                    <a:pt x="155374" y="136399"/>
                  </a:lnTo>
                  <a:lnTo>
                    <a:pt x="164641" y="138273"/>
                  </a:lnTo>
                  <a:lnTo>
                    <a:pt x="172205" y="143380"/>
                  </a:lnTo>
                  <a:lnTo>
                    <a:pt x="177305" y="150954"/>
                  </a:lnTo>
                  <a:lnTo>
                    <a:pt x="179174" y="160224"/>
                  </a:lnTo>
                  <a:lnTo>
                    <a:pt x="177305" y="169491"/>
                  </a:lnTo>
                  <a:lnTo>
                    <a:pt x="172205" y="177055"/>
                  </a:lnTo>
                  <a:lnTo>
                    <a:pt x="164641" y="182155"/>
                  </a:lnTo>
                  <a:lnTo>
                    <a:pt x="155374" y="184024"/>
                  </a:lnTo>
                  <a:lnTo>
                    <a:pt x="146093" y="182155"/>
                  </a:lnTo>
                  <a:lnTo>
                    <a:pt x="138521" y="177055"/>
                  </a:lnTo>
                  <a:lnTo>
                    <a:pt x="133419" y="169491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4"/>
                  </a:lnTo>
                  <a:lnTo>
                    <a:pt x="284993" y="143380"/>
                  </a:lnTo>
                  <a:lnTo>
                    <a:pt x="292558" y="138273"/>
                  </a:lnTo>
                  <a:lnTo>
                    <a:pt x="301824" y="136399"/>
                  </a:lnTo>
                  <a:lnTo>
                    <a:pt x="311105" y="138273"/>
                  </a:lnTo>
                  <a:lnTo>
                    <a:pt x="318677" y="143380"/>
                  </a:lnTo>
                  <a:lnTo>
                    <a:pt x="323779" y="150954"/>
                  </a:lnTo>
                  <a:lnTo>
                    <a:pt x="325649" y="160224"/>
                  </a:lnTo>
                  <a:lnTo>
                    <a:pt x="323779" y="169491"/>
                  </a:lnTo>
                  <a:lnTo>
                    <a:pt x="318677" y="177055"/>
                  </a:lnTo>
                  <a:lnTo>
                    <a:pt x="311105" y="182155"/>
                  </a:lnTo>
                  <a:lnTo>
                    <a:pt x="301824" y="184024"/>
                  </a:lnTo>
                  <a:lnTo>
                    <a:pt x="292558" y="182155"/>
                  </a:lnTo>
                  <a:lnTo>
                    <a:pt x="284993" y="177055"/>
                  </a:lnTo>
                  <a:lnTo>
                    <a:pt x="279893" y="169491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74"/>
                  </a:moveTo>
                  <a:lnTo>
                    <a:pt x="145991" y="351909"/>
                  </a:lnTo>
                  <a:lnTo>
                    <a:pt x="187267" y="366090"/>
                  </a:lnTo>
                  <a:lnTo>
                    <a:pt x="228527" y="370818"/>
                  </a:lnTo>
                  <a:lnTo>
                    <a:pt x="269773" y="366090"/>
                  </a:lnTo>
                  <a:lnTo>
                    <a:pt x="311005" y="351909"/>
                  </a:lnTo>
                  <a:lnTo>
                    <a:pt x="352224" y="328274"/>
                  </a:lnTo>
                </a:path>
                <a:path w="457200" h="457200">
                  <a:moveTo>
                    <a:pt x="0" y="228599"/>
                  </a:move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99874" y="59442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54" y="66956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99874" y="59442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49" y="66949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91074" y="2965808"/>
            <a:ext cx="115252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447556" y="4261335"/>
            <a:ext cx="233363" cy="233363"/>
            <a:chOff x="12895111" y="8522670"/>
            <a:chExt cx="466725" cy="466725"/>
          </a:xfrm>
        </p:grpSpPr>
        <p:sp>
          <p:nvSpPr>
            <p:cNvPr id="35" name="object 35"/>
            <p:cNvSpPr/>
            <p:nvPr/>
          </p:nvSpPr>
          <p:spPr>
            <a:xfrm>
              <a:off x="12899874" y="852743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54" y="66956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99873" y="85274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49" y="66949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556227" y="3846159"/>
            <a:ext cx="2050098" cy="6424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10" dirty="0"/>
              <a:t>Two</a:t>
            </a:r>
            <a:r>
              <a:rPr spc="-63" dirty="0"/>
              <a:t> </a:t>
            </a:r>
            <a:r>
              <a:rPr dirty="0"/>
              <a:t>weeks</a:t>
            </a:r>
            <a:r>
              <a:rPr spc="-63" dirty="0"/>
              <a:t> </a:t>
            </a:r>
            <a:r>
              <a:rPr spc="-10" dirty="0"/>
              <a:t>ago.</a:t>
            </a:r>
            <a:endParaRPr/>
          </a:p>
          <a:p>
            <a:pPr marR="2540" algn="r">
              <a:spcBef>
                <a:spcPts val="1558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1906"/>
            <a:ext cx="9144000" cy="4241800"/>
            <a:chOff x="0" y="1803811"/>
            <a:chExt cx="18288000" cy="8483600"/>
          </a:xfrm>
        </p:grpSpPr>
        <p:sp>
          <p:nvSpPr>
            <p:cNvPr id="3" name="object 3"/>
            <p:cNvSpPr/>
            <p:nvPr/>
          </p:nvSpPr>
          <p:spPr>
            <a:xfrm>
              <a:off x="4679240" y="3219818"/>
              <a:ext cx="8930005" cy="5896610"/>
            </a:xfrm>
            <a:custGeom>
              <a:avLst/>
              <a:gdLst/>
              <a:ahLst/>
              <a:cxnLst/>
              <a:rect l="l" t="t" r="r" b="b"/>
              <a:pathLst>
                <a:path w="8930005" h="5896609">
                  <a:moveTo>
                    <a:pt x="0" y="5896188"/>
                  </a:moveTo>
                  <a:lnTo>
                    <a:pt x="8929782" y="5896188"/>
                  </a:lnTo>
                  <a:lnTo>
                    <a:pt x="8929782" y="0"/>
                  </a:lnTo>
                  <a:lnTo>
                    <a:pt x="0" y="0"/>
                  </a:lnTo>
                  <a:lnTo>
                    <a:pt x="0" y="58961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9240" y="1803811"/>
              <a:ext cx="8930005" cy="1416050"/>
            </a:xfrm>
            <a:custGeom>
              <a:avLst/>
              <a:gdLst/>
              <a:ahLst/>
              <a:cxnLst/>
              <a:rect l="l" t="t" r="r" b="b"/>
              <a:pathLst>
                <a:path w="8930005" h="1416050">
                  <a:moveTo>
                    <a:pt x="8929782" y="1416007"/>
                  </a:moveTo>
                  <a:lnTo>
                    <a:pt x="0" y="1416007"/>
                  </a:lnTo>
                  <a:lnTo>
                    <a:pt x="0" y="0"/>
                  </a:lnTo>
                  <a:lnTo>
                    <a:pt x="8929782" y="0"/>
                  </a:lnTo>
                  <a:lnTo>
                    <a:pt x="8929782" y="1416007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21254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Improving</a:t>
            </a:r>
            <a:r>
              <a:rPr spc="-9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15" dirty="0"/>
              <a:t>T5’s</a:t>
            </a:r>
            <a:r>
              <a:rPr spc="-88" dirty="0"/>
              <a:t> </a:t>
            </a:r>
            <a:r>
              <a:rPr dirty="0"/>
              <a:t>summarization</a:t>
            </a:r>
            <a:r>
              <a:rPr spc="-90" dirty="0"/>
              <a:t> </a:t>
            </a:r>
            <a:r>
              <a:rPr spc="-5" dirty="0"/>
              <a:t>capabilities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9620" y="901906"/>
            <a:ext cx="4465003" cy="493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9073" rIns="0" bIns="0" rtlCol="0">
            <a:spAutoFit/>
          </a:bodyPr>
          <a:lstStyle/>
          <a:p>
            <a:pPr marL="833120">
              <a:spcBef>
                <a:spcPts val="1568"/>
              </a:spcBef>
            </a:pPr>
            <a:r>
              <a:rPr sz="1900" spc="-5" dirty="0">
                <a:solidFill>
                  <a:srgbClr val="FFFFFF"/>
                </a:solidFill>
              </a:rPr>
              <a:t>ShopBot</a:t>
            </a:r>
            <a:endParaRPr sz="1900"/>
          </a:p>
        </p:txBody>
      </p:sp>
      <p:grpSp>
        <p:nvGrpSpPr>
          <p:cNvPr id="7" name="object 7"/>
          <p:cNvGrpSpPr/>
          <p:nvPr/>
        </p:nvGrpSpPr>
        <p:grpSpPr>
          <a:xfrm>
            <a:off x="2479339" y="1002124"/>
            <a:ext cx="2217738" cy="1330960"/>
            <a:chOff x="4958677" y="2004248"/>
            <a:chExt cx="4435475" cy="2661920"/>
          </a:xfrm>
        </p:grpSpPr>
        <p:sp>
          <p:nvSpPr>
            <p:cNvPr id="8" name="object 8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502798" y="1005607"/>
                  </a:move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52789" y="2309060"/>
              <a:ext cx="427355" cy="104775"/>
            </a:xfrm>
            <a:custGeom>
              <a:avLst/>
              <a:gdLst/>
              <a:ahLst/>
              <a:cxnLst/>
              <a:rect l="l" t="t" r="r" b="b"/>
              <a:pathLst>
                <a:path w="427354" h="104775">
                  <a:moveTo>
                    <a:pt x="52374" y="104749"/>
                  </a:moveTo>
                  <a:lnTo>
                    <a:pt x="31988" y="100634"/>
                  </a:lnTo>
                  <a:lnTo>
                    <a:pt x="15340" y="89410"/>
                  </a:lnTo>
                  <a:lnTo>
                    <a:pt x="4116" y="72762"/>
                  </a:lnTo>
                  <a:lnTo>
                    <a:pt x="0" y="52374"/>
                  </a:lnTo>
                  <a:lnTo>
                    <a:pt x="4116" y="31988"/>
                  </a:lnTo>
                  <a:lnTo>
                    <a:pt x="15340" y="15340"/>
                  </a:lnTo>
                  <a:lnTo>
                    <a:pt x="31988" y="4116"/>
                  </a:lnTo>
                  <a:lnTo>
                    <a:pt x="52374" y="0"/>
                  </a:lnTo>
                  <a:lnTo>
                    <a:pt x="72761" y="4116"/>
                  </a:lnTo>
                  <a:lnTo>
                    <a:pt x="89409" y="15340"/>
                  </a:lnTo>
                  <a:lnTo>
                    <a:pt x="100633" y="31988"/>
                  </a:lnTo>
                  <a:lnTo>
                    <a:pt x="104749" y="52374"/>
                  </a:lnTo>
                  <a:lnTo>
                    <a:pt x="100633" y="72762"/>
                  </a:lnTo>
                  <a:lnTo>
                    <a:pt x="89409" y="89410"/>
                  </a:lnTo>
                  <a:lnTo>
                    <a:pt x="72761" y="100634"/>
                  </a:lnTo>
                  <a:lnTo>
                    <a:pt x="52374" y="104749"/>
                  </a:lnTo>
                  <a:close/>
                </a:path>
                <a:path w="427354" h="104775">
                  <a:moveTo>
                    <a:pt x="374524" y="104749"/>
                  </a:moveTo>
                  <a:lnTo>
                    <a:pt x="354137" y="100634"/>
                  </a:lnTo>
                  <a:lnTo>
                    <a:pt x="337489" y="89410"/>
                  </a:lnTo>
                  <a:lnTo>
                    <a:pt x="326265" y="72762"/>
                  </a:lnTo>
                  <a:lnTo>
                    <a:pt x="322149" y="52374"/>
                  </a:lnTo>
                  <a:lnTo>
                    <a:pt x="326265" y="31988"/>
                  </a:lnTo>
                  <a:lnTo>
                    <a:pt x="337489" y="15340"/>
                  </a:lnTo>
                  <a:lnTo>
                    <a:pt x="354137" y="4116"/>
                  </a:lnTo>
                  <a:lnTo>
                    <a:pt x="374524" y="0"/>
                  </a:lnTo>
                  <a:lnTo>
                    <a:pt x="394910" y="4116"/>
                  </a:lnTo>
                  <a:lnTo>
                    <a:pt x="411558" y="15340"/>
                  </a:lnTo>
                  <a:lnTo>
                    <a:pt x="422783" y="31988"/>
                  </a:lnTo>
                  <a:lnTo>
                    <a:pt x="426899" y="52374"/>
                  </a:lnTo>
                  <a:lnTo>
                    <a:pt x="422783" y="72762"/>
                  </a:lnTo>
                  <a:lnTo>
                    <a:pt x="411558" y="89410"/>
                  </a:lnTo>
                  <a:lnTo>
                    <a:pt x="394910" y="100634"/>
                  </a:lnTo>
                  <a:lnTo>
                    <a:pt x="374524" y="1047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026" y="2304297"/>
              <a:ext cx="114274" cy="114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76" y="2304297"/>
              <a:ext cx="114274" cy="1142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230274" y="722083"/>
                  </a:moveTo>
                  <a:lnTo>
                    <a:pt x="275689" y="750677"/>
                  </a:lnTo>
                  <a:lnTo>
                    <a:pt x="321095" y="774073"/>
                  </a:lnTo>
                  <a:lnTo>
                    <a:pt x="366492" y="792269"/>
                  </a:lnTo>
                  <a:lnTo>
                    <a:pt x="411881" y="805266"/>
                  </a:lnTo>
                  <a:lnTo>
                    <a:pt x="457261" y="813065"/>
                  </a:lnTo>
                  <a:lnTo>
                    <a:pt x="502633" y="815664"/>
                  </a:lnTo>
                  <a:lnTo>
                    <a:pt x="547996" y="813065"/>
                  </a:lnTo>
                  <a:lnTo>
                    <a:pt x="593349" y="805266"/>
                  </a:lnTo>
                  <a:lnTo>
                    <a:pt x="638694" y="792269"/>
                  </a:lnTo>
                  <a:lnTo>
                    <a:pt x="684029" y="774073"/>
                  </a:lnTo>
                  <a:lnTo>
                    <a:pt x="729356" y="750677"/>
                  </a:lnTo>
                  <a:lnTo>
                    <a:pt x="774673" y="722083"/>
                  </a:lnTo>
                </a:path>
                <a:path w="1005839" h="1005839">
                  <a:moveTo>
                    <a:pt x="0" y="502808"/>
                  </a:move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531073" y="1180147"/>
                  </a:moveTo>
                  <a:lnTo>
                    <a:pt x="737598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586598"/>
                  </a:lnTo>
                  <a:lnTo>
                    <a:pt x="4425591" y="837998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lnTo>
                    <a:pt x="737598" y="1005597"/>
                  </a:lnTo>
                  <a:lnTo>
                    <a:pt x="0" y="1005597"/>
                  </a:lnTo>
                  <a:lnTo>
                    <a:pt x="0" y="837998"/>
                  </a:lnTo>
                  <a:lnTo>
                    <a:pt x="0" y="586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72207" y="1763954"/>
            <a:ext cx="1901825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Hi</a:t>
            </a:r>
            <a:r>
              <a:rPr spc="-28" dirty="0"/>
              <a:t> </a:t>
            </a:r>
            <a:r>
              <a:rPr dirty="0"/>
              <a:t>there!</a:t>
            </a:r>
            <a:r>
              <a:rPr spc="-28" dirty="0"/>
              <a:t> </a:t>
            </a:r>
            <a:r>
              <a:rPr dirty="0"/>
              <a:t>How</a:t>
            </a:r>
            <a:r>
              <a:rPr spc="-28" dirty="0"/>
              <a:t> </a:t>
            </a:r>
            <a:r>
              <a:rPr dirty="0"/>
              <a:t>can</a:t>
            </a:r>
            <a:r>
              <a:rPr spc="-28" dirty="0"/>
              <a:t> </a:t>
            </a:r>
            <a:r>
              <a:rPr dirty="0"/>
              <a:t>I</a:t>
            </a:r>
            <a:r>
              <a:rPr spc="-28" dirty="0"/>
              <a:t> </a:t>
            </a:r>
            <a:r>
              <a:rPr spc="-10" dirty="0"/>
              <a:t>help </a:t>
            </a:r>
            <a:r>
              <a:rPr dirty="0"/>
              <a:t>you</a:t>
            </a:r>
            <a:r>
              <a:rPr spc="-33" dirty="0"/>
              <a:t> </a:t>
            </a:r>
            <a:r>
              <a:rPr spc="-5" dirty="0"/>
              <a:t>today?</a:t>
            </a:r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463360" y="2345502"/>
            <a:ext cx="2217738" cy="594995"/>
            <a:chOff x="8926719" y="4691003"/>
            <a:chExt cx="4435475" cy="1189990"/>
          </a:xfrm>
        </p:grpSpPr>
        <p:sp>
          <p:nvSpPr>
            <p:cNvPr id="17" name="object 17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3894517" y="1180147"/>
                  </a:moveTo>
                  <a:lnTo>
                    <a:pt x="2581594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3687992" y="1005597"/>
                  </a:lnTo>
                  <a:lnTo>
                    <a:pt x="3894517" y="1180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586598"/>
                  </a:lnTo>
                  <a:lnTo>
                    <a:pt x="0" y="837998"/>
                  </a:lnTo>
                  <a:lnTo>
                    <a:pt x="0" y="1005597"/>
                  </a:lnTo>
                  <a:lnTo>
                    <a:pt x="2581594" y="1005597"/>
                  </a:lnTo>
                  <a:lnTo>
                    <a:pt x="3894517" y="1180147"/>
                  </a:lnTo>
                  <a:lnTo>
                    <a:pt x="3687992" y="1005597"/>
                  </a:lnTo>
                  <a:lnTo>
                    <a:pt x="4425591" y="1005597"/>
                  </a:lnTo>
                  <a:lnTo>
                    <a:pt x="4425591" y="837998"/>
                  </a:lnTo>
                  <a:lnTo>
                    <a:pt x="4425591" y="586598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556227" y="2371505"/>
            <a:ext cx="1902460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I</a:t>
            </a:r>
            <a:r>
              <a:rPr spc="-2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return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pair</a:t>
            </a:r>
            <a:r>
              <a:rPr spc="-25" dirty="0"/>
              <a:t> </a:t>
            </a:r>
            <a:r>
              <a:rPr spc="-13" dirty="0"/>
              <a:t>of </a:t>
            </a:r>
            <a:r>
              <a:rPr dirty="0"/>
              <a:t>jeans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</a:t>
            </a:r>
            <a:r>
              <a:rPr spc="-23" dirty="0"/>
              <a:t> </a:t>
            </a:r>
            <a:r>
              <a:rPr spc="-5" dirty="0"/>
              <a:t>purchased</a:t>
            </a:r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479339" y="2953050"/>
            <a:ext cx="2217738" cy="835660"/>
            <a:chOff x="4958677" y="5906100"/>
            <a:chExt cx="4435475" cy="1671320"/>
          </a:xfrm>
        </p:grpSpPr>
        <p:sp>
          <p:nvSpPr>
            <p:cNvPr id="21" name="object 21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531073" y="1661771"/>
                  </a:moveTo>
                  <a:lnTo>
                    <a:pt x="737598" y="1415997"/>
                  </a:lnTo>
                  <a:lnTo>
                    <a:pt x="0" y="14159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825998"/>
                  </a:lnTo>
                  <a:lnTo>
                    <a:pt x="4425591" y="1179997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lnTo>
                    <a:pt x="737598" y="1415997"/>
                  </a:lnTo>
                  <a:lnTo>
                    <a:pt x="0" y="1415997"/>
                  </a:lnTo>
                  <a:lnTo>
                    <a:pt x="0" y="1179997"/>
                  </a:lnTo>
                  <a:lnTo>
                    <a:pt x="0" y="82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72207" y="2974495"/>
            <a:ext cx="1842770" cy="65178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course,</a:t>
            </a:r>
            <a:r>
              <a:rPr spc="-28" dirty="0"/>
              <a:t> </a:t>
            </a:r>
            <a:r>
              <a:rPr dirty="0"/>
              <a:t>I’d</a:t>
            </a:r>
            <a:r>
              <a:rPr spc="-28" dirty="0"/>
              <a:t> </a:t>
            </a:r>
            <a:r>
              <a:rPr dirty="0"/>
              <a:t>be</a:t>
            </a:r>
            <a:r>
              <a:rPr spc="-28" dirty="0"/>
              <a:t> </a:t>
            </a:r>
            <a:r>
              <a:rPr spc="-5" dirty="0"/>
              <a:t>happy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dirty="0"/>
              <a:t>you.</a:t>
            </a:r>
            <a:r>
              <a:rPr spc="-33" dirty="0"/>
              <a:t> </a:t>
            </a:r>
            <a:r>
              <a:rPr dirty="0"/>
              <a:t>When</a:t>
            </a:r>
            <a:r>
              <a:rPr spc="-35" dirty="0"/>
              <a:t> </a:t>
            </a:r>
            <a:r>
              <a:rPr spc="-13" dirty="0"/>
              <a:t>did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buy</a:t>
            </a:r>
            <a:r>
              <a:rPr spc="-28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spc="-5" dirty="0"/>
              <a:t>item?</a:t>
            </a:r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479339" y="2347701"/>
            <a:ext cx="4201795" cy="1889125"/>
            <a:chOff x="4958677" y="4695402"/>
            <a:chExt cx="8403590" cy="3778250"/>
          </a:xfrm>
        </p:grpSpPr>
        <p:sp>
          <p:nvSpPr>
            <p:cNvPr id="25" name="object 25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3894517" y="932273"/>
                  </a:moveTo>
                  <a:lnTo>
                    <a:pt x="2581594" y="794398"/>
                  </a:lnTo>
                  <a:lnTo>
                    <a:pt x="0" y="794398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794398"/>
                  </a:lnTo>
                  <a:lnTo>
                    <a:pt x="3687992" y="794398"/>
                  </a:lnTo>
                  <a:lnTo>
                    <a:pt x="3894517" y="93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463399"/>
                  </a:lnTo>
                  <a:lnTo>
                    <a:pt x="0" y="661998"/>
                  </a:lnTo>
                  <a:lnTo>
                    <a:pt x="0" y="794398"/>
                  </a:lnTo>
                  <a:lnTo>
                    <a:pt x="2581594" y="794398"/>
                  </a:lnTo>
                  <a:lnTo>
                    <a:pt x="3894517" y="932273"/>
                  </a:lnTo>
                  <a:lnTo>
                    <a:pt x="3687992" y="794398"/>
                  </a:lnTo>
                  <a:lnTo>
                    <a:pt x="4425591" y="794398"/>
                  </a:lnTo>
                  <a:lnTo>
                    <a:pt x="4425591" y="661998"/>
                  </a:lnTo>
                  <a:lnTo>
                    <a:pt x="4425591" y="463399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094989" y="4836590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1"/>
                  </a:lnTo>
                  <a:lnTo>
                    <a:pt x="6971" y="40643"/>
                  </a:lnTo>
                  <a:lnTo>
                    <a:pt x="1869" y="33070"/>
                  </a:lnTo>
                  <a:lnTo>
                    <a:pt x="0" y="23799"/>
                  </a:lnTo>
                  <a:lnTo>
                    <a:pt x="1869" y="14533"/>
                  </a:lnTo>
                  <a:lnTo>
                    <a:pt x="6971" y="6968"/>
                  </a:lnTo>
                  <a:lnTo>
                    <a:pt x="14544" y="1869"/>
                  </a:lnTo>
                  <a:lnTo>
                    <a:pt x="23824" y="0"/>
                  </a:lnTo>
                  <a:lnTo>
                    <a:pt x="33091" y="1869"/>
                  </a:lnTo>
                  <a:lnTo>
                    <a:pt x="40656" y="6968"/>
                  </a:lnTo>
                  <a:lnTo>
                    <a:pt x="45755" y="14533"/>
                  </a:lnTo>
                  <a:lnTo>
                    <a:pt x="47624" y="23799"/>
                  </a:lnTo>
                  <a:lnTo>
                    <a:pt x="45755" y="33070"/>
                  </a:lnTo>
                  <a:lnTo>
                    <a:pt x="40656" y="40643"/>
                  </a:lnTo>
                  <a:lnTo>
                    <a:pt x="33091" y="45751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1"/>
                  </a:lnTo>
                  <a:lnTo>
                    <a:pt x="153443" y="40643"/>
                  </a:lnTo>
                  <a:lnTo>
                    <a:pt x="148344" y="33070"/>
                  </a:lnTo>
                  <a:lnTo>
                    <a:pt x="146474" y="23799"/>
                  </a:lnTo>
                  <a:lnTo>
                    <a:pt x="148344" y="14533"/>
                  </a:lnTo>
                  <a:lnTo>
                    <a:pt x="153443" y="6968"/>
                  </a:lnTo>
                  <a:lnTo>
                    <a:pt x="161008" y="1869"/>
                  </a:lnTo>
                  <a:lnTo>
                    <a:pt x="170274" y="0"/>
                  </a:lnTo>
                  <a:lnTo>
                    <a:pt x="179555" y="1869"/>
                  </a:lnTo>
                  <a:lnTo>
                    <a:pt x="187127" y="6968"/>
                  </a:lnTo>
                  <a:lnTo>
                    <a:pt x="192229" y="14533"/>
                  </a:lnTo>
                  <a:lnTo>
                    <a:pt x="194099" y="23799"/>
                  </a:lnTo>
                  <a:lnTo>
                    <a:pt x="192229" y="33070"/>
                  </a:lnTo>
                  <a:lnTo>
                    <a:pt x="187127" y="40643"/>
                  </a:lnTo>
                  <a:lnTo>
                    <a:pt x="179555" y="45751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8"/>
                  </a:lnTo>
                  <a:lnTo>
                    <a:pt x="138521" y="143393"/>
                  </a:lnTo>
                  <a:lnTo>
                    <a:pt x="146093" y="138294"/>
                  </a:lnTo>
                  <a:lnTo>
                    <a:pt x="155374" y="136424"/>
                  </a:lnTo>
                  <a:lnTo>
                    <a:pt x="164641" y="138294"/>
                  </a:lnTo>
                  <a:lnTo>
                    <a:pt x="172205" y="143393"/>
                  </a:lnTo>
                  <a:lnTo>
                    <a:pt x="177305" y="150958"/>
                  </a:lnTo>
                  <a:lnTo>
                    <a:pt x="179174" y="160224"/>
                  </a:lnTo>
                  <a:lnTo>
                    <a:pt x="177305" y="169494"/>
                  </a:lnTo>
                  <a:lnTo>
                    <a:pt x="172205" y="177068"/>
                  </a:lnTo>
                  <a:lnTo>
                    <a:pt x="164641" y="182176"/>
                  </a:lnTo>
                  <a:lnTo>
                    <a:pt x="155374" y="184049"/>
                  </a:lnTo>
                  <a:lnTo>
                    <a:pt x="146093" y="182176"/>
                  </a:lnTo>
                  <a:lnTo>
                    <a:pt x="138521" y="177068"/>
                  </a:lnTo>
                  <a:lnTo>
                    <a:pt x="133419" y="169494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8"/>
                  </a:lnTo>
                  <a:lnTo>
                    <a:pt x="284993" y="143393"/>
                  </a:lnTo>
                  <a:lnTo>
                    <a:pt x="292558" y="138294"/>
                  </a:lnTo>
                  <a:lnTo>
                    <a:pt x="301824" y="136424"/>
                  </a:lnTo>
                  <a:lnTo>
                    <a:pt x="311105" y="138294"/>
                  </a:lnTo>
                  <a:lnTo>
                    <a:pt x="318677" y="143393"/>
                  </a:lnTo>
                  <a:lnTo>
                    <a:pt x="323779" y="150958"/>
                  </a:lnTo>
                  <a:lnTo>
                    <a:pt x="325649" y="160224"/>
                  </a:lnTo>
                  <a:lnTo>
                    <a:pt x="323779" y="169494"/>
                  </a:lnTo>
                  <a:lnTo>
                    <a:pt x="318677" y="177068"/>
                  </a:lnTo>
                  <a:lnTo>
                    <a:pt x="311105" y="182176"/>
                  </a:lnTo>
                  <a:lnTo>
                    <a:pt x="301824" y="184049"/>
                  </a:lnTo>
                  <a:lnTo>
                    <a:pt x="292558" y="182176"/>
                  </a:lnTo>
                  <a:lnTo>
                    <a:pt x="284993" y="177068"/>
                  </a:lnTo>
                  <a:lnTo>
                    <a:pt x="279893" y="169494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99"/>
                  </a:moveTo>
                  <a:lnTo>
                    <a:pt x="145991" y="351934"/>
                  </a:lnTo>
                  <a:lnTo>
                    <a:pt x="187267" y="366115"/>
                  </a:lnTo>
                  <a:lnTo>
                    <a:pt x="228527" y="370843"/>
                  </a:lnTo>
                  <a:lnTo>
                    <a:pt x="269773" y="366115"/>
                  </a:lnTo>
                  <a:lnTo>
                    <a:pt x="311005" y="351934"/>
                  </a:lnTo>
                  <a:lnTo>
                    <a:pt x="352224" y="328299"/>
                  </a:lnTo>
                </a:path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4989" y="7743034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5"/>
                  </a:lnTo>
                  <a:lnTo>
                    <a:pt x="6971" y="40656"/>
                  </a:lnTo>
                  <a:lnTo>
                    <a:pt x="1869" y="33091"/>
                  </a:lnTo>
                  <a:lnTo>
                    <a:pt x="0" y="23824"/>
                  </a:lnTo>
                  <a:lnTo>
                    <a:pt x="1869" y="14554"/>
                  </a:lnTo>
                  <a:lnTo>
                    <a:pt x="6971" y="6981"/>
                  </a:lnTo>
                  <a:lnTo>
                    <a:pt x="14544" y="1873"/>
                  </a:lnTo>
                  <a:lnTo>
                    <a:pt x="23824" y="0"/>
                  </a:lnTo>
                  <a:lnTo>
                    <a:pt x="33091" y="1873"/>
                  </a:lnTo>
                  <a:lnTo>
                    <a:pt x="40656" y="6981"/>
                  </a:lnTo>
                  <a:lnTo>
                    <a:pt x="45755" y="14554"/>
                  </a:lnTo>
                  <a:lnTo>
                    <a:pt x="47624" y="23824"/>
                  </a:lnTo>
                  <a:lnTo>
                    <a:pt x="45755" y="33091"/>
                  </a:lnTo>
                  <a:lnTo>
                    <a:pt x="40656" y="40656"/>
                  </a:lnTo>
                  <a:lnTo>
                    <a:pt x="33091" y="45755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5"/>
                  </a:lnTo>
                  <a:lnTo>
                    <a:pt x="153443" y="40656"/>
                  </a:lnTo>
                  <a:lnTo>
                    <a:pt x="148344" y="33091"/>
                  </a:lnTo>
                  <a:lnTo>
                    <a:pt x="146474" y="23824"/>
                  </a:lnTo>
                  <a:lnTo>
                    <a:pt x="148344" y="14554"/>
                  </a:lnTo>
                  <a:lnTo>
                    <a:pt x="153443" y="6981"/>
                  </a:lnTo>
                  <a:lnTo>
                    <a:pt x="161008" y="1873"/>
                  </a:lnTo>
                  <a:lnTo>
                    <a:pt x="170274" y="0"/>
                  </a:lnTo>
                  <a:lnTo>
                    <a:pt x="179555" y="1873"/>
                  </a:lnTo>
                  <a:lnTo>
                    <a:pt x="187127" y="6981"/>
                  </a:lnTo>
                  <a:lnTo>
                    <a:pt x="192229" y="14554"/>
                  </a:lnTo>
                  <a:lnTo>
                    <a:pt x="194099" y="23824"/>
                  </a:lnTo>
                  <a:lnTo>
                    <a:pt x="192229" y="33091"/>
                  </a:lnTo>
                  <a:lnTo>
                    <a:pt x="187127" y="40656"/>
                  </a:lnTo>
                  <a:lnTo>
                    <a:pt x="179555" y="45755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4"/>
                  </a:lnTo>
                  <a:lnTo>
                    <a:pt x="138521" y="143380"/>
                  </a:lnTo>
                  <a:lnTo>
                    <a:pt x="146093" y="138273"/>
                  </a:lnTo>
                  <a:lnTo>
                    <a:pt x="155374" y="136399"/>
                  </a:lnTo>
                  <a:lnTo>
                    <a:pt x="164641" y="138273"/>
                  </a:lnTo>
                  <a:lnTo>
                    <a:pt x="172205" y="143380"/>
                  </a:lnTo>
                  <a:lnTo>
                    <a:pt x="177305" y="150954"/>
                  </a:lnTo>
                  <a:lnTo>
                    <a:pt x="179174" y="160224"/>
                  </a:lnTo>
                  <a:lnTo>
                    <a:pt x="177305" y="169491"/>
                  </a:lnTo>
                  <a:lnTo>
                    <a:pt x="172205" y="177055"/>
                  </a:lnTo>
                  <a:lnTo>
                    <a:pt x="164641" y="182155"/>
                  </a:lnTo>
                  <a:lnTo>
                    <a:pt x="155374" y="184024"/>
                  </a:lnTo>
                  <a:lnTo>
                    <a:pt x="146093" y="182155"/>
                  </a:lnTo>
                  <a:lnTo>
                    <a:pt x="138521" y="177055"/>
                  </a:lnTo>
                  <a:lnTo>
                    <a:pt x="133419" y="169491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4"/>
                  </a:lnTo>
                  <a:lnTo>
                    <a:pt x="284993" y="143380"/>
                  </a:lnTo>
                  <a:lnTo>
                    <a:pt x="292558" y="138273"/>
                  </a:lnTo>
                  <a:lnTo>
                    <a:pt x="301824" y="136399"/>
                  </a:lnTo>
                  <a:lnTo>
                    <a:pt x="311105" y="138273"/>
                  </a:lnTo>
                  <a:lnTo>
                    <a:pt x="318677" y="143380"/>
                  </a:lnTo>
                  <a:lnTo>
                    <a:pt x="323779" y="150954"/>
                  </a:lnTo>
                  <a:lnTo>
                    <a:pt x="325649" y="160224"/>
                  </a:lnTo>
                  <a:lnTo>
                    <a:pt x="323779" y="169491"/>
                  </a:lnTo>
                  <a:lnTo>
                    <a:pt x="318677" y="177055"/>
                  </a:lnTo>
                  <a:lnTo>
                    <a:pt x="311105" y="182155"/>
                  </a:lnTo>
                  <a:lnTo>
                    <a:pt x="301824" y="184024"/>
                  </a:lnTo>
                  <a:lnTo>
                    <a:pt x="292558" y="182155"/>
                  </a:lnTo>
                  <a:lnTo>
                    <a:pt x="284993" y="177055"/>
                  </a:lnTo>
                  <a:lnTo>
                    <a:pt x="279893" y="169491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74"/>
                  </a:moveTo>
                  <a:lnTo>
                    <a:pt x="145991" y="351909"/>
                  </a:lnTo>
                  <a:lnTo>
                    <a:pt x="187267" y="366090"/>
                  </a:lnTo>
                  <a:lnTo>
                    <a:pt x="228527" y="370818"/>
                  </a:lnTo>
                  <a:lnTo>
                    <a:pt x="269773" y="366090"/>
                  </a:lnTo>
                  <a:lnTo>
                    <a:pt x="311005" y="351909"/>
                  </a:lnTo>
                  <a:lnTo>
                    <a:pt x="352224" y="328274"/>
                  </a:lnTo>
                </a:path>
                <a:path w="457200" h="457200">
                  <a:moveTo>
                    <a:pt x="0" y="228599"/>
                  </a:move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99874" y="59442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54" y="66956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899874" y="59442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49" y="66949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491074" y="2965808"/>
            <a:ext cx="115252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6447556" y="4261335"/>
            <a:ext cx="233363" cy="233363"/>
            <a:chOff x="12895111" y="8522670"/>
            <a:chExt cx="466725" cy="466725"/>
          </a:xfrm>
        </p:grpSpPr>
        <p:sp>
          <p:nvSpPr>
            <p:cNvPr id="37" name="object 37"/>
            <p:cNvSpPr/>
            <p:nvPr/>
          </p:nvSpPr>
          <p:spPr>
            <a:xfrm>
              <a:off x="12899874" y="852743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54" y="66956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2899873" y="85274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49" y="66949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56227" y="3846159"/>
            <a:ext cx="2050098" cy="6424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10" dirty="0"/>
              <a:t>Two</a:t>
            </a:r>
            <a:r>
              <a:rPr spc="-63" dirty="0"/>
              <a:t> </a:t>
            </a:r>
            <a:r>
              <a:rPr dirty="0"/>
              <a:t>weeks</a:t>
            </a:r>
            <a:r>
              <a:rPr spc="-63" dirty="0"/>
              <a:t> </a:t>
            </a:r>
            <a:r>
              <a:rPr spc="-10" dirty="0"/>
              <a:t>ago.</a:t>
            </a:r>
            <a:endParaRPr/>
          </a:p>
          <a:p>
            <a:pPr marR="2540" algn="r">
              <a:spcBef>
                <a:spcPts val="1558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70996" y="2239826"/>
            <a:ext cx="1804352" cy="11144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800" b="1" dirty="0">
                <a:latin typeface="Lato"/>
                <a:cs typeface="Lato"/>
              </a:rPr>
              <a:t>Goal:</a:t>
            </a:r>
            <a:r>
              <a:rPr sz="1800" b="1" spc="-5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Summarize conversations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dirty="0">
                <a:latin typeface="Lato"/>
                <a:cs typeface="Lato"/>
              </a:rPr>
              <a:t>identify</a:t>
            </a:r>
            <a:r>
              <a:rPr sz="1800" spc="-11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actions</a:t>
            </a:r>
            <a:r>
              <a:rPr sz="1800" spc="-115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spc="-10" dirty="0">
                <a:latin typeface="Lato"/>
                <a:cs typeface="Lato"/>
              </a:rPr>
              <a:t>take</a:t>
            </a:r>
            <a:endParaRPr sz="1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9230" y="80682"/>
            <a:ext cx="88014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/>
              <a:t>Improving</a:t>
            </a:r>
            <a:r>
              <a:rPr spc="-9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15" dirty="0"/>
              <a:t>T5’s</a:t>
            </a:r>
            <a:r>
              <a:rPr spc="-88" dirty="0"/>
              <a:t> </a:t>
            </a:r>
            <a:r>
              <a:rPr dirty="0"/>
              <a:t>summarization</a:t>
            </a:r>
            <a:r>
              <a:rPr spc="-90" dirty="0"/>
              <a:t> </a:t>
            </a:r>
            <a:r>
              <a:rPr spc="-5" dirty="0"/>
              <a:t>capabilities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48527" y="1103085"/>
            <a:ext cx="5247005" cy="3395663"/>
            <a:chOff x="3897054" y="2206170"/>
            <a:chExt cx="10494010" cy="6791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6592" y="2215695"/>
              <a:ext cx="10474778" cy="67717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01817" y="2210933"/>
              <a:ext cx="10484485" cy="6781800"/>
            </a:xfrm>
            <a:custGeom>
              <a:avLst/>
              <a:gdLst/>
              <a:ahLst/>
              <a:cxnLst/>
              <a:rect l="l" t="t" r="r" b="b"/>
              <a:pathLst>
                <a:path w="10484485" h="6781800">
                  <a:moveTo>
                    <a:pt x="0" y="0"/>
                  </a:moveTo>
                  <a:lnTo>
                    <a:pt x="10484328" y="0"/>
                  </a:lnTo>
                  <a:lnTo>
                    <a:pt x="10484328" y="6781323"/>
                  </a:lnTo>
                  <a:lnTo>
                    <a:pt x="0" y="678132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26312" y="755367"/>
            <a:ext cx="6297295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Further</a:t>
            </a:r>
            <a:r>
              <a:rPr sz="1500" spc="-18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fine-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tune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FLAN-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T5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with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a</a:t>
            </a:r>
            <a:r>
              <a:rPr sz="1500" spc="-18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domain-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specific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instruction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212121"/>
                </a:solidFill>
                <a:latin typeface="Carlito"/>
                <a:cs typeface="Carlito"/>
              </a:rPr>
              <a:t>dataset</a:t>
            </a:r>
            <a:r>
              <a:rPr sz="1500" spc="-15" dirty="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12121"/>
                </a:solidFill>
                <a:latin typeface="Carlito"/>
                <a:cs typeface="Carlito"/>
              </a:rPr>
              <a:t>(</a:t>
            </a:r>
            <a:r>
              <a:rPr sz="1500" b="1" spc="-5" dirty="0">
                <a:solidFill>
                  <a:srgbClr val="212121"/>
                </a:solidFill>
                <a:latin typeface="Carlito"/>
                <a:cs typeface="Carlito"/>
              </a:rPr>
              <a:t>dialogsum)</a:t>
            </a:r>
            <a:endParaRPr sz="15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1266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Example</a:t>
            </a:r>
            <a:r>
              <a:rPr spc="-178" dirty="0"/>
              <a:t> </a:t>
            </a:r>
            <a:r>
              <a:rPr dirty="0"/>
              <a:t>support-dialog</a:t>
            </a:r>
            <a:r>
              <a:rPr spc="-178" dirty="0"/>
              <a:t> </a:t>
            </a:r>
            <a:r>
              <a:rPr spc="-5" dirty="0"/>
              <a:t>summarization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299" y="1398522"/>
            <a:ext cx="4642168" cy="279564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8265">
              <a:spcBef>
                <a:spcPts val="260"/>
              </a:spcBef>
            </a:pPr>
            <a:r>
              <a:rPr sz="1600" b="1" dirty="0">
                <a:latin typeface="Courier New"/>
                <a:cs typeface="Courier New"/>
              </a:rPr>
              <a:t>Summarize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the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following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conversation.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462" y="1669219"/>
            <a:ext cx="7449820" cy="24686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Hello.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My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name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is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Tommy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Sandals,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have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a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reservation. </a:t>
            </a:r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6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May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see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some</a:t>
            </a:r>
            <a:r>
              <a:rPr sz="1600" b="1" spc="-63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identification,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sir,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please?</a:t>
            </a:r>
            <a:endParaRPr sz="1600">
              <a:latin typeface="Courier New"/>
              <a:cs typeface="Courier New"/>
            </a:endParaRPr>
          </a:p>
          <a:p>
            <a:pPr marL="6350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Sure.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Here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13" dirty="0">
                <a:latin typeface="Courier New"/>
                <a:cs typeface="Courier New"/>
              </a:rPr>
              <a:t>go.</a:t>
            </a:r>
            <a:endParaRPr sz="1600">
              <a:latin typeface="Courier New"/>
              <a:cs typeface="Courier New"/>
            </a:endParaRPr>
          </a:p>
          <a:p>
            <a:pPr marL="6350" marR="611823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Thank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so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much.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Have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got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a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credit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card,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13" dirty="0">
                <a:latin typeface="Courier New"/>
                <a:cs typeface="Courier New"/>
              </a:rPr>
              <a:t>Mr. </a:t>
            </a:r>
            <a:r>
              <a:rPr sz="1600" b="1" spc="-5" dirty="0">
                <a:latin typeface="Courier New"/>
                <a:cs typeface="Courier New"/>
              </a:rPr>
              <a:t>Sandals?</a:t>
            </a:r>
            <a:endParaRPr sz="1600">
              <a:latin typeface="Courier New"/>
              <a:cs typeface="Courier New"/>
            </a:endParaRPr>
          </a:p>
          <a:p>
            <a:pPr marL="6350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sure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13" dirty="0">
                <a:latin typeface="Courier New"/>
                <a:cs typeface="Courier New"/>
              </a:rPr>
              <a:t>do.</a:t>
            </a:r>
            <a:endParaRPr sz="1600">
              <a:latin typeface="Courier New"/>
              <a:cs typeface="Courier New"/>
            </a:endParaRPr>
          </a:p>
          <a:p>
            <a:pPr marL="6350" marR="611823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Thank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you,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sir.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You'll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be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in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room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507,</a:t>
            </a:r>
            <a:r>
              <a:rPr sz="1600" b="1" spc="-48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nonsmoking, </a:t>
            </a:r>
            <a:r>
              <a:rPr sz="1600" b="1" dirty="0">
                <a:latin typeface="Courier New"/>
                <a:cs typeface="Courier New"/>
              </a:rPr>
              <a:t>queen</a:t>
            </a:r>
            <a:r>
              <a:rPr sz="1600" b="1" spc="-63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bed.</a:t>
            </a:r>
            <a:endParaRPr sz="1600">
              <a:latin typeface="Courier New"/>
              <a:cs typeface="Courier New"/>
            </a:endParaRPr>
          </a:p>
          <a:p>
            <a:pPr marL="6350" marR="3659823"/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That's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great,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thank</a:t>
            </a:r>
            <a:r>
              <a:rPr sz="1600" b="1" spc="-7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you! </a:t>
            </a:r>
            <a:r>
              <a:rPr sz="16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600" b="1" dirty="0">
                <a:latin typeface="Courier New"/>
                <a:cs typeface="Courier New"/>
              </a:rPr>
              <a:t>:</a:t>
            </a:r>
            <a:r>
              <a:rPr sz="1600" b="1" spc="-5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Enjoy</a:t>
            </a:r>
            <a:r>
              <a:rPr sz="1600" b="1" spc="-57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your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stay!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8680" y="4278066"/>
            <a:ext cx="5718175" cy="1756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565150" algn="l"/>
              </a:tabLst>
            </a:pPr>
            <a:r>
              <a:rPr sz="1100" spc="-5" dirty="0"/>
              <a:t>Source:</a:t>
            </a:r>
            <a:r>
              <a:rPr sz="1100" dirty="0"/>
              <a:t>	</a:t>
            </a:r>
            <a:r>
              <a:rPr sz="11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https://huggingface.co/datasets/knkarthick/dialogsum/viewer/knkarthick--</a:t>
            </a:r>
            <a:r>
              <a:rPr sz="11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dialogsum/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5709" y="1425888"/>
            <a:ext cx="3556000" cy="6989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reservation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room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at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the</a:t>
            </a:r>
            <a:r>
              <a:rPr sz="1500" b="1" spc="-5" dirty="0">
                <a:latin typeface="Courier New"/>
                <a:cs typeface="Courier New"/>
              </a:rPr>
              <a:t> Venetian </a:t>
            </a:r>
            <a:r>
              <a:rPr sz="1500" b="1" dirty="0">
                <a:latin typeface="Courier New"/>
                <a:cs typeface="Courier New"/>
              </a:rPr>
              <a:t>Hotel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in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Las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Vegas.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71056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65" dirty="0"/>
              <a:t> </a:t>
            </a:r>
            <a:r>
              <a:rPr b="1" dirty="0">
                <a:latin typeface="Lato"/>
                <a:cs typeface="Lato"/>
              </a:rPr>
              <a:t>before</a:t>
            </a:r>
            <a:r>
              <a:rPr b="1"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6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3" dirty="0"/>
              <a:t> </a:t>
            </a:r>
            <a:r>
              <a:rPr dirty="0"/>
              <a:t>our</a:t>
            </a:r>
            <a:r>
              <a:rPr spc="-160" dirty="0"/>
              <a:t> </a:t>
            </a:r>
            <a:r>
              <a:rPr spc="-5" dirty="0"/>
              <a:t>dataset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6" name="object 6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83284" y="1823502"/>
            <a:ext cx="7140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10" name="object 10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6455" y="2466856"/>
            <a:ext cx="2880360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18" dirty="0">
                <a:latin typeface="Lato"/>
                <a:cs typeface="Lato"/>
              </a:rPr>
              <a:t>Adequate</a:t>
            </a:r>
            <a:r>
              <a:rPr sz="1600" i="1" spc="-65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completion,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but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25" dirty="0">
                <a:latin typeface="Lato"/>
                <a:cs typeface="Lato"/>
              </a:rPr>
              <a:t>does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not </a:t>
            </a:r>
            <a:r>
              <a:rPr sz="1600" i="1" spc="-15" dirty="0">
                <a:latin typeface="Lato"/>
                <a:cs typeface="Lato"/>
              </a:rPr>
              <a:t>match</a:t>
            </a:r>
            <a:r>
              <a:rPr sz="1600" i="1" spc="-8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88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5709" y="3144461"/>
            <a:ext cx="3441700" cy="11605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Courier New"/>
                <a:cs typeface="Courier New"/>
              </a:rPr>
              <a:t>H</a:t>
            </a:r>
            <a:r>
              <a:rPr sz="1500" b="1" dirty="0">
                <a:latin typeface="Courier New"/>
                <a:cs typeface="Courier New"/>
              </a:rPr>
              <a:t>uman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baseline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summary:</a:t>
            </a:r>
            <a:endParaRPr sz="1500">
              <a:latin typeface="Courier New"/>
              <a:cs typeface="Courier New"/>
            </a:endParaRPr>
          </a:p>
          <a:p>
            <a:pPr marL="6350" marR="2540"/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got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reservation.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asks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his </a:t>
            </a:r>
            <a:r>
              <a:rPr sz="1500" b="1" dirty="0">
                <a:latin typeface="Courier New"/>
                <a:cs typeface="Courier New"/>
              </a:rPr>
              <a:t>identification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credit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card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3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check-</a:t>
            </a:r>
            <a:r>
              <a:rPr sz="1500" b="1" spc="-13" dirty="0">
                <a:latin typeface="Courier New"/>
                <a:cs typeface="Courier New"/>
              </a:rPr>
              <a:t>in.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5709" y="1425888"/>
            <a:ext cx="35560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reservation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709" y="1654488"/>
            <a:ext cx="19558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room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at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the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26135" y="1626247"/>
            <a:ext cx="1021398" cy="265778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34608" rIns="0" bIns="0" rtlCol="0">
            <a:spAutoFit/>
          </a:bodyPr>
          <a:lstStyle/>
          <a:p>
            <a:pPr marL="43180">
              <a:spcBef>
                <a:spcPts val="273"/>
              </a:spcBef>
            </a:pPr>
            <a:r>
              <a:rPr sz="1500" b="1" spc="-5" dirty="0">
                <a:latin typeface="Courier New"/>
                <a:cs typeface="Courier New"/>
              </a:rPr>
              <a:t>Venetian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5709" y="1883087"/>
            <a:ext cx="21844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Hotel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in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Las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Vegas.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90585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65" dirty="0"/>
              <a:t> </a:t>
            </a:r>
            <a:r>
              <a:rPr b="1" dirty="0">
                <a:latin typeface="Lato"/>
                <a:cs typeface="Lato"/>
              </a:rPr>
              <a:t>before</a:t>
            </a:r>
            <a:r>
              <a:rPr b="1"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6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3" dirty="0"/>
              <a:t> </a:t>
            </a:r>
            <a:r>
              <a:rPr dirty="0"/>
              <a:t>our</a:t>
            </a:r>
            <a:r>
              <a:rPr spc="-160" dirty="0"/>
              <a:t> </a:t>
            </a:r>
            <a:r>
              <a:rPr spc="-5" dirty="0"/>
              <a:t>dataset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9" name="object 9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83284" y="1823502"/>
            <a:ext cx="7140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66455" y="2466856"/>
            <a:ext cx="2880360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18" dirty="0">
                <a:latin typeface="Lato"/>
                <a:cs typeface="Lato"/>
              </a:rPr>
              <a:t>Adequate</a:t>
            </a:r>
            <a:r>
              <a:rPr sz="1600" i="1" spc="-65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completion,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but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25" dirty="0">
                <a:latin typeface="Lato"/>
                <a:cs typeface="Lato"/>
              </a:rPr>
              <a:t>does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not </a:t>
            </a:r>
            <a:r>
              <a:rPr sz="1600" i="1" spc="-15" dirty="0">
                <a:latin typeface="Lato"/>
                <a:cs typeface="Lato"/>
              </a:rPr>
              <a:t>match</a:t>
            </a:r>
            <a:r>
              <a:rPr sz="1600" i="1" spc="-8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88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05709" y="3144461"/>
            <a:ext cx="3441700" cy="11605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Courier New"/>
                <a:cs typeface="Courier New"/>
              </a:rPr>
              <a:t>H</a:t>
            </a:r>
            <a:r>
              <a:rPr sz="1500" b="1" dirty="0">
                <a:latin typeface="Courier New"/>
                <a:cs typeface="Courier New"/>
              </a:rPr>
              <a:t>uman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baseline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summary:</a:t>
            </a:r>
            <a:endParaRPr sz="1500">
              <a:latin typeface="Courier New"/>
              <a:cs typeface="Courier New"/>
            </a:endParaRPr>
          </a:p>
          <a:p>
            <a:pPr marL="6350" marR="2540"/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got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reservation.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asks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his </a:t>
            </a:r>
            <a:r>
              <a:rPr sz="1500" b="1" dirty="0">
                <a:latin typeface="Courier New"/>
                <a:cs typeface="Courier New"/>
              </a:rPr>
              <a:t>identification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credit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card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3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check-</a:t>
            </a:r>
            <a:r>
              <a:rPr sz="1500" b="1" spc="-13" dirty="0">
                <a:latin typeface="Courier New"/>
                <a:cs typeface="Courier New"/>
              </a:rPr>
              <a:t>in.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5709" y="1425888"/>
            <a:ext cx="3556000" cy="4680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reservation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room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at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the</a:t>
            </a:r>
            <a:r>
              <a:rPr sz="1500" b="1" spc="-5" dirty="0">
                <a:latin typeface="Courier New"/>
                <a:cs typeface="Courier New"/>
              </a:rPr>
              <a:t> Venetian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709" y="1883087"/>
            <a:ext cx="927100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Hotel</a:t>
            </a:r>
            <a:r>
              <a:rPr sz="1500" b="1" spc="-13" dirty="0">
                <a:latin typeface="Courier New"/>
                <a:cs typeface="Courier New"/>
              </a:rPr>
              <a:t> in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6099" y="1853171"/>
            <a:ext cx="1197928" cy="267381"/>
          </a:xfrm>
          <a:prstGeom prst="rect">
            <a:avLst/>
          </a:prstGeom>
          <a:ln w="76199">
            <a:solidFill>
              <a:srgbClr val="FF00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54610">
              <a:spcBef>
                <a:spcPts val="285"/>
              </a:spcBef>
            </a:pPr>
            <a:r>
              <a:rPr sz="1500" b="1" dirty="0">
                <a:latin typeface="Courier New"/>
                <a:cs typeface="Courier New"/>
              </a:rPr>
              <a:t>Las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Vegas.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647438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65" dirty="0"/>
              <a:t> </a:t>
            </a:r>
            <a:r>
              <a:rPr b="1" dirty="0">
                <a:latin typeface="Lato"/>
                <a:cs typeface="Lato"/>
              </a:rPr>
              <a:t>before</a:t>
            </a:r>
            <a:r>
              <a:rPr b="1"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60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3" dirty="0"/>
              <a:t> </a:t>
            </a:r>
            <a:r>
              <a:rPr dirty="0"/>
              <a:t>our</a:t>
            </a:r>
            <a:r>
              <a:rPr spc="-160" dirty="0"/>
              <a:t> </a:t>
            </a:r>
            <a:r>
              <a:rPr spc="-5" dirty="0"/>
              <a:t>dataset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8" name="object 8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883284" y="1823502"/>
            <a:ext cx="71405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12" name="object 12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5" name="object 15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6455" y="2466856"/>
            <a:ext cx="2880360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18" dirty="0">
                <a:latin typeface="Lato"/>
                <a:cs typeface="Lato"/>
              </a:rPr>
              <a:t>Adequate</a:t>
            </a:r>
            <a:r>
              <a:rPr sz="1600" i="1" spc="-65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completion,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but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25" dirty="0">
                <a:latin typeface="Lato"/>
                <a:cs typeface="Lato"/>
              </a:rPr>
              <a:t>does</a:t>
            </a:r>
            <a:r>
              <a:rPr sz="1600" i="1" spc="-63" dirty="0">
                <a:latin typeface="Lato"/>
                <a:cs typeface="Lato"/>
              </a:rPr>
              <a:t> </a:t>
            </a:r>
            <a:r>
              <a:rPr sz="1600" i="1" spc="-13" dirty="0">
                <a:latin typeface="Lato"/>
                <a:cs typeface="Lato"/>
              </a:rPr>
              <a:t>not </a:t>
            </a:r>
            <a:r>
              <a:rPr sz="1600" i="1" spc="-15" dirty="0">
                <a:latin typeface="Lato"/>
                <a:cs typeface="Lato"/>
              </a:rPr>
              <a:t>match</a:t>
            </a:r>
            <a:r>
              <a:rPr sz="1600" i="1" spc="-8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88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05709" y="3144461"/>
            <a:ext cx="3441700" cy="116057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latin typeface="Courier New"/>
                <a:cs typeface="Courier New"/>
              </a:rPr>
              <a:t>H</a:t>
            </a:r>
            <a:r>
              <a:rPr sz="1500" b="1" dirty="0">
                <a:latin typeface="Courier New"/>
                <a:cs typeface="Courier New"/>
              </a:rPr>
              <a:t>uman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baseline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summary:</a:t>
            </a:r>
            <a:endParaRPr sz="1500">
              <a:latin typeface="Courier New"/>
              <a:cs typeface="Courier New"/>
            </a:endParaRPr>
          </a:p>
          <a:p>
            <a:pPr marL="6350" marR="2540"/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got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reservation.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asks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for</a:t>
            </a:r>
            <a:r>
              <a:rPr sz="1500" b="1" spc="-13" dirty="0">
                <a:latin typeface="Courier New"/>
                <a:cs typeface="Courier New"/>
              </a:rPr>
              <a:t> his </a:t>
            </a:r>
            <a:r>
              <a:rPr sz="1500" b="1" dirty="0">
                <a:latin typeface="Courier New"/>
                <a:cs typeface="Courier New"/>
              </a:rPr>
              <a:t>identification</a:t>
            </a:r>
            <a:r>
              <a:rPr sz="1500" b="1" spc="-2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credit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card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3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check-</a:t>
            </a:r>
            <a:r>
              <a:rPr sz="1500" b="1" spc="-13" dirty="0">
                <a:latin typeface="Courier New"/>
                <a:cs typeface="Courier New"/>
              </a:rPr>
              <a:t>in.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56767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Summary</a:t>
            </a:r>
            <a:r>
              <a:rPr spc="-145" dirty="0"/>
              <a:t> </a:t>
            </a:r>
            <a:r>
              <a:rPr b="1" dirty="0">
                <a:latin typeface="Lato"/>
                <a:cs typeface="Lato"/>
              </a:rPr>
              <a:t>after</a:t>
            </a:r>
            <a:r>
              <a:rPr b="1" spc="-10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43" dirty="0"/>
              <a:t> </a:t>
            </a:r>
            <a:r>
              <a:rPr spc="-28" dirty="0"/>
              <a:t>FLAN</a:t>
            </a:r>
            <a:r>
              <a:rPr spc="-300" dirty="0"/>
              <a:t>-</a:t>
            </a:r>
            <a:r>
              <a:rPr spc="-20" dirty="0"/>
              <a:t>T5</a:t>
            </a:r>
            <a:r>
              <a:rPr spc="-140" dirty="0"/>
              <a:t> </a:t>
            </a:r>
            <a:r>
              <a:rPr dirty="0"/>
              <a:t>with</a:t>
            </a:r>
            <a:r>
              <a:rPr spc="-143" dirty="0"/>
              <a:t> </a:t>
            </a:r>
            <a:r>
              <a:rPr dirty="0"/>
              <a:t>our</a:t>
            </a:r>
            <a:r>
              <a:rPr spc="-140" dirty="0"/>
              <a:t> </a:t>
            </a:r>
            <a:r>
              <a:rPr spc="-5" dirty="0"/>
              <a:t>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712" y="1036280"/>
            <a:ext cx="2386648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630555" algn="l"/>
              </a:tabLst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	(created</a:t>
            </a:r>
            <a:r>
              <a:rPr sz="1300" b="1" spc="-2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from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template)</a:t>
            </a:r>
            <a:endParaRPr sz="13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4436" y="1036256"/>
            <a:ext cx="171164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r>
              <a:rPr sz="1300" b="1" spc="-2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(Summary)</a:t>
            </a:r>
            <a:endParaRPr sz="13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3323" y="1425888"/>
            <a:ext cx="2870200" cy="139140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500" b="1" dirty="0">
                <a:latin typeface="Courier New"/>
                <a:cs typeface="Courier New"/>
              </a:rPr>
              <a:t>Tommy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Sandals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has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a </a:t>
            </a:r>
            <a:r>
              <a:rPr sz="1500" b="1" dirty="0">
                <a:latin typeface="Courier New"/>
                <a:cs typeface="Courier New"/>
              </a:rPr>
              <a:t>reservation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checks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in </a:t>
            </a:r>
            <a:r>
              <a:rPr sz="1500" b="1" dirty="0">
                <a:latin typeface="Courier New"/>
                <a:cs typeface="Courier New"/>
              </a:rPr>
              <a:t>showing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ID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8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credit </a:t>
            </a:r>
            <a:r>
              <a:rPr sz="1500" b="1" dirty="0">
                <a:latin typeface="Courier New"/>
                <a:cs typeface="Courier New"/>
              </a:rPr>
              <a:t>card.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Mike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helps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him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to </a:t>
            </a:r>
            <a:r>
              <a:rPr sz="1500" b="1" dirty="0">
                <a:latin typeface="Courier New"/>
                <a:cs typeface="Courier New"/>
              </a:rPr>
              <a:t>check</a:t>
            </a:r>
            <a:r>
              <a:rPr sz="1500" b="1" spc="-18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in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and</a:t>
            </a:r>
            <a:r>
              <a:rPr sz="1500" b="1" spc="-13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approves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spc="-13" dirty="0">
                <a:latin typeface="Courier New"/>
                <a:cs typeface="Courier New"/>
              </a:rPr>
              <a:t>his </a:t>
            </a:r>
            <a:r>
              <a:rPr sz="1500" b="1" spc="-5" dirty="0">
                <a:latin typeface="Courier New"/>
                <a:cs typeface="Courier New"/>
              </a:rPr>
              <a:t>reservation.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6705" y="3010380"/>
            <a:ext cx="1795463" cy="74507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i="1" spc="-20" dirty="0">
                <a:latin typeface="Lato"/>
                <a:cs typeface="Lato"/>
              </a:rPr>
              <a:t>Better</a:t>
            </a:r>
            <a:r>
              <a:rPr sz="1600" i="1" spc="-75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summary, </a:t>
            </a:r>
            <a:r>
              <a:rPr sz="1600" i="1" spc="-23" dirty="0">
                <a:latin typeface="Lato"/>
                <a:cs typeface="Lato"/>
              </a:rPr>
              <a:t>more-</a:t>
            </a:r>
            <a:r>
              <a:rPr sz="1600" i="1" spc="-20" dirty="0">
                <a:latin typeface="Lato"/>
                <a:cs typeface="Lato"/>
              </a:rPr>
              <a:t>closely</a:t>
            </a:r>
            <a:r>
              <a:rPr sz="1600" i="1" spc="-48" dirty="0">
                <a:latin typeface="Lato"/>
                <a:cs typeface="Lato"/>
              </a:rPr>
              <a:t> </a:t>
            </a:r>
            <a:r>
              <a:rPr sz="1600" i="1" spc="-18" dirty="0">
                <a:latin typeface="Lato"/>
                <a:cs typeface="Lato"/>
              </a:rPr>
              <a:t>matches </a:t>
            </a:r>
            <a:r>
              <a:rPr sz="1600" i="1" spc="-5" dirty="0">
                <a:latin typeface="Lato"/>
                <a:cs typeface="Lato"/>
              </a:rPr>
              <a:t>human</a:t>
            </a:r>
            <a:r>
              <a:rPr sz="1600" i="1" spc="-90" dirty="0">
                <a:latin typeface="Lato"/>
                <a:cs typeface="Lato"/>
              </a:rPr>
              <a:t> </a:t>
            </a:r>
            <a:r>
              <a:rPr sz="1600" i="1" spc="-5" dirty="0">
                <a:latin typeface="Lato"/>
                <a:cs typeface="Lato"/>
              </a:rPr>
              <a:t>baseline.</a:t>
            </a:r>
            <a:endParaRPr sz="16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1427412"/>
            <a:ext cx="2390458" cy="222240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76860">
              <a:spcBef>
                <a:spcPts val="50"/>
              </a:spcBef>
            </a:pPr>
            <a:r>
              <a:rPr sz="1200" b="1" dirty="0">
                <a:latin typeface="Courier New"/>
                <a:cs typeface="Courier New"/>
              </a:rPr>
              <a:t>Summarize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the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following conversation.</a:t>
            </a:r>
            <a:endParaRPr sz="1200">
              <a:latin typeface="Courier New"/>
              <a:cs typeface="Courier New"/>
            </a:endParaRPr>
          </a:p>
          <a:p>
            <a:pPr marL="6350" marR="185738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Hello.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name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13" dirty="0">
                <a:latin typeface="Courier New"/>
                <a:cs typeface="Courier New"/>
              </a:rPr>
              <a:t>is </a:t>
            </a:r>
            <a:r>
              <a:rPr sz="1200" b="1" dirty="0">
                <a:latin typeface="Courier New"/>
                <a:cs typeface="Courier New"/>
              </a:rPr>
              <a:t>Tommy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Sandals,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have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25" dirty="0">
                <a:latin typeface="Courier New"/>
                <a:cs typeface="Courier New"/>
              </a:rPr>
              <a:t>a </a:t>
            </a:r>
            <a:r>
              <a:rPr sz="1200" b="1" spc="-5" dirty="0">
                <a:latin typeface="Courier New"/>
                <a:cs typeface="Courier New"/>
              </a:rPr>
              <a:t>reservation.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May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I</a:t>
            </a:r>
            <a:r>
              <a:rPr sz="1200" b="1" spc="-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see</a:t>
            </a:r>
            <a:r>
              <a:rPr sz="1200" b="1" spc="-5" dirty="0">
                <a:latin typeface="Courier New"/>
                <a:cs typeface="Courier New"/>
              </a:rPr>
              <a:t> </a:t>
            </a:r>
            <a:r>
              <a:rPr sz="1200" b="1" spc="-10" dirty="0">
                <a:latin typeface="Courier New"/>
                <a:cs typeface="Courier New"/>
              </a:rPr>
              <a:t>some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spc="-13" dirty="0"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6350" marR="254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Tommy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That's</a:t>
            </a:r>
            <a:r>
              <a:rPr sz="1200" b="1" spc="-15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great,</a:t>
            </a:r>
            <a:r>
              <a:rPr sz="1200" b="1" spc="-13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thank </a:t>
            </a:r>
            <a:r>
              <a:rPr sz="1200" b="1" spc="-10" dirty="0">
                <a:latin typeface="Courier New"/>
                <a:cs typeface="Courier New"/>
              </a:rPr>
              <a:t>you!</a:t>
            </a:r>
            <a:endParaRPr sz="1200">
              <a:latin typeface="Courier New"/>
              <a:cs typeface="Courier New"/>
            </a:endParaRPr>
          </a:p>
          <a:p>
            <a:pPr marL="6350"/>
            <a:r>
              <a:rPr sz="1200" b="1" dirty="0">
                <a:solidFill>
                  <a:srgbClr val="FF00FF"/>
                </a:solidFill>
                <a:latin typeface="Courier New"/>
                <a:cs typeface="Courier New"/>
              </a:rPr>
              <a:t>Mike</a:t>
            </a:r>
            <a:r>
              <a:rPr sz="1200" b="1" dirty="0">
                <a:latin typeface="Courier New"/>
                <a:cs typeface="Courier New"/>
              </a:rPr>
              <a:t>:</a:t>
            </a:r>
            <a:r>
              <a:rPr sz="1200" b="1" spc="-18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Enjoy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dirty="0">
                <a:latin typeface="Courier New"/>
                <a:cs typeface="Courier New"/>
              </a:rPr>
              <a:t>your</a:t>
            </a:r>
            <a:r>
              <a:rPr sz="1200" b="1" spc="-1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stay!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13369" y="1662259"/>
            <a:ext cx="456883" cy="82233"/>
            <a:chOff x="6026737" y="3324518"/>
            <a:chExt cx="913765" cy="164465"/>
          </a:xfrm>
        </p:grpSpPr>
        <p:sp>
          <p:nvSpPr>
            <p:cNvPr id="9" name="object 9"/>
            <p:cNvSpPr/>
            <p:nvPr/>
          </p:nvSpPr>
          <p:spPr>
            <a:xfrm>
              <a:off x="6026737" y="34064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8886" y="3324518"/>
              <a:ext cx="210999" cy="1639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81494" y="1036251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88178" y="1584384"/>
            <a:ext cx="456883" cy="82233"/>
            <a:chOff x="9776355" y="316876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9776355" y="325074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8503" y="316876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645136" y="1346991"/>
            <a:ext cx="1202690" cy="1194435"/>
            <a:chOff x="7290272" y="2693982"/>
            <a:chExt cx="2405380" cy="2388870"/>
          </a:xfrm>
        </p:grpSpPr>
        <p:sp>
          <p:nvSpPr>
            <p:cNvPr id="16" name="object 16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1197897" y="2378995"/>
                  </a:move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2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3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3"/>
                  </a:lnTo>
                  <a:lnTo>
                    <a:pt x="2395795" y="1189497"/>
                  </a:lnTo>
                  <a:lnTo>
                    <a:pt x="2394844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2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4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2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50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3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295035" y="2698744"/>
              <a:ext cx="2395855" cy="2379345"/>
            </a:xfrm>
            <a:custGeom>
              <a:avLst/>
              <a:gdLst/>
              <a:ahLst/>
              <a:cxnLst/>
              <a:rect l="l" t="t" r="r" b="b"/>
              <a:pathLst>
                <a:path w="2395854" h="2379345">
                  <a:moveTo>
                    <a:pt x="0" y="1189497"/>
                  </a:moveTo>
                  <a:lnTo>
                    <a:pt x="951" y="1141656"/>
                  </a:lnTo>
                  <a:lnTo>
                    <a:pt x="3780" y="1094294"/>
                  </a:lnTo>
                  <a:lnTo>
                    <a:pt x="8453" y="1047447"/>
                  </a:lnTo>
                  <a:lnTo>
                    <a:pt x="14932" y="1001151"/>
                  </a:lnTo>
                  <a:lnTo>
                    <a:pt x="23183" y="955441"/>
                  </a:lnTo>
                  <a:lnTo>
                    <a:pt x="33169" y="910352"/>
                  </a:lnTo>
                  <a:lnTo>
                    <a:pt x="44854" y="865921"/>
                  </a:lnTo>
                  <a:lnTo>
                    <a:pt x="58203" y="822182"/>
                  </a:lnTo>
                  <a:lnTo>
                    <a:pt x="73181" y="779172"/>
                  </a:lnTo>
                  <a:lnTo>
                    <a:pt x="89750" y="736926"/>
                  </a:lnTo>
                  <a:lnTo>
                    <a:pt x="107876" y="695479"/>
                  </a:lnTo>
                  <a:lnTo>
                    <a:pt x="127523" y="654867"/>
                  </a:lnTo>
                  <a:lnTo>
                    <a:pt x="148654" y="615125"/>
                  </a:lnTo>
                  <a:lnTo>
                    <a:pt x="171235" y="576289"/>
                  </a:lnTo>
                  <a:lnTo>
                    <a:pt x="195229" y="538395"/>
                  </a:lnTo>
                  <a:lnTo>
                    <a:pt x="220600" y="501478"/>
                  </a:lnTo>
                  <a:lnTo>
                    <a:pt x="247313" y="465573"/>
                  </a:lnTo>
                  <a:lnTo>
                    <a:pt x="275332" y="430716"/>
                  </a:lnTo>
                  <a:lnTo>
                    <a:pt x="304621" y="396943"/>
                  </a:lnTo>
                  <a:lnTo>
                    <a:pt x="335145" y="364289"/>
                  </a:lnTo>
                  <a:lnTo>
                    <a:pt x="366867" y="332789"/>
                  </a:lnTo>
                  <a:lnTo>
                    <a:pt x="399752" y="302480"/>
                  </a:lnTo>
                  <a:lnTo>
                    <a:pt x="433764" y="273397"/>
                  </a:lnTo>
                  <a:lnTo>
                    <a:pt x="468867" y="245575"/>
                  </a:lnTo>
                  <a:lnTo>
                    <a:pt x="505025" y="219049"/>
                  </a:lnTo>
                  <a:lnTo>
                    <a:pt x="542203" y="193856"/>
                  </a:lnTo>
                  <a:lnTo>
                    <a:pt x="580365" y="170031"/>
                  </a:lnTo>
                  <a:lnTo>
                    <a:pt x="619475" y="147609"/>
                  </a:lnTo>
                  <a:lnTo>
                    <a:pt x="659498" y="126626"/>
                  </a:lnTo>
                  <a:lnTo>
                    <a:pt x="700396" y="107117"/>
                  </a:lnTo>
                  <a:lnTo>
                    <a:pt x="742136" y="89119"/>
                  </a:lnTo>
                  <a:lnTo>
                    <a:pt x="784680" y="72666"/>
                  </a:lnTo>
                  <a:lnTo>
                    <a:pt x="827994" y="57794"/>
                  </a:lnTo>
                  <a:lnTo>
                    <a:pt x="872041" y="44539"/>
                  </a:lnTo>
                  <a:lnTo>
                    <a:pt x="916785" y="32935"/>
                  </a:lnTo>
                  <a:lnTo>
                    <a:pt x="962192" y="23020"/>
                  </a:lnTo>
                  <a:lnTo>
                    <a:pt x="1008224" y="14827"/>
                  </a:lnTo>
                  <a:lnTo>
                    <a:pt x="1054846" y="8393"/>
                  </a:lnTo>
                  <a:lnTo>
                    <a:pt x="1102023" y="3754"/>
                  </a:lnTo>
                  <a:lnTo>
                    <a:pt x="1149719" y="944"/>
                  </a:lnTo>
                  <a:lnTo>
                    <a:pt x="1197897" y="0"/>
                  </a:lnTo>
                  <a:lnTo>
                    <a:pt x="1247942" y="1037"/>
                  </a:lnTo>
                  <a:lnTo>
                    <a:pt x="1297713" y="4133"/>
                  </a:lnTo>
                  <a:lnTo>
                    <a:pt x="1347150" y="9264"/>
                  </a:lnTo>
                  <a:lnTo>
                    <a:pt x="1396195" y="16406"/>
                  </a:lnTo>
                  <a:lnTo>
                    <a:pt x="1444790" y="25534"/>
                  </a:lnTo>
                  <a:lnTo>
                    <a:pt x="1492875" y="36624"/>
                  </a:lnTo>
                  <a:lnTo>
                    <a:pt x="1540392" y="49653"/>
                  </a:lnTo>
                  <a:lnTo>
                    <a:pt x="1587282" y="64596"/>
                  </a:lnTo>
                  <a:lnTo>
                    <a:pt x="1633488" y="81429"/>
                  </a:lnTo>
                  <a:lnTo>
                    <a:pt x="1678949" y="100127"/>
                  </a:lnTo>
                  <a:lnTo>
                    <a:pt x="1723608" y="120668"/>
                  </a:lnTo>
                  <a:lnTo>
                    <a:pt x="1767405" y="143026"/>
                  </a:lnTo>
                  <a:lnTo>
                    <a:pt x="1810283" y="167177"/>
                  </a:lnTo>
                  <a:lnTo>
                    <a:pt x="1852182" y="193098"/>
                  </a:lnTo>
                  <a:lnTo>
                    <a:pt x="1893043" y="220764"/>
                  </a:lnTo>
                  <a:lnTo>
                    <a:pt x="1932809" y="250151"/>
                  </a:lnTo>
                  <a:lnTo>
                    <a:pt x="1971421" y="281236"/>
                  </a:lnTo>
                  <a:lnTo>
                    <a:pt x="2008819" y="313993"/>
                  </a:lnTo>
                  <a:lnTo>
                    <a:pt x="2044945" y="348399"/>
                  </a:lnTo>
                  <a:lnTo>
                    <a:pt x="2079594" y="384272"/>
                  </a:lnTo>
                  <a:lnTo>
                    <a:pt x="2112582" y="421408"/>
                  </a:lnTo>
                  <a:lnTo>
                    <a:pt x="2143886" y="459748"/>
                  </a:lnTo>
                  <a:lnTo>
                    <a:pt x="2173480" y="499234"/>
                  </a:lnTo>
                  <a:lnTo>
                    <a:pt x="2201341" y="539809"/>
                  </a:lnTo>
                  <a:lnTo>
                    <a:pt x="2227444" y="581413"/>
                  </a:lnTo>
                  <a:lnTo>
                    <a:pt x="2251766" y="623989"/>
                  </a:lnTo>
                  <a:lnTo>
                    <a:pt x="2274281" y="667479"/>
                  </a:lnTo>
                  <a:lnTo>
                    <a:pt x="2294965" y="711823"/>
                  </a:lnTo>
                  <a:lnTo>
                    <a:pt x="2313795" y="756965"/>
                  </a:lnTo>
                  <a:lnTo>
                    <a:pt x="2330746" y="802845"/>
                  </a:lnTo>
                  <a:lnTo>
                    <a:pt x="2345794" y="849406"/>
                  </a:lnTo>
                  <a:lnTo>
                    <a:pt x="2358914" y="896589"/>
                  </a:lnTo>
                  <a:lnTo>
                    <a:pt x="2370082" y="944336"/>
                  </a:lnTo>
                  <a:lnTo>
                    <a:pt x="2379274" y="992590"/>
                  </a:lnTo>
                  <a:lnTo>
                    <a:pt x="2386465" y="1041291"/>
                  </a:lnTo>
                  <a:lnTo>
                    <a:pt x="2391632" y="1090381"/>
                  </a:lnTo>
                  <a:lnTo>
                    <a:pt x="2394750" y="1139802"/>
                  </a:lnTo>
                  <a:lnTo>
                    <a:pt x="2395795" y="1189497"/>
                  </a:lnTo>
                  <a:lnTo>
                    <a:pt x="2394843" y="1237339"/>
                  </a:lnTo>
                  <a:lnTo>
                    <a:pt x="2392014" y="1284701"/>
                  </a:lnTo>
                  <a:lnTo>
                    <a:pt x="2387341" y="1331547"/>
                  </a:lnTo>
                  <a:lnTo>
                    <a:pt x="2380862" y="1377844"/>
                  </a:lnTo>
                  <a:lnTo>
                    <a:pt x="2372611" y="1423554"/>
                  </a:lnTo>
                  <a:lnTo>
                    <a:pt x="2362626" y="1468642"/>
                  </a:lnTo>
                  <a:lnTo>
                    <a:pt x="2350940" y="1513073"/>
                  </a:lnTo>
                  <a:lnTo>
                    <a:pt x="2337591" y="1556812"/>
                  </a:lnTo>
                  <a:lnTo>
                    <a:pt x="2322613" y="1599822"/>
                  </a:lnTo>
                  <a:lnTo>
                    <a:pt x="2306044" y="1642068"/>
                  </a:lnTo>
                  <a:lnTo>
                    <a:pt x="2287918" y="1683515"/>
                  </a:lnTo>
                  <a:lnTo>
                    <a:pt x="2268271" y="1724127"/>
                  </a:lnTo>
                  <a:lnTo>
                    <a:pt x="2247140" y="1763869"/>
                  </a:lnTo>
                  <a:lnTo>
                    <a:pt x="2224559" y="1802705"/>
                  </a:lnTo>
                  <a:lnTo>
                    <a:pt x="2200566" y="1840599"/>
                  </a:lnTo>
                  <a:lnTo>
                    <a:pt x="2175194" y="1877517"/>
                  </a:lnTo>
                  <a:lnTo>
                    <a:pt x="2148481" y="1913421"/>
                  </a:lnTo>
                  <a:lnTo>
                    <a:pt x="2120462" y="1948278"/>
                  </a:lnTo>
                  <a:lnTo>
                    <a:pt x="2091173" y="1982051"/>
                  </a:lnTo>
                  <a:lnTo>
                    <a:pt x="2060649" y="2014705"/>
                  </a:lnTo>
                  <a:lnTo>
                    <a:pt x="2028927" y="2046205"/>
                  </a:lnTo>
                  <a:lnTo>
                    <a:pt x="1996043" y="2076514"/>
                  </a:lnTo>
                  <a:lnTo>
                    <a:pt x="1962031" y="2105597"/>
                  </a:lnTo>
                  <a:lnTo>
                    <a:pt x="1926928" y="2133420"/>
                  </a:lnTo>
                  <a:lnTo>
                    <a:pt x="1890769" y="2159945"/>
                  </a:lnTo>
                  <a:lnTo>
                    <a:pt x="1853591" y="2185138"/>
                  </a:lnTo>
                  <a:lnTo>
                    <a:pt x="1815429" y="2208963"/>
                  </a:lnTo>
                  <a:lnTo>
                    <a:pt x="1776319" y="2231385"/>
                  </a:lnTo>
                  <a:lnTo>
                    <a:pt x="1736297" y="2252368"/>
                  </a:lnTo>
                  <a:lnTo>
                    <a:pt x="1695398" y="2271877"/>
                  </a:lnTo>
                  <a:lnTo>
                    <a:pt x="1653658" y="2289875"/>
                  </a:lnTo>
                  <a:lnTo>
                    <a:pt x="1611114" y="2306328"/>
                  </a:lnTo>
                  <a:lnTo>
                    <a:pt x="1567800" y="2321200"/>
                  </a:lnTo>
                  <a:lnTo>
                    <a:pt x="1523753" y="2334456"/>
                  </a:lnTo>
                  <a:lnTo>
                    <a:pt x="1479009" y="2346059"/>
                  </a:lnTo>
                  <a:lnTo>
                    <a:pt x="1433602" y="2355975"/>
                  </a:lnTo>
                  <a:lnTo>
                    <a:pt x="1387570" y="2364167"/>
                  </a:lnTo>
                  <a:lnTo>
                    <a:pt x="1340948" y="2370601"/>
                  </a:lnTo>
                  <a:lnTo>
                    <a:pt x="1293771" y="2375240"/>
                  </a:lnTo>
                  <a:lnTo>
                    <a:pt x="1246075" y="2378050"/>
                  </a:lnTo>
                  <a:lnTo>
                    <a:pt x="1197897" y="2378995"/>
                  </a:lnTo>
                  <a:lnTo>
                    <a:pt x="1149719" y="2378050"/>
                  </a:lnTo>
                  <a:lnTo>
                    <a:pt x="1102023" y="2375240"/>
                  </a:lnTo>
                  <a:lnTo>
                    <a:pt x="1054846" y="2370601"/>
                  </a:lnTo>
                  <a:lnTo>
                    <a:pt x="1008224" y="2364167"/>
                  </a:lnTo>
                  <a:lnTo>
                    <a:pt x="962192" y="2355975"/>
                  </a:lnTo>
                  <a:lnTo>
                    <a:pt x="916785" y="2346059"/>
                  </a:lnTo>
                  <a:lnTo>
                    <a:pt x="872041" y="2334456"/>
                  </a:lnTo>
                  <a:lnTo>
                    <a:pt x="827994" y="2321200"/>
                  </a:lnTo>
                  <a:lnTo>
                    <a:pt x="784680" y="2306328"/>
                  </a:lnTo>
                  <a:lnTo>
                    <a:pt x="742136" y="2289875"/>
                  </a:lnTo>
                  <a:lnTo>
                    <a:pt x="700396" y="2271877"/>
                  </a:lnTo>
                  <a:lnTo>
                    <a:pt x="659498" y="2252368"/>
                  </a:lnTo>
                  <a:lnTo>
                    <a:pt x="619475" y="2231385"/>
                  </a:lnTo>
                  <a:lnTo>
                    <a:pt x="580365" y="2208963"/>
                  </a:lnTo>
                  <a:lnTo>
                    <a:pt x="542203" y="2185138"/>
                  </a:lnTo>
                  <a:lnTo>
                    <a:pt x="505025" y="2159945"/>
                  </a:lnTo>
                  <a:lnTo>
                    <a:pt x="468867" y="2133420"/>
                  </a:lnTo>
                  <a:lnTo>
                    <a:pt x="433764" y="2105597"/>
                  </a:lnTo>
                  <a:lnTo>
                    <a:pt x="399752" y="2076514"/>
                  </a:lnTo>
                  <a:lnTo>
                    <a:pt x="366867" y="2046205"/>
                  </a:lnTo>
                  <a:lnTo>
                    <a:pt x="335145" y="2014705"/>
                  </a:lnTo>
                  <a:lnTo>
                    <a:pt x="304621" y="1982051"/>
                  </a:lnTo>
                  <a:lnTo>
                    <a:pt x="275332" y="1948278"/>
                  </a:lnTo>
                  <a:lnTo>
                    <a:pt x="247313" y="1913421"/>
                  </a:lnTo>
                  <a:lnTo>
                    <a:pt x="220600" y="1877517"/>
                  </a:lnTo>
                  <a:lnTo>
                    <a:pt x="195229" y="1840599"/>
                  </a:lnTo>
                  <a:lnTo>
                    <a:pt x="171235" y="1802705"/>
                  </a:lnTo>
                  <a:lnTo>
                    <a:pt x="148654" y="1763869"/>
                  </a:lnTo>
                  <a:lnTo>
                    <a:pt x="127523" y="1724127"/>
                  </a:lnTo>
                  <a:lnTo>
                    <a:pt x="107876" y="1683515"/>
                  </a:lnTo>
                  <a:lnTo>
                    <a:pt x="89750" y="1642068"/>
                  </a:lnTo>
                  <a:lnTo>
                    <a:pt x="73181" y="1599822"/>
                  </a:lnTo>
                  <a:lnTo>
                    <a:pt x="58203" y="1556812"/>
                  </a:lnTo>
                  <a:lnTo>
                    <a:pt x="44854" y="1513073"/>
                  </a:lnTo>
                  <a:lnTo>
                    <a:pt x="33169" y="1468642"/>
                  </a:lnTo>
                  <a:lnTo>
                    <a:pt x="23183" y="1423554"/>
                  </a:lnTo>
                  <a:lnTo>
                    <a:pt x="14932" y="1377844"/>
                  </a:lnTo>
                  <a:lnTo>
                    <a:pt x="8453" y="1331547"/>
                  </a:lnTo>
                  <a:lnTo>
                    <a:pt x="3780" y="1284701"/>
                  </a:lnTo>
                  <a:lnTo>
                    <a:pt x="951" y="1237339"/>
                  </a:lnTo>
                  <a:lnTo>
                    <a:pt x="0" y="11894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52263" y="1716345"/>
            <a:ext cx="97599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algn="ctr">
              <a:spcBef>
                <a:spcPts val="50"/>
              </a:spcBef>
            </a:pPr>
            <a:r>
              <a:rPr spc="-43" dirty="0">
                <a:latin typeface="Lato"/>
                <a:cs typeface="Lato"/>
              </a:rPr>
              <a:t>FLAN-</a:t>
            </a:r>
            <a:r>
              <a:rPr spc="-13" dirty="0">
                <a:latin typeface="Lato"/>
                <a:cs typeface="Lato"/>
              </a:rPr>
              <a:t>T5</a:t>
            </a:r>
            <a:endParaRPr>
              <a:latin typeface="Lato"/>
              <a:cs typeface="Lato"/>
            </a:endParaRPr>
          </a:p>
          <a:p>
            <a:pPr algn="ctr">
              <a:spcBef>
                <a:spcPts val="8"/>
              </a:spcBef>
            </a:pPr>
            <a:r>
              <a:rPr dirty="0">
                <a:latin typeface="Lato"/>
                <a:cs typeface="Lato"/>
              </a:rPr>
              <a:t>(Fine-</a:t>
            </a:r>
            <a:r>
              <a:rPr spc="-5" dirty="0">
                <a:latin typeface="Lato"/>
                <a:cs typeface="Lato"/>
              </a:rPr>
              <a:t>tuned)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1906"/>
            <a:ext cx="9144000" cy="4241800"/>
            <a:chOff x="0" y="1803811"/>
            <a:chExt cx="18288000" cy="8483600"/>
          </a:xfrm>
        </p:grpSpPr>
        <p:sp>
          <p:nvSpPr>
            <p:cNvPr id="3" name="object 3"/>
            <p:cNvSpPr/>
            <p:nvPr/>
          </p:nvSpPr>
          <p:spPr>
            <a:xfrm>
              <a:off x="4679240" y="3219818"/>
              <a:ext cx="8930005" cy="5896610"/>
            </a:xfrm>
            <a:custGeom>
              <a:avLst/>
              <a:gdLst/>
              <a:ahLst/>
              <a:cxnLst/>
              <a:rect l="l" t="t" r="r" b="b"/>
              <a:pathLst>
                <a:path w="8930005" h="5896609">
                  <a:moveTo>
                    <a:pt x="0" y="5896188"/>
                  </a:moveTo>
                  <a:lnTo>
                    <a:pt x="8929782" y="5896188"/>
                  </a:lnTo>
                  <a:lnTo>
                    <a:pt x="8929782" y="0"/>
                  </a:lnTo>
                  <a:lnTo>
                    <a:pt x="0" y="0"/>
                  </a:lnTo>
                  <a:lnTo>
                    <a:pt x="0" y="589618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9240" y="1803811"/>
              <a:ext cx="8930005" cy="1416050"/>
            </a:xfrm>
            <a:custGeom>
              <a:avLst/>
              <a:gdLst/>
              <a:ahLst/>
              <a:cxnLst/>
              <a:rect l="l" t="t" r="r" b="b"/>
              <a:pathLst>
                <a:path w="8930005" h="1416050">
                  <a:moveTo>
                    <a:pt x="8929782" y="1416007"/>
                  </a:moveTo>
                  <a:lnTo>
                    <a:pt x="0" y="1416007"/>
                  </a:lnTo>
                  <a:lnTo>
                    <a:pt x="0" y="0"/>
                  </a:lnTo>
                  <a:lnTo>
                    <a:pt x="8929782" y="0"/>
                  </a:lnTo>
                  <a:lnTo>
                    <a:pt x="8929782" y="1416007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8" dirty="0"/>
              <a:t>Fine-tuning</a:t>
            </a:r>
            <a:r>
              <a:rPr spc="-163" dirty="0"/>
              <a:t> </a:t>
            </a:r>
            <a:r>
              <a:rPr dirty="0"/>
              <a:t>with</a:t>
            </a:r>
            <a:r>
              <a:rPr spc="-160" dirty="0"/>
              <a:t> </a:t>
            </a:r>
            <a:r>
              <a:rPr spc="-5" dirty="0"/>
              <a:t>your</a:t>
            </a:r>
            <a:r>
              <a:rPr spc="-163" dirty="0"/>
              <a:t> </a:t>
            </a:r>
            <a:r>
              <a:rPr spc="-38" dirty="0"/>
              <a:t>own</a:t>
            </a:r>
            <a:r>
              <a:rPr spc="-160" dirty="0"/>
              <a:t> </a:t>
            </a:r>
            <a:r>
              <a:rPr spc="-10" dirty="0"/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39620" y="901906"/>
            <a:ext cx="4465003" cy="49340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199073" rIns="0" bIns="0" rtlCol="0">
            <a:spAutoFit/>
          </a:bodyPr>
          <a:lstStyle/>
          <a:p>
            <a:pPr marL="833120">
              <a:spcBef>
                <a:spcPts val="1568"/>
              </a:spcBef>
            </a:pPr>
            <a:r>
              <a:rPr sz="1900" spc="-5" dirty="0">
                <a:solidFill>
                  <a:srgbClr val="FFFFFF"/>
                </a:solidFill>
              </a:rPr>
              <a:t>ShopBot</a:t>
            </a:r>
            <a:endParaRPr sz="1900"/>
          </a:p>
        </p:txBody>
      </p:sp>
      <p:grpSp>
        <p:nvGrpSpPr>
          <p:cNvPr id="7" name="object 7"/>
          <p:cNvGrpSpPr/>
          <p:nvPr/>
        </p:nvGrpSpPr>
        <p:grpSpPr>
          <a:xfrm>
            <a:off x="2479339" y="1002124"/>
            <a:ext cx="4201795" cy="1938338"/>
            <a:chOff x="4958677" y="2004248"/>
            <a:chExt cx="8403590" cy="3876675"/>
          </a:xfrm>
        </p:grpSpPr>
        <p:sp>
          <p:nvSpPr>
            <p:cNvPr id="8" name="object 8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502798" y="1005607"/>
                  </a:move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252789" y="2309060"/>
              <a:ext cx="427355" cy="104775"/>
            </a:xfrm>
            <a:custGeom>
              <a:avLst/>
              <a:gdLst/>
              <a:ahLst/>
              <a:cxnLst/>
              <a:rect l="l" t="t" r="r" b="b"/>
              <a:pathLst>
                <a:path w="427354" h="104775">
                  <a:moveTo>
                    <a:pt x="52374" y="104749"/>
                  </a:moveTo>
                  <a:lnTo>
                    <a:pt x="31988" y="100634"/>
                  </a:lnTo>
                  <a:lnTo>
                    <a:pt x="15340" y="89410"/>
                  </a:lnTo>
                  <a:lnTo>
                    <a:pt x="4116" y="72762"/>
                  </a:lnTo>
                  <a:lnTo>
                    <a:pt x="0" y="52374"/>
                  </a:lnTo>
                  <a:lnTo>
                    <a:pt x="4116" y="31988"/>
                  </a:lnTo>
                  <a:lnTo>
                    <a:pt x="15340" y="15340"/>
                  </a:lnTo>
                  <a:lnTo>
                    <a:pt x="31988" y="4116"/>
                  </a:lnTo>
                  <a:lnTo>
                    <a:pt x="52374" y="0"/>
                  </a:lnTo>
                  <a:lnTo>
                    <a:pt x="72761" y="4116"/>
                  </a:lnTo>
                  <a:lnTo>
                    <a:pt x="89409" y="15340"/>
                  </a:lnTo>
                  <a:lnTo>
                    <a:pt x="100633" y="31988"/>
                  </a:lnTo>
                  <a:lnTo>
                    <a:pt x="104749" y="52374"/>
                  </a:lnTo>
                  <a:lnTo>
                    <a:pt x="100633" y="72762"/>
                  </a:lnTo>
                  <a:lnTo>
                    <a:pt x="89409" y="89410"/>
                  </a:lnTo>
                  <a:lnTo>
                    <a:pt x="72761" y="100634"/>
                  </a:lnTo>
                  <a:lnTo>
                    <a:pt x="52374" y="104749"/>
                  </a:lnTo>
                  <a:close/>
                </a:path>
                <a:path w="427354" h="104775">
                  <a:moveTo>
                    <a:pt x="374524" y="104749"/>
                  </a:moveTo>
                  <a:lnTo>
                    <a:pt x="354137" y="100634"/>
                  </a:lnTo>
                  <a:lnTo>
                    <a:pt x="337489" y="89410"/>
                  </a:lnTo>
                  <a:lnTo>
                    <a:pt x="326265" y="72762"/>
                  </a:lnTo>
                  <a:lnTo>
                    <a:pt x="322149" y="52374"/>
                  </a:lnTo>
                  <a:lnTo>
                    <a:pt x="326265" y="31988"/>
                  </a:lnTo>
                  <a:lnTo>
                    <a:pt x="337489" y="15340"/>
                  </a:lnTo>
                  <a:lnTo>
                    <a:pt x="354137" y="4116"/>
                  </a:lnTo>
                  <a:lnTo>
                    <a:pt x="374524" y="0"/>
                  </a:lnTo>
                  <a:lnTo>
                    <a:pt x="394910" y="4116"/>
                  </a:lnTo>
                  <a:lnTo>
                    <a:pt x="411558" y="15340"/>
                  </a:lnTo>
                  <a:lnTo>
                    <a:pt x="422783" y="31988"/>
                  </a:lnTo>
                  <a:lnTo>
                    <a:pt x="426899" y="52374"/>
                  </a:lnTo>
                  <a:lnTo>
                    <a:pt x="422783" y="72762"/>
                  </a:lnTo>
                  <a:lnTo>
                    <a:pt x="411558" y="89410"/>
                  </a:lnTo>
                  <a:lnTo>
                    <a:pt x="394910" y="100634"/>
                  </a:lnTo>
                  <a:lnTo>
                    <a:pt x="374524" y="104749"/>
                  </a:lnTo>
                  <a:close/>
                </a:path>
              </a:pathLst>
            </a:custGeom>
            <a:solidFill>
              <a:srgbClr val="BDBD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026" y="2304297"/>
              <a:ext cx="114274" cy="114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76" y="2304297"/>
              <a:ext cx="114274" cy="1142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63440" y="2009010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39" h="1005839">
                  <a:moveTo>
                    <a:pt x="230274" y="722083"/>
                  </a:moveTo>
                  <a:lnTo>
                    <a:pt x="275689" y="750677"/>
                  </a:lnTo>
                  <a:lnTo>
                    <a:pt x="321095" y="774073"/>
                  </a:lnTo>
                  <a:lnTo>
                    <a:pt x="366492" y="792269"/>
                  </a:lnTo>
                  <a:lnTo>
                    <a:pt x="411881" y="805266"/>
                  </a:lnTo>
                  <a:lnTo>
                    <a:pt x="457261" y="813065"/>
                  </a:lnTo>
                  <a:lnTo>
                    <a:pt x="502633" y="815664"/>
                  </a:lnTo>
                  <a:lnTo>
                    <a:pt x="547996" y="813065"/>
                  </a:lnTo>
                  <a:lnTo>
                    <a:pt x="593349" y="805266"/>
                  </a:lnTo>
                  <a:lnTo>
                    <a:pt x="638694" y="792269"/>
                  </a:lnTo>
                  <a:lnTo>
                    <a:pt x="684029" y="774073"/>
                  </a:lnTo>
                  <a:lnTo>
                    <a:pt x="729356" y="750677"/>
                  </a:lnTo>
                  <a:lnTo>
                    <a:pt x="774673" y="722083"/>
                  </a:lnTo>
                </a:path>
                <a:path w="1005839" h="1005839">
                  <a:moveTo>
                    <a:pt x="0" y="502808"/>
                  </a:moveTo>
                  <a:lnTo>
                    <a:pt x="2301" y="454384"/>
                  </a:lnTo>
                  <a:lnTo>
                    <a:pt x="9065" y="407262"/>
                  </a:lnTo>
                  <a:lnTo>
                    <a:pt x="20082" y="361653"/>
                  </a:lnTo>
                  <a:lnTo>
                    <a:pt x="35139" y="317768"/>
                  </a:lnTo>
                  <a:lnTo>
                    <a:pt x="54027" y="275818"/>
                  </a:lnTo>
                  <a:lnTo>
                    <a:pt x="76536" y="236013"/>
                  </a:lnTo>
                  <a:lnTo>
                    <a:pt x="102453" y="198563"/>
                  </a:lnTo>
                  <a:lnTo>
                    <a:pt x="131570" y="163681"/>
                  </a:lnTo>
                  <a:lnTo>
                    <a:pt x="163674" y="131575"/>
                  </a:lnTo>
                  <a:lnTo>
                    <a:pt x="198556" y="102458"/>
                  </a:lnTo>
                  <a:lnTo>
                    <a:pt x="236004" y="76539"/>
                  </a:lnTo>
                  <a:lnTo>
                    <a:pt x="275809" y="54030"/>
                  </a:lnTo>
                  <a:lnTo>
                    <a:pt x="317759" y="35141"/>
                  </a:lnTo>
                  <a:lnTo>
                    <a:pt x="361643" y="20083"/>
                  </a:lnTo>
                  <a:lnTo>
                    <a:pt x="407252" y="9066"/>
                  </a:lnTo>
                  <a:lnTo>
                    <a:pt x="454374" y="2301"/>
                  </a:lnTo>
                  <a:lnTo>
                    <a:pt x="502798" y="0"/>
                  </a:lnTo>
                  <a:lnTo>
                    <a:pt x="551223" y="2301"/>
                  </a:lnTo>
                  <a:lnTo>
                    <a:pt x="598345" y="9066"/>
                  </a:lnTo>
                  <a:lnTo>
                    <a:pt x="643954" y="20083"/>
                  </a:lnTo>
                  <a:lnTo>
                    <a:pt x="687838" y="35141"/>
                  </a:lnTo>
                  <a:lnTo>
                    <a:pt x="729788" y="54030"/>
                  </a:lnTo>
                  <a:lnTo>
                    <a:pt x="769593" y="76539"/>
                  </a:lnTo>
                  <a:lnTo>
                    <a:pt x="807041" y="102458"/>
                  </a:lnTo>
                  <a:lnTo>
                    <a:pt x="841923" y="131575"/>
                  </a:lnTo>
                  <a:lnTo>
                    <a:pt x="874027" y="163681"/>
                  </a:lnTo>
                  <a:lnTo>
                    <a:pt x="903143" y="198563"/>
                  </a:lnTo>
                  <a:lnTo>
                    <a:pt x="929061" y="236013"/>
                  </a:lnTo>
                  <a:lnTo>
                    <a:pt x="951569" y="275818"/>
                  </a:lnTo>
                  <a:lnTo>
                    <a:pt x="970458" y="317768"/>
                  </a:lnTo>
                  <a:lnTo>
                    <a:pt x="985515" y="361653"/>
                  </a:lnTo>
                  <a:lnTo>
                    <a:pt x="996532" y="407262"/>
                  </a:lnTo>
                  <a:lnTo>
                    <a:pt x="1003296" y="454384"/>
                  </a:lnTo>
                  <a:lnTo>
                    <a:pt x="1005597" y="502808"/>
                  </a:lnTo>
                  <a:lnTo>
                    <a:pt x="1003296" y="551229"/>
                  </a:lnTo>
                  <a:lnTo>
                    <a:pt x="996532" y="598348"/>
                  </a:lnTo>
                  <a:lnTo>
                    <a:pt x="985515" y="643955"/>
                  </a:lnTo>
                  <a:lnTo>
                    <a:pt x="970458" y="687838"/>
                  </a:lnTo>
                  <a:lnTo>
                    <a:pt x="951569" y="729787"/>
                  </a:lnTo>
                  <a:lnTo>
                    <a:pt x="929061" y="769591"/>
                  </a:lnTo>
                  <a:lnTo>
                    <a:pt x="903143" y="807040"/>
                  </a:lnTo>
                  <a:lnTo>
                    <a:pt x="874027" y="841923"/>
                  </a:lnTo>
                  <a:lnTo>
                    <a:pt x="841923" y="874028"/>
                  </a:lnTo>
                  <a:lnTo>
                    <a:pt x="807041" y="903146"/>
                  </a:lnTo>
                  <a:lnTo>
                    <a:pt x="769593" y="929065"/>
                  </a:lnTo>
                  <a:lnTo>
                    <a:pt x="729788" y="951575"/>
                  </a:lnTo>
                  <a:lnTo>
                    <a:pt x="687838" y="970465"/>
                  </a:lnTo>
                  <a:lnTo>
                    <a:pt x="643954" y="985523"/>
                  </a:lnTo>
                  <a:lnTo>
                    <a:pt x="598345" y="996541"/>
                  </a:lnTo>
                  <a:lnTo>
                    <a:pt x="551223" y="1003306"/>
                  </a:lnTo>
                  <a:lnTo>
                    <a:pt x="502798" y="1005607"/>
                  </a:lnTo>
                  <a:lnTo>
                    <a:pt x="454374" y="1003306"/>
                  </a:lnTo>
                  <a:lnTo>
                    <a:pt x="407252" y="996541"/>
                  </a:lnTo>
                  <a:lnTo>
                    <a:pt x="361643" y="985523"/>
                  </a:lnTo>
                  <a:lnTo>
                    <a:pt x="317759" y="970465"/>
                  </a:lnTo>
                  <a:lnTo>
                    <a:pt x="275809" y="951575"/>
                  </a:lnTo>
                  <a:lnTo>
                    <a:pt x="236004" y="929065"/>
                  </a:lnTo>
                  <a:lnTo>
                    <a:pt x="198556" y="903146"/>
                  </a:lnTo>
                  <a:lnTo>
                    <a:pt x="163674" y="874028"/>
                  </a:lnTo>
                  <a:lnTo>
                    <a:pt x="131570" y="841923"/>
                  </a:lnTo>
                  <a:lnTo>
                    <a:pt x="102453" y="807040"/>
                  </a:lnTo>
                  <a:lnTo>
                    <a:pt x="76536" y="769591"/>
                  </a:lnTo>
                  <a:lnTo>
                    <a:pt x="54027" y="729787"/>
                  </a:lnTo>
                  <a:lnTo>
                    <a:pt x="35139" y="687838"/>
                  </a:lnTo>
                  <a:lnTo>
                    <a:pt x="20082" y="643955"/>
                  </a:lnTo>
                  <a:lnTo>
                    <a:pt x="9065" y="598348"/>
                  </a:lnTo>
                  <a:lnTo>
                    <a:pt x="2301" y="551229"/>
                  </a:lnTo>
                  <a:lnTo>
                    <a:pt x="0" y="5028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531073" y="1180147"/>
                  </a:moveTo>
                  <a:lnTo>
                    <a:pt x="737598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63440" y="3480667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586598"/>
                  </a:lnTo>
                  <a:lnTo>
                    <a:pt x="4425591" y="837998"/>
                  </a:lnTo>
                  <a:lnTo>
                    <a:pt x="4425591" y="1005597"/>
                  </a:lnTo>
                  <a:lnTo>
                    <a:pt x="1843996" y="1005597"/>
                  </a:lnTo>
                  <a:lnTo>
                    <a:pt x="531073" y="1180147"/>
                  </a:lnTo>
                  <a:lnTo>
                    <a:pt x="737598" y="1005597"/>
                  </a:lnTo>
                  <a:lnTo>
                    <a:pt x="0" y="1005597"/>
                  </a:lnTo>
                  <a:lnTo>
                    <a:pt x="0" y="837998"/>
                  </a:lnTo>
                  <a:lnTo>
                    <a:pt x="0" y="586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3894517" y="1180147"/>
                  </a:moveTo>
                  <a:lnTo>
                    <a:pt x="2581594" y="1005597"/>
                  </a:lnTo>
                  <a:lnTo>
                    <a:pt x="0" y="10055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005597"/>
                  </a:lnTo>
                  <a:lnTo>
                    <a:pt x="3687992" y="1005597"/>
                  </a:lnTo>
                  <a:lnTo>
                    <a:pt x="3894517" y="1180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1481" y="4695765"/>
              <a:ext cx="4425950" cy="1180465"/>
            </a:xfrm>
            <a:custGeom>
              <a:avLst/>
              <a:gdLst/>
              <a:ahLst/>
              <a:cxnLst/>
              <a:rect l="l" t="t" r="r" b="b"/>
              <a:pathLst>
                <a:path w="4425950" h="1180464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586598"/>
                  </a:lnTo>
                  <a:lnTo>
                    <a:pt x="0" y="837998"/>
                  </a:lnTo>
                  <a:lnTo>
                    <a:pt x="0" y="1005597"/>
                  </a:lnTo>
                  <a:lnTo>
                    <a:pt x="2581594" y="1005597"/>
                  </a:lnTo>
                  <a:lnTo>
                    <a:pt x="3894517" y="1180147"/>
                  </a:lnTo>
                  <a:lnTo>
                    <a:pt x="3687992" y="1005597"/>
                  </a:lnTo>
                  <a:lnTo>
                    <a:pt x="4425591" y="1005597"/>
                  </a:lnTo>
                  <a:lnTo>
                    <a:pt x="4425591" y="837998"/>
                  </a:lnTo>
                  <a:lnTo>
                    <a:pt x="4425591" y="586598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2207" y="1763954"/>
            <a:ext cx="3886517" cy="104676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1987233">
              <a:lnSpc>
                <a:spcPct val="100400"/>
              </a:lnSpc>
              <a:spcBef>
                <a:spcPts val="43"/>
              </a:spcBef>
            </a:pPr>
            <a:r>
              <a:rPr dirty="0"/>
              <a:t>Hi</a:t>
            </a:r>
            <a:r>
              <a:rPr spc="-28" dirty="0"/>
              <a:t> </a:t>
            </a:r>
            <a:r>
              <a:rPr dirty="0"/>
              <a:t>there!</a:t>
            </a:r>
            <a:r>
              <a:rPr spc="-28" dirty="0"/>
              <a:t> </a:t>
            </a:r>
            <a:r>
              <a:rPr dirty="0"/>
              <a:t>How</a:t>
            </a:r>
            <a:r>
              <a:rPr spc="-28" dirty="0"/>
              <a:t> </a:t>
            </a:r>
            <a:r>
              <a:rPr dirty="0"/>
              <a:t>can</a:t>
            </a:r>
            <a:r>
              <a:rPr spc="-28" dirty="0"/>
              <a:t> </a:t>
            </a:r>
            <a:r>
              <a:rPr dirty="0"/>
              <a:t>I</a:t>
            </a:r>
            <a:r>
              <a:rPr spc="-28" dirty="0"/>
              <a:t> </a:t>
            </a:r>
            <a:r>
              <a:rPr spc="-10" dirty="0"/>
              <a:t>help </a:t>
            </a:r>
            <a:r>
              <a:rPr dirty="0"/>
              <a:t>you</a:t>
            </a:r>
            <a:r>
              <a:rPr spc="-33" dirty="0"/>
              <a:t> </a:t>
            </a:r>
            <a:r>
              <a:rPr spc="-5" dirty="0"/>
              <a:t>today?</a:t>
            </a:r>
            <a:endParaRPr/>
          </a:p>
          <a:p>
            <a:pPr marL="1983740" marR="2540">
              <a:lnSpc>
                <a:spcPct val="100400"/>
              </a:lnSpc>
              <a:spcBef>
                <a:spcPts val="1410"/>
              </a:spcBef>
            </a:pPr>
            <a:r>
              <a:rPr dirty="0"/>
              <a:t>I</a:t>
            </a:r>
            <a:r>
              <a:rPr spc="-25" dirty="0"/>
              <a:t> </a:t>
            </a:r>
            <a:r>
              <a:rPr dirty="0"/>
              <a:t>need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return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pair</a:t>
            </a:r>
            <a:r>
              <a:rPr spc="-25" dirty="0"/>
              <a:t> </a:t>
            </a:r>
            <a:r>
              <a:rPr spc="-13" dirty="0"/>
              <a:t>of </a:t>
            </a:r>
            <a:r>
              <a:rPr dirty="0"/>
              <a:t>jeans</a:t>
            </a:r>
            <a:r>
              <a:rPr spc="-2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</a:t>
            </a:r>
            <a:r>
              <a:rPr spc="-23" dirty="0"/>
              <a:t> </a:t>
            </a:r>
            <a:r>
              <a:rPr spc="-5" dirty="0"/>
              <a:t>purchased</a:t>
            </a:r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479339" y="2953050"/>
            <a:ext cx="2217738" cy="835660"/>
            <a:chOff x="4958677" y="5906100"/>
            <a:chExt cx="4435475" cy="1671320"/>
          </a:xfrm>
        </p:grpSpPr>
        <p:sp>
          <p:nvSpPr>
            <p:cNvPr id="19" name="object 19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531073" y="1661771"/>
                  </a:moveTo>
                  <a:lnTo>
                    <a:pt x="737598" y="1415997"/>
                  </a:lnTo>
                  <a:lnTo>
                    <a:pt x="0" y="1415997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close/>
                </a:path>
              </a:pathLst>
            </a:custGeom>
            <a:solidFill>
              <a:srgbClr val="D8D1E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3440" y="5910863"/>
              <a:ext cx="4425950" cy="1661795"/>
            </a:xfrm>
            <a:custGeom>
              <a:avLst/>
              <a:gdLst/>
              <a:ahLst/>
              <a:cxnLst/>
              <a:rect l="l" t="t" r="r" b="b"/>
              <a:pathLst>
                <a:path w="4425950" h="1661795">
                  <a:moveTo>
                    <a:pt x="0" y="0"/>
                  </a:moveTo>
                  <a:lnTo>
                    <a:pt x="737598" y="0"/>
                  </a:lnTo>
                  <a:lnTo>
                    <a:pt x="1843996" y="0"/>
                  </a:lnTo>
                  <a:lnTo>
                    <a:pt x="4425591" y="0"/>
                  </a:lnTo>
                  <a:lnTo>
                    <a:pt x="4425591" y="825998"/>
                  </a:lnTo>
                  <a:lnTo>
                    <a:pt x="4425591" y="1179997"/>
                  </a:lnTo>
                  <a:lnTo>
                    <a:pt x="4425591" y="1415997"/>
                  </a:lnTo>
                  <a:lnTo>
                    <a:pt x="1843996" y="1415997"/>
                  </a:lnTo>
                  <a:lnTo>
                    <a:pt x="531073" y="1661771"/>
                  </a:lnTo>
                  <a:lnTo>
                    <a:pt x="737598" y="1415997"/>
                  </a:lnTo>
                  <a:lnTo>
                    <a:pt x="0" y="1415997"/>
                  </a:lnTo>
                  <a:lnTo>
                    <a:pt x="0" y="1179997"/>
                  </a:lnTo>
                  <a:lnTo>
                    <a:pt x="0" y="82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72207" y="2974495"/>
            <a:ext cx="1842770" cy="65178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R="2540">
              <a:lnSpc>
                <a:spcPct val="100400"/>
              </a:lnSpc>
              <a:spcBef>
                <a:spcPts val="43"/>
              </a:spcBef>
            </a:pPr>
            <a:r>
              <a:rPr dirty="0"/>
              <a:t>Of</a:t>
            </a:r>
            <a:r>
              <a:rPr spc="-30" dirty="0"/>
              <a:t> </a:t>
            </a:r>
            <a:r>
              <a:rPr dirty="0"/>
              <a:t>course,</a:t>
            </a:r>
            <a:r>
              <a:rPr spc="-28" dirty="0"/>
              <a:t> </a:t>
            </a:r>
            <a:r>
              <a:rPr dirty="0"/>
              <a:t>I’d</a:t>
            </a:r>
            <a:r>
              <a:rPr spc="-28" dirty="0"/>
              <a:t> </a:t>
            </a:r>
            <a:r>
              <a:rPr dirty="0"/>
              <a:t>be</a:t>
            </a:r>
            <a:r>
              <a:rPr spc="-28" dirty="0"/>
              <a:t> </a:t>
            </a:r>
            <a:r>
              <a:rPr spc="-5" dirty="0"/>
              <a:t>happy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dirty="0"/>
              <a:t>you.</a:t>
            </a:r>
            <a:r>
              <a:rPr spc="-33" dirty="0"/>
              <a:t> </a:t>
            </a:r>
            <a:r>
              <a:rPr dirty="0"/>
              <a:t>When</a:t>
            </a:r>
            <a:r>
              <a:rPr spc="-35" dirty="0"/>
              <a:t> </a:t>
            </a:r>
            <a:r>
              <a:rPr spc="-13" dirty="0"/>
              <a:t>did </a:t>
            </a:r>
            <a:r>
              <a:rPr dirty="0"/>
              <a:t>you</a:t>
            </a:r>
            <a:r>
              <a:rPr spc="-30" dirty="0"/>
              <a:t> </a:t>
            </a:r>
            <a:r>
              <a:rPr dirty="0"/>
              <a:t>buy</a:t>
            </a:r>
            <a:r>
              <a:rPr spc="-28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spc="-5" dirty="0"/>
              <a:t>item?</a:t>
            </a:r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479339" y="2347701"/>
            <a:ext cx="4201795" cy="1889125"/>
            <a:chOff x="4958677" y="4695402"/>
            <a:chExt cx="8403590" cy="3778250"/>
          </a:xfrm>
        </p:grpSpPr>
        <p:sp>
          <p:nvSpPr>
            <p:cNvPr id="23" name="object 23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3894517" y="932273"/>
                  </a:moveTo>
                  <a:lnTo>
                    <a:pt x="2581594" y="794398"/>
                  </a:lnTo>
                  <a:lnTo>
                    <a:pt x="0" y="794398"/>
                  </a:lnTo>
                  <a:lnTo>
                    <a:pt x="0" y="0"/>
                  </a:lnTo>
                  <a:lnTo>
                    <a:pt x="4425591" y="0"/>
                  </a:lnTo>
                  <a:lnTo>
                    <a:pt x="4425591" y="794398"/>
                  </a:lnTo>
                  <a:lnTo>
                    <a:pt x="3687992" y="794398"/>
                  </a:lnTo>
                  <a:lnTo>
                    <a:pt x="3894517" y="93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931481" y="7536359"/>
              <a:ext cx="4425950" cy="932815"/>
            </a:xfrm>
            <a:custGeom>
              <a:avLst/>
              <a:gdLst/>
              <a:ahLst/>
              <a:cxnLst/>
              <a:rect l="l" t="t" r="r" b="b"/>
              <a:pathLst>
                <a:path w="4425950" h="932815">
                  <a:moveTo>
                    <a:pt x="4425591" y="0"/>
                  </a:moveTo>
                  <a:lnTo>
                    <a:pt x="3687992" y="0"/>
                  </a:lnTo>
                  <a:lnTo>
                    <a:pt x="2581594" y="0"/>
                  </a:lnTo>
                  <a:lnTo>
                    <a:pt x="0" y="0"/>
                  </a:lnTo>
                  <a:lnTo>
                    <a:pt x="0" y="463399"/>
                  </a:lnTo>
                  <a:lnTo>
                    <a:pt x="0" y="661998"/>
                  </a:lnTo>
                  <a:lnTo>
                    <a:pt x="0" y="794398"/>
                  </a:lnTo>
                  <a:lnTo>
                    <a:pt x="2581594" y="794398"/>
                  </a:lnTo>
                  <a:lnTo>
                    <a:pt x="3894517" y="932273"/>
                  </a:lnTo>
                  <a:lnTo>
                    <a:pt x="3687992" y="794398"/>
                  </a:lnTo>
                  <a:lnTo>
                    <a:pt x="4425591" y="794398"/>
                  </a:lnTo>
                  <a:lnTo>
                    <a:pt x="4425591" y="661998"/>
                  </a:lnTo>
                  <a:lnTo>
                    <a:pt x="4425591" y="463399"/>
                  </a:lnTo>
                  <a:lnTo>
                    <a:pt x="442559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094989" y="4836590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1"/>
                  </a:lnTo>
                  <a:lnTo>
                    <a:pt x="6971" y="40643"/>
                  </a:lnTo>
                  <a:lnTo>
                    <a:pt x="1869" y="33070"/>
                  </a:lnTo>
                  <a:lnTo>
                    <a:pt x="0" y="23799"/>
                  </a:lnTo>
                  <a:lnTo>
                    <a:pt x="1869" y="14533"/>
                  </a:lnTo>
                  <a:lnTo>
                    <a:pt x="6971" y="6968"/>
                  </a:lnTo>
                  <a:lnTo>
                    <a:pt x="14544" y="1869"/>
                  </a:lnTo>
                  <a:lnTo>
                    <a:pt x="23824" y="0"/>
                  </a:lnTo>
                  <a:lnTo>
                    <a:pt x="33091" y="1869"/>
                  </a:lnTo>
                  <a:lnTo>
                    <a:pt x="40656" y="6968"/>
                  </a:lnTo>
                  <a:lnTo>
                    <a:pt x="45755" y="14533"/>
                  </a:lnTo>
                  <a:lnTo>
                    <a:pt x="47624" y="23799"/>
                  </a:lnTo>
                  <a:lnTo>
                    <a:pt x="45755" y="33070"/>
                  </a:lnTo>
                  <a:lnTo>
                    <a:pt x="40656" y="40643"/>
                  </a:lnTo>
                  <a:lnTo>
                    <a:pt x="33091" y="45751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1"/>
                  </a:lnTo>
                  <a:lnTo>
                    <a:pt x="153443" y="40643"/>
                  </a:lnTo>
                  <a:lnTo>
                    <a:pt x="148344" y="33070"/>
                  </a:lnTo>
                  <a:lnTo>
                    <a:pt x="146474" y="23799"/>
                  </a:lnTo>
                  <a:lnTo>
                    <a:pt x="148344" y="14533"/>
                  </a:lnTo>
                  <a:lnTo>
                    <a:pt x="153443" y="6968"/>
                  </a:lnTo>
                  <a:lnTo>
                    <a:pt x="161008" y="1869"/>
                  </a:lnTo>
                  <a:lnTo>
                    <a:pt x="170274" y="0"/>
                  </a:lnTo>
                  <a:lnTo>
                    <a:pt x="179555" y="1869"/>
                  </a:lnTo>
                  <a:lnTo>
                    <a:pt x="187127" y="6968"/>
                  </a:lnTo>
                  <a:lnTo>
                    <a:pt x="192229" y="14533"/>
                  </a:lnTo>
                  <a:lnTo>
                    <a:pt x="194099" y="23799"/>
                  </a:lnTo>
                  <a:lnTo>
                    <a:pt x="192229" y="33070"/>
                  </a:lnTo>
                  <a:lnTo>
                    <a:pt x="187127" y="40643"/>
                  </a:lnTo>
                  <a:lnTo>
                    <a:pt x="179555" y="45751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440" y="47001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8"/>
                  </a:lnTo>
                  <a:lnTo>
                    <a:pt x="138521" y="143393"/>
                  </a:lnTo>
                  <a:lnTo>
                    <a:pt x="146093" y="138294"/>
                  </a:lnTo>
                  <a:lnTo>
                    <a:pt x="155374" y="136424"/>
                  </a:lnTo>
                  <a:lnTo>
                    <a:pt x="164641" y="138294"/>
                  </a:lnTo>
                  <a:lnTo>
                    <a:pt x="172205" y="143393"/>
                  </a:lnTo>
                  <a:lnTo>
                    <a:pt x="177305" y="150958"/>
                  </a:lnTo>
                  <a:lnTo>
                    <a:pt x="179174" y="160224"/>
                  </a:lnTo>
                  <a:lnTo>
                    <a:pt x="177305" y="169494"/>
                  </a:lnTo>
                  <a:lnTo>
                    <a:pt x="172205" y="177068"/>
                  </a:lnTo>
                  <a:lnTo>
                    <a:pt x="164641" y="182176"/>
                  </a:lnTo>
                  <a:lnTo>
                    <a:pt x="155374" y="184049"/>
                  </a:lnTo>
                  <a:lnTo>
                    <a:pt x="146093" y="182176"/>
                  </a:lnTo>
                  <a:lnTo>
                    <a:pt x="138521" y="177068"/>
                  </a:lnTo>
                  <a:lnTo>
                    <a:pt x="133419" y="169494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8"/>
                  </a:lnTo>
                  <a:lnTo>
                    <a:pt x="284993" y="143393"/>
                  </a:lnTo>
                  <a:lnTo>
                    <a:pt x="292558" y="138294"/>
                  </a:lnTo>
                  <a:lnTo>
                    <a:pt x="301824" y="136424"/>
                  </a:lnTo>
                  <a:lnTo>
                    <a:pt x="311105" y="138294"/>
                  </a:lnTo>
                  <a:lnTo>
                    <a:pt x="318677" y="143393"/>
                  </a:lnTo>
                  <a:lnTo>
                    <a:pt x="323779" y="150958"/>
                  </a:lnTo>
                  <a:lnTo>
                    <a:pt x="325649" y="160224"/>
                  </a:lnTo>
                  <a:lnTo>
                    <a:pt x="323779" y="169494"/>
                  </a:lnTo>
                  <a:lnTo>
                    <a:pt x="318677" y="177068"/>
                  </a:lnTo>
                  <a:lnTo>
                    <a:pt x="311105" y="182176"/>
                  </a:lnTo>
                  <a:lnTo>
                    <a:pt x="301824" y="184049"/>
                  </a:lnTo>
                  <a:lnTo>
                    <a:pt x="292558" y="182176"/>
                  </a:lnTo>
                  <a:lnTo>
                    <a:pt x="284993" y="177068"/>
                  </a:lnTo>
                  <a:lnTo>
                    <a:pt x="279893" y="169494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99"/>
                  </a:moveTo>
                  <a:lnTo>
                    <a:pt x="145991" y="351934"/>
                  </a:lnTo>
                  <a:lnTo>
                    <a:pt x="187267" y="366115"/>
                  </a:lnTo>
                  <a:lnTo>
                    <a:pt x="228527" y="370843"/>
                  </a:lnTo>
                  <a:lnTo>
                    <a:pt x="269773" y="366115"/>
                  </a:lnTo>
                  <a:lnTo>
                    <a:pt x="311005" y="351934"/>
                  </a:lnTo>
                  <a:lnTo>
                    <a:pt x="352224" y="328299"/>
                  </a:lnTo>
                </a:path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4669" y="4644"/>
                  </a:lnTo>
                  <a:lnTo>
                    <a:pt x="317579" y="17964"/>
                  </a:lnTo>
                  <a:lnTo>
                    <a:pt x="356410" y="39041"/>
                  </a:lnTo>
                  <a:lnTo>
                    <a:pt x="390242" y="66956"/>
                  </a:lnTo>
                  <a:lnTo>
                    <a:pt x="418157" y="100788"/>
                  </a:lnTo>
                  <a:lnTo>
                    <a:pt x="439234" y="139619"/>
                  </a:lnTo>
                  <a:lnTo>
                    <a:pt x="452554" y="182529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094989" y="7743034"/>
              <a:ext cx="194310" cy="47625"/>
            </a:xfrm>
            <a:custGeom>
              <a:avLst/>
              <a:gdLst/>
              <a:ahLst/>
              <a:cxnLst/>
              <a:rect l="l" t="t" r="r" b="b"/>
              <a:pathLst>
                <a:path w="194310" h="47625">
                  <a:moveTo>
                    <a:pt x="23824" y="47624"/>
                  </a:moveTo>
                  <a:lnTo>
                    <a:pt x="14544" y="45755"/>
                  </a:lnTo>
                  <a:lnTo>
                    <a:pt x="6971" y="40656"/>
                  </a:lnTo>
                  <a:lnTo>
                    <a:pt x="1869" y="33091"/>
                  </a:lnTo>
                  <a:lnTo>
                    <a:pt x="0" y="23824"/>
                  </a:lnTo>
                  <a:lnTo>
                    <a:pt x="1869" y="14554"/>
                  </a:lnTo>
                  <a:lnTo>
                    <a:pt x="6971" y="6981"/>
                  </a:lnTo>
                  <a:lnTo>
                    <a:pt x="14544" y="1873"/>
                  </a:lnTo>
                  <a:lnTo>
                    <a:pt x="23824" y="0"/>
                  </a:lnTo>
                  <a:lnTo>
                    <a:pt x="33091" y="1873"/>
                  </a:lnTo>
                  <a:lnTo>
                    <a:pt x="40656" y="6981"/>
                  </a:lnTo>
                  <a:lnTo>
                    <a:pt x="45755" y="14554"/>
                  </a:lnTo>
                  <a:lnTo>
                    <a:pt x="47624" y="23824"/>
                  </a:lnTo>
                  <a:lnTo>
                    <a:pt x="45755" y="33091"/>
                  </a:lnTo>
                  <a:lnTo>
                    <a:pt x="40656" y="40656"/>
                  </a:lnTo>
                  <a:lnTo>
                    <a:pt x="33091" y="45755"/>
                  </a:lnTo>
                  <a:lnTo>
                    <a:pt x="23824" y="47624"/>
                  </a:lnTo>
                  <a:close/>
                </a:path>
                <a:path w="194310" h="47625">
                  <a:moveTo>
                    <a:pt x="170274" y="47624"/>
                  </a:moveTo>
                  <a:lnTo>
                    <a:pt x="161008" y="45755"/>
                  </a:lnTo>
                  <a:lnTo>
                    <a:pt x="153443" y="40656"/>
                  </a:lnTo>
                  <a:lnTo>
                    <a:pt x="148344" y="33091"/>
                  </a:lnTo>
                  <a:lnTo>
                    <a:pt x="146474" y="23824"/>
                  </a:lnTo>
                  <a:lnTo>
                    <a:pt x="148344" y="14554"/>
                  </a:lnTo>
                  <a:lnTo>
                    <a:pt x="153443" y="6981"/>
                  </a:lnTo>
                  <a:lnTo>
                    <a:pt x="161008" y="1873"/>
                  </a:lnTo>
                  <a:lnTo>
                    <a:pt x="170274" y="0"/>
                  </a:lnTo>
                  <a:lnTo>
                    <a:pt x="179555" y="1873"/>
                  </a:lnTo>
                  <a:lnTo>
                    <a:pt x="187127" y="6981"/>
                  </a:lnTo>
                  <a:lnTo>
                    <a:pt x="192229" y="14554"/>
                  </a:lnTo>
                  <a:lnTo>
                    <a:pt x="194099" y="23824"/>
                  </a:lnTo>
                  <a:lnTo>
                    <a:pt x="192229" y="33091"/>
                  </a:lnTo>
                  <a:lnTo>
                    <a:pt x="187127" y="40656"/>
                  </a:lnTo>
                  <a:lnTo>
                    <a:pt x="179555" y="45755"/>
                  </a:lnTo>
                  <a:lnTo>
                    <a:pt x="170274" y="47624"/>
                  </a:lnTo>
                  <a:close/>
                </a:path>
              </a:pathLst>
            </a:custGeom>
            <a:solidFill>
              <a:srgbClr val="523D85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3440" y="76066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49" y="160224"/>
                  </a:moveTo>
                  <a:lnTo>
                    <a:pt x="133419" y="150954"/>
                  </a:lnTo>
                  <a:lnTo>
                    <a:pt x="138521" y="143380"/>
                  </a:lnTo>
                  <a:lnTo>
                    <a:pt x="146093" y="138273"/>
                  </a:lnTo>
                  <a:lnTo>
                    <a:pt x="155374" y="136399"/>
                  </a:lnTo>
                  <a:lnTo>
                    <a:pt x="164641" y="138273"/>
                  </a:lnTo>
                  <a:lnTo>
                    <a:pt x="172205" y="143380"/>
                  </a:lnTo>
                  <a:lnTo>
                    <a:pt x="177305" y="150954"/>
                  </a:lnTo>
                  <a:lnTo>
                    <a:pt x="179174" y="160224"/>
                  </a:lnTo>
                  <a:lnTo>
                    <a:pt x="177305" y="169491"/>
                  </a:lnTo>
                  <a:lnTo>
                    <a:pt x="172205" y="177055"/>
                  </a:lnTo>
                  <a:lnTo>
                    <a:pt x="164641" y="182155"/>
                  </a:lnTo>
                  <a:lnTo>
                    <a:pt x="155374" y="184024"/>
                  </a:lnTo>
                  <a:lnTo>
                    <a:pt x="146093" y="182155"/>
                  </a:lnTo>
                  <a:lnTo>
                    <a:pt x="138521" y="177055"/>
                  </a:lnTo>
                  <a:lnTo>
                    <a:pt x="133419" y="169491"/>
                  </a:lnTo>
                  <a:lnTo>
                    <a:pt x="131549" y="160224"/>
                  </a:lnTo>
                </a:path>
                <a:path w="457200" h="457200">
                  <a:moveTo>
                    <a:pt x="278024" y="160224"/>
                  </a:moveTo>
                  <a:lnTo>
                    <a:pt x="279893" y="150954"/>
                  </a:lnTo>
                  <a:lnTo>
                    <a:pt x="284993" y="143380"/>
                  </a:lnTo>
                  <a:lnTo>
                    <a:pt x="292558" y="138273"/>
                  </a:lnTo>
                  <a:lnTo>
                    <a:pt x="301824" y="136399"/>
                  </a:lnTo>
                  <a:lnTo>
                    <a:pt x="311105" y="138273"/>
                  </a:lnTo>
                  <a:lnTo>
                    <a:pt x="318677" y="143380"/>
                  </a:lnTo>
                  <a:lnTo>
                    <a:pt x="323779" y="150954"/>
                  </a:lnTo>
                  <a:lnTo>
                    <a:pt x="325649" y="160224"/>
                  </a:lnTo>
                  <a:lnTo>
                    <a:pt x="323779" y="169491"/>
                  </a:lnTo>
                  <a:lnTo>
                    <a:pt x="318677" y="177055"/>
                  </a:lnTo>
                  <a:lnTo>
                    <a:pt x="311105" y="182155"/>
                  </a:lnTo>
                  <a:lnTo>
                    <a:pt x="301824" y="184024"/>
                  </a:lnTo>
                  <a:lnTo>
                    <a:pt x="292558" y="182155"/>
                  </a:lnTo>
                  <a:lnTo>
                    <a:pt x="284993" y="177055"/>
                  </a:lnTo>
                  <a:lnTo>
                    <a:pt x="279893" y="169491"/>
                  </a:lnTo>
                  <a:lnTo>
                    <a:pt x="278024" y="160224"/>
                  </a:lnTo>
                </a:path>
                <a:path w="457200" h="457200">
                  <a:moveTo>
                    <a:pt x="104699" y="328274"/>
                  </a:moveTo>
                  <a:lnTo>
                    <a:pt x="145991" y="351909"/>
                  </a:lnTo>
                  <a:lnTo>
                    <a:pt x="187267" y="366090"/>
                  </a:lnTo>
                  <a:lnTo>
                    <a:pt x="228527" y="370818"/>
                  </a:lnTo>
                  <a:lnTo>
                    <a:pt x="269773" y="366090"/>
                  </a:lnTo>
                  <a:lnTo>
                    <a:pt x="311005" y="351909"/>
                  </a:lnTo>
                  <a:lnTo>
                    <a:pt x="352224" y="328274"/>
                  </a:lnTo>
                </a:path>
                <a:path w="457200" h="457200">
                  <a:moveTo>
                    <a:pt x="0" y="228599"/>
                  </a:moveTo>
                  <a:lnTo>
                    <a:pt x="4644" y="182522"/>
                  </a:lnTo>
                  <a:lnTo>
                    <a:pt x="17964" y="139608"/>
                  </a:lnTo>
                  <a:lnTo>
                    <a:pt x="39041" y="100777"/>
                  </a:lnTo>
                  <a:lnTo>
                    <a:pt x="66956" y="66946"/>
                  </a:lnTo>
                  <a:lnTo>
                    <a:pt x="100788" y="39035"/>
                  </a:lnTo>
                  <a:lnTo>
                    <a:pt x="139619" y="17961"/>
                  </a:lnTo>
                  <a:lnTo>
                    <a:pt x="182529" y="4643"/>
                  </a:lnTo>
                  <a:lnTo>
                    <a:pt x="228599" y="0"/>
                  </a:lnTo>
                  <a:lnTo>
                    <a:pt x="274669" y="4643"/>
                  </a:lnTo>
                  <a:lnTo>
                    <a:pt x="317579" y="17961"/>
                  </a:lnTo>
                  <a:lnTo>
                    <a:pt x="356410" y="39035"/>
                  </a:lnTo>
                  <a:lnTo>
                    <a:pt x="390242" y="66946"/>
                  </a:lnTo>
                  <a:lnTo>
                    <a:pt x="418157" y="100777"/>
                  </a:lnTo>
                  <a:lnTo>
                    <a:pt x="439234" y="139608"/>
                  </a:lnTo>
                  <a:lnTo>
                    <a:pt x="452554" y="182522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99874" y="594426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54" y="66956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99874" y="59442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1"/>
                  </a:lnTo>
                  <a:lnTo>
                    <a:pt x="316080" y="17396"/>
                  </a:lnTo>
                  <a:lnTo>
                    <a:pt x="355428" y="38401"/>
                  </a:lnTo>
                  <a:lnTo>
                    <a:pt x="390249" y="66949"/>
                  </a:lnTo>
                  <a:lnTo>
                    <a:pt x="418797" y="101766"/>
                  </a:lnTo>
                  <a:lnTo>
                    <a:pt x="439802" y="141109"/>
                  </a:lnTo>
                  <a:lnTo>
                    <a:pt x="452767" y="18378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91074" y="2965808"/>
            <a:ext cx="115252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447556" y="4261335"/>
            <a:ext cx="233363" cy="233363"/>
            <a:chOff x="12895111" y="8522670"/>
            <a:chExt cx="466725" cy="466725"/>
          </a:xfrm>
        </p:grpSpPr>
        <p:sp>
          <p:nvSpPr>
            <p:cNvPr id="35" name="object 35"/>
            <p:cNvSpPr/>
            <p:nvPr/>
          </p:nvSpPr>
          <p:spPr>
            <a:xfrm>
              <a:off x="12899874" y="852743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599" y="457199"/>
                  </a:move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63" y="66949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54" y="66956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99873" y="852743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6" y="66956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73404" y="4435"/>
                  </a:lnTo>
                  <a:lnTo>
                    <a:pt x="316080" y="17406"/>
                  </a:lnTo>
                  <a:lnTo>
                    <a:pt x="355428" y="38411"/>
                  </a:lnTo>
                  <a:lnTo>
                    <a:pt x="390249" y="66949"/>
                  </a:lnTo>
                  <a:lnTo>
                    <a:pt x="418797" y="101770"/>
                  </a:lnTo>
                  <a:lnTo>
                    <a:pt x="439802" y="141118"/>
                  </a:lnTo>
                  <a:lnTo>
                    <a:pt x="452767" y="183794"/>
                  </a:lnTo>
                  <a:lnTo>
                    <a:pt x="457199" y="228599"/>
                  </a:lnTo>
                  <a:lnTo>
                    <a:pt x="452554" y="274669"/>
                  </a:lnTo>
                  <a:lnTo>
                    <a:pt x="439234" y="317579"/>
                  </a:lnTo>
                  <a:lnTo>
                    <a:pt x="418157" y="356410"/>
                  </a:lnTo>
                  <a:lnTo>
                    <a:pt x="390242" y="390242"/>
                  </a:lnTo>
                  <a:lnTo>
                    <a:pt x="356410" y="418157"/>
                  </a:lnTo>
                  <a:lnTo>
                    <a:pt x="317579" y="439234"/>
                  </a:lnTo>
                  <a:lnTo>
                    <a:pt x="274669" y="452554"/>
                  </a:lnTo>
                  <a:lnTo>
                    <a:pt x="228599" y="457199"/>
                  </a:lnTo>
                  <a:lnTo>
                    <a:pt x="182529" y="452554"/>
                  </a:lnTo>
                  <a:lnTo>
                    <a:pt x="139619" y="439234"/>
                  </a:lnTo>
                  <a:lnTo>
                    <a:pt x="100788" y="418157"/>
                  </a:lnTo>
                  <a:lnTo>
                    <a:pt x="66956" y="390242"/>
                  </a:lnTo>
                  <a:lnTo>
                    <a:pt x="39041" y="356410"/>
                  </a:lnTo>
                  <a:lnTo>
                    <a:pt x="17964" y="317579"/>
                  </a:lnTo>
                  <a:lnTo>
                    <a:pt x="4644" y="274669"/>
                  </a:lnTo>
                  <a:lnTo>
                    <a:pt x="0" y="228599"/>
                  </a:lnTo>
                  <a:close/>
                </a:path>
              </a:pathLst>
            </a:custGeom>
            <a:ln w="9524">
              <a:solidFill>
                <a:srgbClr val="674DA7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556227" y="3846159"/>
            <a:ext cx="2050098" cy="6424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pc="-10" dirty="0"/>
              <a:t>Two</a:t>
            </a:r>
            <a:r>
              <a:rPr spc="-63" dirty="0"/>
              <a:t> </a:t>
            </a:r>
            <a:r>
              <a:rPr dirty="0"/>
              <a:t>weeks</a:t>
            </a:r>
            <a:r>
              <a:rPr spc="-63" dirty="0"/>
              <a:t> </a:t>
            </a:r>
            <a:r>
              <a:rPr spc="-10" dirty="0"/>
              <a:t>ago.</a:t>
            </a:r>
            <a:endParaRPr/>
          </a:p>
          <a:p>
            <a:pPr marR="2540" algn="r">
              <a:spcBef>
                <a:spcPts val="1558"/>
              </a:spcBef>
            </a:pPr>
            <a:r>
              <a:rPr spc="-25" dirty="0">
                <a:solidFill>
                  <a:srgbClr val="674DA7"/>
                </a:solidFill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GenAI</a:t>
            </a:r>
            <a:r>
              <a:rPr spc="-140" dirty="0"/>
              <a:t> </a:t>
            </a:r>
            <a:r>
              <a:rPr dirty="0"/>
              <a:t>project</a:t>
            </a:r>
            <a:r>
              <a:rPr spc="-138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2998" y="1569484"/>
            <a:ext cx="1014730" cy="1395254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106998">
              <a:lnSpc>
                <a:spcPct val="100400"/>
              </a:lnSpc>
            </a:pPr>
            <a:r>
              <a:rPr spc="-18" dirty="0">
                <a:solidFill>
                  <a:srgbClr val="757575"/>
                </a:solidFill>
                <a:latin typeface="Lato"/>
                <a:cs typeface="Lato"/>
              </a:rPr>
              <a:t>Define</a:t>
            </a:r>
            <a:r>
              <a:rPr spc="-7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the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problem</a:t>
            </a:r>
            <a:endParaRPr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6112" y="1282504"/>
            <a:ext cx="2424430" cy="244475"/>
            <a:chOff x="6712223" y="2565007"/>
            <a:chExt cx="4848860" cy="488950"/>
          </a:xfrm>
        </p:grpSpPr>
        <p:sp>
          <p:nvSpPr>
            <p:cNvPr id="5" name="object 5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4599590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716986" y="2569769"/>
              <a:ext cx="4839335" cy="479425"/>
            </a:xfrm>
            <a:custGeom>
              <a:avLst/>
              <a:gdLst/>
              <a:ahLst/>
              <a:cxnLst/>
              <a:rect l="l" t="t" r="r" b="b"/>
              <a:pathLst>
                <a:path w="4839334" h="479425">
                  <a:moveTo>
                    <a:pt x="0" y="0"/>
                  </a:moveTo>
                  <a:lnTo>
                    <a:pt x="4599590" y="0"/>
                  </a:lnTo>
                  <a:lnTo>
                    <a:pt x="4838990" y="239399"/>
                  </a:lnTo>
                  <a:lnTo>
                    <a:pt x="4599590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1993" y="1283969"/>
            <a:ext cx="17329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Adapt</a:t>
            </a:r>
            <a:r>
              <a:rPr spc="-8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and</a:t>
            </a:r>
            <a:r>
              <a:rPr spc="-80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align</a:t>
            </a:r>
            <a:r>
              <a:rPr spc="-8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5607" y="1279029"/>
            <a:ext cx="2347913" cy="244475"/>
            <a:chOff x="11551214" y="2558057"/>
            <a:chExt cx="4695825" cy="488950"/>
          </a:xfrm>
        </p:grpSpPr>
        <p:sp>
          <p:nvSpPr>
            <p:cNvPr id="9" name="object 9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4446591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55976" y="2562819"/>
              <a:ext cx="4686300" cy="479425"/>
            </a:xfrm>
            <a:custGeom>
              <a:avLst/>
              <a:gdLst/>
              <a:ahLst/>
              <a:cxnLst/>
              <a:rect l="l" t="t" r="r" b="b"/>
              <a:pathLst>
                <a:path w="4686300" h="479425">
                  <a:moveTo>
                    <a:pt x="0" y="0"/>
                  </a:moveTo>
                  <a:lnTo>
                    <a:pt x="4446591" y="0"/>
                  </a:lnTo>
                  <a:lnTo>
                    <a:pt x="4685990" y="239399"/>
                  </a:lnTo>
                  <a:lnTo>
                    <a:pt x="4446591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49271" y="1280492"/>
            <a:ext cx="18008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Application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integration</a:t>
            </a:r>
            <a:endParaRPr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8496" y="1569484"/>
            <a:ext cx="1078548" cy="1395254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835"/>
              </a:spcBef>
            </a:pPr>
            <a:endParaRPr>
              <a:latin typeface="Times New Roman"/>
              <a:cs typeface="Times New Roman"/>
            </a:endParaRPr>
          </a:p>
          <a:p>
            <a:pPr marL="90170" marR="395288">
              <a:lnSpc>
                <a:spcPct val="100400"/>
              </a:lnSpc>
            </a:pPr>
            <a:r>
              <a:rPr spc="-10" dirty="0">
                <a:solidFill>
                  <a:srgbClr val="757575"/>
                </a:solidFill>
                <a:latin typeface="Lato"/>
                <a:cs typeface="Lato"/>
              </a:rPr>
              <a:t>Choose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model</a:t>
            </a:r>
            <a:endParaRPr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56137" y="1567103"/>
            <a:ext cx="1160145" cy="640398"/>
            <a:chOff x="6712274" y="3134206"/>
            <a:chExt cx="2320290" cy="1280795"/>
          </a:xfrm>
        </p:grpSpPr>
        <p:sp>
          <p:nvSpPr>
            <p:cNvPr id="14" name="object 14"/>
            <p:cNvSpPr/>
            <p:nvPr/>
          </p:nvSpPr>
          <p:spPr>
            <a:xfrm>
              <a:off x="6717036" y="3138968"/>
              <a:ext cx="2310765" cy="1271270"/>
            </a:xfrm>
            <a:custGeom>
              <a:avLst/>
              <a:gdLst/>
              <a:ahLst/>
              <a:cxnLst/>
              <a:rect l="l" t="t" r="r" b="b"/>
              <a:pathLst>
                <a:path w="2310765" h="1271270">
                  <a:moveTo>
                    <a:pt x="2310595" y="1270797"/>
                  </a:moveTo>
                  <a:lnTo>
                    <a:pt x="0" y="1270797"/>
                  </a:lnTo>
                  <a:lnTo>
                    <a:pt x="0" y="0"/>
                  </a:lnTo>
                  <a:lnTo>
                    <a:pt x="2310595" y="0"/>
                  </a:lnTo>
                  <a:lnTo>
                    <a:pt x="2310595" y="1270797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17036" y="3138968"/>
              <a:ext cx="2310765" cy="1271270"/>
            </a:xfrm>
            <a:custGeom>
              <a:avLst/>
              <a:gdLst/>
              <a:ahLst/>
              <a:cxnLst/>
              <a:rect l="l" t="t" r="r" b="b"/>
              <a:pathLst>
                <a:path w="2310765" h="1271270">
                  <a:moveTo>
                    <a:pt x="0" y="0"/>
                  </a:moveTo>
                  <a:lnTo>
                    <a:pt x="2310595" y="0"/>
                  </a:lnTo>
                  <a:lnTo>
                    <a:pt x="2310595" y="1270797"/>
                  </a:lnTo>
                  <a:lnTo>
                    <a:pt x="0" y="12707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60900" y="1659409"/>
            <a:ext cx="1153160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87948" marR="140335">
              <a:lnSpc>
                <a:spcPct val="100400"/>
              </a:lnSpc>
              <a:spcBef>
                <a:spcPts val="43"/>
              </a:spcBef>
            </a:pPr>
            <a:r>
              <a:rPr spc="-5" dirty="0">
                <a:latin typeface="Lato"/>
                <a:cs typeface="Lato"/>
              </a:rPr>
              <a:t>Prompt engineering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7988" y="1569484"/>
            <a:ext cx="1078548" cy="1610697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758"/>
              </a:spcBef>
            </a:pPr>
            <a:endParaRPr>
              <a:latin typeface="Times New Roman"/>
              <a:cs typeface="Times New Roman"/>
            </a:endParaRPr>
          </a:p>
          <a:p>
            <a:pPr marL="90488" marR="137478">
              <a:lnSpc>
                <a:spcPct val="100400"/>
              </a:lnSpc>
            </a:pP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Optimize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and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deploy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model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for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inference</a:t>
            </a:r>
            <a:endParaRPr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24836" y="1569484"/>
            <a:ext cx="1078548" cy="1700466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523"/>
              </a:spcBef>
            </a:pPr>
            <a:endParaRPr>
              <a:latin typeface="Times New Roman"/>
              <a:cs typeface="Times New Roman"/>
            </a:endParaRPr>
          </a:p>
          <a:p>
            <a:pPr marL="90488" marR="46673">
              <a:lnSpc>
                <a:spcPct val="100400"/>
              </a:lnSpc>
              <a:spcBef>
                <a:spcPts val="3"/>
              </a:spcBef>
            </a:pP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Augment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model</a:t>
            </a:r>
            <a:r>
              <a:rPr spc="-9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and </a:t>
            </a:r>
            <a:r>
              <a:rPr dirty="0">
                <a:solidFill>
                  <a:srgbClr val="757575"/>
                </a:solidFill>
                <a:latin typeface="Lato"/>
                <a:cs typeface="Lato"/>
              </a:rPr>
              <a:t>build</a:t>
            </a:r>
            <a:r>
              <a:rPr spc="-60" dirty="0">
                <a:solidFill>
                  <a:srgbClr val="757575"/>
                </a:solidFill>
                <a:latin typeface="Lato"/>
                <a:cs typeface="Lato"/>
              </a:rPr>
              <a:t> </a:t>
            </a:r>
            <a:r>
              <a:rPr spc="-10" dirty="0">
                <a:solidFill>
                  <a:srgbClr val="757575"/>
                </a:solidFill>
                <a:latin typeface="Lato"/>
                <a:cs typeface="Lato"/>
              </a:rPr>
              <a:t>LLM- </a:t>
            </a: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powered applications</a:t>
            </a:r>
            <a:endParaRPr>
              <a:latin typeface="Lato"/>
              <a:cs typeface="La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5512" y="2253327"/>
            <a:ext cx="1160145" cy="743903"/>
            <a:chOff x="6711023" y="4506653"/>
            <a:chExt cx="2320290" cy="1487805"/>
          </a:xfrm>
        </p:grpSpPr>
        <p:sp>
          <p:nvSpPr>
            <p:cNvPr id="20" name="object 20"/>
            <p:cNvSpPr/>
            <p:nvPr/>
          </p:nvSpPr>
          <p:spPr>
            <a:xfrm>
              <a:off x="6715786" y="4511416"/>
              <a:ext cx="2310765" cy="1478280"/>
            </a:xfrm>
            <a:custGeom>
              <a:avLst/>
              <a:gdLst/>
              <a:ahLst/>
              <a:cxnLst/>
              <a:rect l="l" t="t" r="r" b="b"/>
              <a:pathLst>
                <a:path w="2310765" h="1478279">
                  <a:moveTo>
                    <a:pt x="2310595" y="1477797"/>
                  </a:moveTo>
                  <a:lnTo>
                    <a:pt x="0" y="1477797"/>
                  </a:lnTo>
                  <a:lnTo>
                    <a:pt x="0" y="0"/>
                  </a:lnTo>
                  <a:lnTo>
                    <a:pt x="2310595" y="0"/>
                  </a:lnTo>
                  <a:lnTo>
                    <a:pt x="2310595" y="1477797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15786" y="4511416"/>
              <a:ext cx="2310765" cy="1478280"/>
            </a:xfrm>
            <a:custGeom>
              <a:avLst/>
              <a:gdLst/>
              <a:ahLst/>
              <a:cxnLst/>
              <a:rect l="l" t="t" r="r" b="b"/>
              <a:pathLst>
                <a:path w="2310765" h="1478279">
                  <a:moveTo>
                    <a:pt x="0" y="0"/>
                  </a:moveTo>
                  <a:lnTo>
                    <a:pt x="2310595" y="0"/>
                  </a:lnTo>
                  <a:lnTo>
                    <a:pt x="2310595" y="1477797"/>
                  </a:lnTo>
                  <a:lnTo>
                    <a:pt x="0" y="14777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60274" y="2504537"/>
            <a:ext cx="115316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7948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Fine-</a:t>
            </a:r>
            <a:r>
              <a:rPr spc="-5" dirty="0">
                <a:latin typeface="Lato"/>
                <a:cs typeface="Lato"/>
              </a:rPr>
              <a:t>tuning</a:t>
            </a:r>
            <a:endParaRPr>
              <a:latin typeface="Lato"/>
              <a:cs typeface="La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57881" y="3049081"/>
            <a:ext cx="1155383" cy="813118"/>
          </a:xfrm>
          <a:custGeom>
            <a:avLst/>
            <a:gdLst/>
            <a:ahLst/>
            <a:cxnLst/>
            <a:rect l="l" t="t" r="r" b="b"/>
            <a:pathLst>
              <a:path w="2310765" h="1626234">
                <a:moveTo>
                  <a:pt x="0" y="0"/>
                </a:moveTo>
                <a:lnTo>
                  <a:pt x="2310595" y="0"/>
                </a:lnTo>
                <a:lnTo>
                  <a:pt x="2310595" y="1625996"/>
                </a:lnTo>
                <a:lnTo>
                  <a:pt x="0" y="16259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4" name="object 24"/>
          <p:cNvSpPr txBox="1"/>
          <p:nvPr/>
        </p:nvSpPr>
        <p:spPr>
          <a:xfrm>
            <a:off x="3360262" y="3057594"/>
            <a:ext cx="1159828" cy="715581"/>
          </a:xfrm>
          <a:prstGeom prst="rect">
            <a:avLst/>
          </a:prstGeom>
          <a:solidFill>
            <a:srgbClr val="F9CA9C"/>
          </a:solidFill>
        </p:spPr>
        <p:txBody>
          <a:bodyPr vert="horz" wrap="square" lIns="0" tIns="68580" rIns="0" bIns="0" rtlCol="0">
            <a:spAutoFit/>
          </a:bodyPr>
          <a:lstStyle/>
          <a:p>
            <a:pPr marL="87948" marR="284798">
              <a:lnSpc>
                <a:spcPct val="100400"/>
              </a:lnSpc>
              <a:spcBef>
                <a:spcPts val="540"/>
              </a:spcBef>
            </a:pPr>
            <a:r>
              <a:rPr dirty="0">
                <a:latin typeface="Lato"/>
                <a:cs typeface="Lato"/>
              </a:rPr>
              <a:t>Align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with human </a:t>
            </a:r>
            <a:r>
              <a:rPr spc="-5" dirty="0">
                <a:latin typeface="Lato"/>
                <a:cs typeface="Lato"/>
              </a:rPr>
              <a:t>feedback</a:t>
            </a:r>
            <a:endParaRPr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78260" y="1567103"/>
            <a:ext cx="1083310" cy="2297430"/>
            <a:chOff x="9156519" y="3134206"/>
            <a:chExt cx="2166620" cy="4594860"/>
          </a:xfrm>
        </p:grpSpPr>
        <p:sp>
          <p:nvSpPr>
            <p:cNvPr id="26" name="object 26"/>
            <p:cNvSpPr/>
            <p:nvPr/>
          </p:nvSpPr>
          <p:spPr>
            <a:xfrm>
              <a:off x="9161281" y="3138968"/>
              <a:ext cx="2157095" cy="4585335"/>
            </a:xfrm>
            <a:custGeom>
              <a:avLst/>
              <a:gdLst/>
              <a:ahLst/>
              <a:cxnLst/>
              <a:rect l="l" t="t" r="r" b="b"/>
              <a:pathLst>
                <a:path w="2157095" h="4585334">
                  <a:moveTo>
                    <a:pt x="2156995" y="4585190"/>
                  </a:moveTo>
                  <a:lnTo>
                    <a:pt x="0" y="4585190"/>
                  </a:lnTo>
                  <a:lnTo>
                    <a:pt x="0" y="0"/>
                  </a:lnTo>
                  <a:lnTo>
                    <a:pt x="2156995" y="0"/>
                  </a:lnTo>
                  <a:lnTo>
                    <a:pt x="2156995" y="4585190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161281" y="3138968"/>
              <a:ext cx="2157095" cy="4585335"/>
            </a:xfrm>
            <a:custGeom>
              <a:avLst/>
              <a:gdLst/>
              <a:ahLst/>
              <a:cxnLst/>
              <a:rect l="l" t="t" r="r" b="b"/>
              <a:pathLst>
                <a:path w="2157095" h="4585334">
                  <a:moveTo>
                    <a:pt x="0" y="0"/>
                  </a:moveTo>
                  <a:lnTo>
                    <a:pt x="2156995" y="0"/>
                  </a:lnTo>
                  <a:lnTo>
                    <a:pt x="2156995" y="4585190"/>
                  </a:lnTo>
                  <a:lnTo>
                    <a:pt x="0" y="45851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64777" y="2595164"/>
            <a:ext cx="6911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Evaluate</a:t>
            </a:r>
            <a:endParaRPr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20617" y="1279029"/>
            <a:ext cx="1140460" cy="244475"/>
            <a:chOff x="2041233" y="2558057"/>
            <a:chExt cx="2280920" cy="488950"/>
          </a:xfrm>
        </p:grpSpPr>
        <p:sp>
          <p:nvSpPr>
            <p:cNvPr id="30" name="object 30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2031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045995" y="2562819"/>
              <a:ext cx="2271395" cy="479425"/>
            </a:xfrm>
            <a:custGeom>
              <a:avLst/>
              <a:gdLst/>
              <a:ahLst/>
              <a:cxnLst/>
              <a:rect l="l" t="t" r="r" b="b"/>
              <a:pathLst>
                <a:path w="2271395" h="479425">
                  <a:moveTo>
                    <a:pt x="0" y="0"/>
                  </a:moveTo>
                  <a:lnTo>
                    <a:pt x="2031595" y="0"/>
                  </a:lnTo>
                  <a:lnTo>
                    <a:pt x="2270995" y="239399"/>
                  </a:lnTo>
                  <a:lnTo>
                    <a:pt x="2031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50711" y="1280492"/>
            <a:ext cx="48037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solidFill>
                  <a:srgbClr val="757575"/>
                </a:solidFill>
                <a:latin typeface="Lato"/>
                <a:cs typeface="Lato"/>
              </a:rPr>
              <a:t>Scope</a:t>
            </a:r>
            <a:endParaRPr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56114" y="1279029"/>
            <a:ext cx="1204913" cy="244475"/>
            <a:chOff x="4312228" y="2558057"/>
            <a:chExt cx="2409825" cy="488950"/>
          </a:xfrm>
        </p:grpSpPr>
        <p:sp>
          <p:nvSpPr>
            <p:cNvPr id="34" name="object 34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2160595" y="478799"/>
                  </a:move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316991" y="2562819"/>
              <a:ext cx="2400300" cy="479425"/>
            </a:xfrm>
            <a:custGeom>
              <a:avLst/>
              <a:gdLst/>
              <a:ahLst/>
              <a:cxnLst/>
              <a:rect l="l" t="t" r="r" b="b"/>
              <a:pathLst>
                <a:path w="2400300" h="479425">
                  <a:moveTo>
                    <a:pt x="0" y="0"/>
                  </a:moveTo>
                  <a:lnTo>
                    <a:pt x="2160595" y="0"/>
                  </a:lnTo>
                  <a:lnTo>
                    <a:pt x="2399995" y="239399"/>
                  </a:lnTo>
                  <a:lnTo>
                    <a:pt x="2160595" y="478799"/>
                  </a:lnTo>
                  <a:lnTo>
                    <a:pt x="0" y="478799"/>
                  </a:lnTo>
                  <a:lnTo>
                    <a:pt x="239399" y="23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14458" y="1280492"/>
            <a:ext cx="48831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solidFill>
                  <a:srgbClr val="757575"/>
                </a:solidFill>
                <a:latin typeface="Lato"/>
                <a:cs typeface="Lato"/>
              </a:rPr>
              <a:t>Select</a:t>
            </a:r>
            <a:endParaRPr>
              <a:latin typeface="Lato"/>
              <a:cs typeface="La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77293" y="1486147"/>
            <a:ext cx="2444433" cy="2452053"/>
          </a:xfrm>
          <a:custGeom>
            <a:avLst/>
            <a:gdLst/>
            <a:ahLst/>
            <a:cxnLst/>
            <a:rect l="l" t="t" r="r" b="b"/>
            <a:pathLst>
              <a:path w="4888865" h="4904105">
                <a:moveTo>
                  <a:pt x="0" y="1489446"/>
                </a:moveTo>
                <a:lnTo>
                  <a:pt x="2669394" y="1489446"/>
                </a:lnTo>
                <a:lnTo>
                  <a:pt x="2669394" y="3123843"/>
                </a:lnTo>
                <a:lnTo>
                  <a:pt x="0" y="3123843"/>
                </a:lnTo>
                <a:lnTo>
                  <a:pt x="0" y="1489446"/>
                </a:lnTo>
                <a:close/>
              </a:path>
              <a:path w="4888865" h="4904105">
                <a:moveTo>
                  <a:pt x="2504194" y="0"/>
                </a:moveTo>
                <a:lnTo>
                  <a:pt x="4888590" y="0"/>
                </a:lnTo>
                <a:lnTo>
                  <a:pt x="4888590" y="4903790"/>
                </a:lnTo>
                <a:lnTo>
                  <a:pt x="2504194" y="4903790"/>
                </a:lnTo>
                <a:lnTo>
                  <a:pt x="2504194" y="0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5267" y="2272787"/>
            <a:ext cx="5073650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spc="-23" dirty="0"/>
              <a:t>Model</a:t>
            </a:r>
            <a:r>
              <a:rPr sz="3600" spc="-185" dirty="0"/>
              <a:t> </a:t>
            </a:r>
            <a:r>
              <a:rPr sz="3600" dirty="0"/>
              <a:t>evaluation</a:t>
            </a:r>
            <a:r>
              <a:rPr sz="3600" spc="-183" dirty="0"/>
              <a:t> </a:t>
            </a:r>
            <a:r>
              <a:rPr sz="3600" spc="-5" dirty="0"/>
              <a:t>metrics</a:t>
            </a:r>
            <a:endParaRPr sz="3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760" y="500099"/>
            <a:ext cx="588572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Challenges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956" y="2023451"/>
            <a:ext cx="3692525" cy="77585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01775">
              <a:lnSpc>
                <a:spcPts val="2088"/>
              </a:lnSpc>
              <a:spcBef>
                <a:spcPts val="50"/>
              </a:spcBef>
            </a:pPr>
            <a:r>
              <a:rPr sz="2000" dirty="0">
                <a:latin typeface="Lato"/>
                <a:cs typeface="Lato"/>
              </a:rPr>
              <a:t>Correct</a:t>
            </a:r>
            <a:r>
              <a:rPr sz="2000" spc="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Predictions</a:t>
            </a:r>
            <a:endParaRPr sz="2000">
              <a:latin typeface="Lato"/>
              <a:cs typeface="Lato"/>
            </a:endParaRPr>
          </a:p>
          <a:p>
            <a:pPr marL="6350">
              <a:lnSpc>
                <a:spcPts val="1800"/>
              </a:lnSpc>
            </a:pPr>
            <a:r>
              <a:rPr sz="2000" spc="-13" dirty="0">
                <a:latin typeface="Lato"/>
                <a:cs typeface="Lato"/>
              </a:rPr>
              <a:t>Accuracy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  <a:p>
            <a:pPr marL="1658302">
              <a:lnSpc>
                <a:spcPts val="2113"/>
              </a:lnSpc>
            </a:pPr>
            <a:r>
              <a:rPr sz="2000" spc="-43" dirty="0">
                <a:latin typeface="Lato"/>
                <a:cs typeface="Lato"/>
              </a:rPr>
              <a:t>Total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Predictions</a:t>
            </a:r>
            <a:endParaRPr sz="20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917" y="2426620"/>
            <a:ext cx="2553653" cy="0"/>
          </a:xfrm>
          <a:custGeom>
            <a:avLst/>
            <a:gdLst/>
            <a:ahLst/>
            <a:cxnLst/>
            <a:rect l="l" t="t" r="r" b="b"/>
            <a:pathLst>
              <a:path w="5107305">
                <a:moveTo>
                  <a:pt x="0" y="0"/>
                </a:moveTo>
                <a:lnTo>
                  <a:pt x="510718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6371" y="2749470"/>
            <a:ext cx="566103" cy="406400"/>
          </a:xfrm>
          <a:custGeom>
            <a:avLst/>
            <a:gdLst/>
            <a:ahLst/>
            <a:cxnLst/>
            <a:rect l="l" t="t" r="r" b="b"/>
            <a:pathLst>
              <a:path w="1132204" h="812800">
                <a:moveTo>
                  <a:pt x="996198" y="812398"/>
                </a:moveTo>
                <a:lnTo>
                  <a:pt x="135399" y="812398"/>
                </a:lnTo>
                <a:lnTo>
                  <a:pt x="92604" y="805495"/>
                </a:lnTo>
                <a:lnTo>
                  <a:pt x="55436" y="786272"/>
                </a:lnTo>
                <a:lnTo>
                  <a:pt x="26125" y="756962"/>
                </a:lnTo>
                <a:lnTo>
                  <a:pt x="6903" y="719793"/>
                </a:lnTo>
                <a:lnTo>
                  <a:pt x="0" y="676998"/>
                </a:lnTo>
                <a:lnTo>
                  <a:pt x="0" y="135399"/>
                </a:lnTo>
                <a:lnTo>
                  <a:pt x="6903" y="92604"/>
                </a:lnTo>
                <a:lnTo>
                  <a:pt x="26125" y="55436"/>
                </a:lnTo>
                <a:lnTo>
                  <a:pt x="55436" y="26125"/>
                </a:lnTo>
                <a:lnTo>
                  <a:pt x="92604" y="6903"/>
                </a:lnTo>
                <a:lnTo>
                  <a:pt x="135399" y="0"/>
                </a:lnTo>
                <a:lnTo>
                  <a:pt x="996198" y="0"/>
                </a:lnTo>
                <a:lnTo>
                  <a:pt x="1048010" y="10309"/>
                </a:lnTo>
                <a:lnTo>
                  <a:pt x="1091947" y="39649"/>
                </a:lnTo>
                <a:lnTo>
                  <a:pt x="1121288" y="83587"/>
                </a:lnTo>
                <a:lnTo>
                  <a:pt x="1131597" y="135399"/>
                </a:lnTo>
                <a:lnTo>
                  <a:pt x="1131597" y="676998"/>
                </a:lnTo>
                <a:lnTo>
                  <a:pt x="1124694" y="719793"/>
                </a:lnTo>
                <a:lnTo>
                  <a:pt x="1105472" y="756962"/>
                </a:lnTo>
                <a:lnTo>
                  <a:pt x="1076161" y="786272"/>
                </a:lnTo>
                <a:lnTo>
                  <a:pt x="1038993" y="805495"/>
                </a:lnTo>
                <a:lnTo>
                  <a:pt x="996198" y="81239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958" y="401725"/>
            <a:ext cx="52652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Challenges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80" y="1537900"/>
            <a:ext cx="34493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5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really</a:t>
            </a:r>
            <a:r>
              <a:rPr sz="2000" spc="-48" dirty="0">
                <a:latin typeface="Lato"/>
                <a:cs typeface="Lato"/>
              </a:rPr>
              <a:t> </a:t>
            </a:r>
            <a:r>
              <a:rPr sz="2000" spc="-18" dirty="0">
                <a:latin typeface="Lato"/>
                <a:cs typeface="Lato"/>
              </a:rPr>
              <a:t>loves</a:t>
            </a:r>
            <a:r>
              <a:rPr sz="2000" spc="-5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drinking</a:t>
            </a:r>
            <a:r>
              <a:rPr sz="2000" spc="-50" dirty="0">
                <a:latin typeface="Lato"/>
                <a:cs typeface="Lato"/>
              </a:rPr>
              <a:t> </a:t>
            </a:r>
            <a:r>
              <a:rPr sz="2000" spc="18" dirty="0">
                <a:latin typeface="Lato"/>
                <a:cs typeface="Lato"/>
              </a:rPr>
              <a:t>tea</a:t>
            </a:r>
            <a:r>
              <a:rPr sz="2000" spc="-242" dirty="0">
                <a:latin typeface="Lato"/>
                <a:cs typeface="Lato"/>
              </a:rPr>
              <a:t>.</a:t>
            </a:r>
            <a:r>
              <a:rPr sz="2000" spc="18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376" y="1984920"/>
            <a:ext cx="1106841" cy="5208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63914" y="1537900"/>
            <a:ext cx="283305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adores</a:t>
            </a:r>
            <a:r>
              <a:rPr sz="2000" spc="-102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sipping</a:t>
            </a:r>
            <a:r>
              <a:rPr sz="2000" spc="-105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tea</a:t>
            </a:r>
            <a:r>
              <a:rPr sz="2000" spc="-245" dirty="0">
                <a:latin typeface="Lato"/>
                <a:cs typeface="Lato"/>
              </a:rPr>
              <a:t>.</a:t>
            </a:r>
            <a:r>
              <a:rPr sz="2000" spc="15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789" y="2021196"/>
            <a:ext cx="1106841" cy="5208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3668" y="2774071"/>
            <a:ext cx="316071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10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does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not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drink</a:t>
            </a:r>
            <a:r>
              <a:rPr sz="2000" spc="-98" dirty="0">
                <a:latin typeface="Lato"/>
                <a:cs typeface="Lato"/>
              </a:rPr>
              <a:t> </a:t>
            </a:r>
            <a:r>
              <a:rPr sz="2000" spc="-8" dirty="0">
                <a:latin typeface="Lato"/>
                <a:cs typeface="Lato"/>
              </a:rPr>
              <a:t>coffee</a:t>
            </a:r>
            <a:r>
              <a:rPr sz="2000" spc="-268" dirty="0">
                <a:latin typeface="Lato"/>
                <a:cs typeface="Lato"/>
              </a:rPr>
              <a:t>.</a:t>
            </a:r>
            <a:r>
              <a:rPr sz="2000" spc="-8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0376" y="3291895"/>
            <a:ext cx="1106841" cy="5208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3171" y="2774071"/>
            <a:ext cx="27343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13" dirty="0">
                <a:latin typeface="Lato"/>
                <a:cs typeface="Lato"/>
              </a:rPr>
              <a:t>“Mike</a:t>
            </a:r>
            <a:r>
              <a:rPr sz="2000" spc="-90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does</a:t>
            </a:r>
            <a:r>
              <a:rPr sz="2000" spc="-88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drink</a:t>
            </a:r>
            <a:r>
              <a:rPr sz="2000" spc="-88" dirty="0">
                <a:latin typeface="Lato"/>
                <a:cs typeface="Lato"/>
              </a:rPr>
              <a:t> </a:t>
            </a:r>
            <a:r>
              <a:rPr sz="2000" spc="-8" dirty="0">
                <a:latin typeface="Lato"/>
                <a:cs typeface="Lato"/>
              </a:rPr>
              <a:t>coffee</a:t>
            </a:r>
            <a:r>
              <a:rPr sz="2000" spc="-268" dirty="0">
                <a:latin typeface="Lato"/>
                <a:cs typeface="Lato"/>
              </a:rPr>
              <a:t>.</a:t>
            </a:r>
            <a:r>
              <a:rPr sz="2000" spc="-8" dirty="0">
                <a:latin typeface="Lato"/>
                <a:cs typeface="Lato"/>
              </a:rPr>
              <a:t>”</a:t>
            </a:r>
            <a:endParaRPr sz="2000">
              <a:latin typeface="Lato"/>
              <a:cs typeface="La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6789" y="3291895"/>
            <a:ext cx="1106841" cy="52086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38452" y="1666142"/>
            <a:ext cx="351790" cy="19864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4600" spc="-25" dirty="0">
                <a:latin typeface="Lato"/>
                <a:cs typeface="Lato"/>
              </a:rPr>
              <a:t>=</a:t>
            </a:r>
            <a:endParaRPr sz="4600">
              <a:latin typeface="Lato"/>
              <a:cs typeface="Lato"/>
            </a:endParaRPr>
          </a:p>
          <a:p>
            <a:pPr marL="6350">
              <a:spcBef>
                <a:spcPts val="4350"/>
              </a:spcBef>
            </a:pPr>
            <a:r>
              <a:rPr sz="4600" spc="-25" dirty="0">
                <a:latin typeface="Lato"/>
                <a:cs typeface="Lato"/>
              </a:rPr>
              <a:t>=</a:t>
            </a:r>
            <a:endParaRPr sz="46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5665" y="3104944"/>
            <a:ext cx="159703" cy="421005"/>
          </a:xfrm>
          <a:custGeom>
            <a:avLst/>
            <a:gdLst/>
            <a:ahLst/>
            <a:cxnLst/>
            <a:rect l="l" t="t" r="r" b="b"/>
            <a:pathLst>
              <a:path w="319404" h="842009">
                <a:moveTo>
                  <a:pt x="319199" y="0"/>
                </a:moveTo>
                <a:lnTo>
                  <a:pt x="0" y="84179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1499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lang="en-US" spc="-75" dirty="0"/>
              <a:t>–</a:t>
            </a:r>
            <a:r>
              <a:rPr spc="-130" dirty="0"/>
              <a:t> </a:t>
            </a:r>
            <a:r>
              <a:rPr spc="-5" dirty="0"/>
              <a:t>Metrics</a:t>
            </a:r>
            <a:r>
              <a:rPr lang="pt-PT" spc="-5" dirty="0"/>
              <a:t>: </a:t>
            </a:r>
            <a:r>
              <a:rPr lang="pt-PT" spc="-5" dirty="0" err="1"/>
              <a:t>Task</a:t>
            </a:r>
            <a:r>
              <a:rPr lang="pt-PT" spc="-5" dirty="0"/>
              <a:t> </a:t>
            </a:r>
            <a:r>
              <a:rPr lang="pt-PT" spc="-5" dirty="0" err="1"/>
              <a:t>Specific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1605941" y="908967"/>
            <a:ext cx="1736090" cy="1736090"/>
            <a:chOff x="3211881" y="1817933"/>
            <a:chExt cx="3472179" cy="3472179"/>
          </a:xfrm>
        </p:grpSpPr>
        <p:sp>
          <p:nvSpPr>
            <p:cNvPr id="4" name="object 4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7735" y="1584273"/>
            <a:ext cx="8928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ROUGE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3758" y="908967"/>
            <a:ext cx="1736090" cy="1736090"/>
            <a:chOff x="10847515" y="1817933"/>
            <a:chExt cx="3472179" cy="3472179"/>
          </a:xfrm>
        </p:grpSpPr>
        <p:sp>
          <p:nvSpPr>
            <p:cNvPr id="8" name="object 8"/>
            <p:cNvSpPr/>
            <p:nvPr/>
          </p:nvSpPr>
          <p:spPr>
            <a:xfrm>
              <a:off x="10852278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852277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74270" y="1360435"/>
            <a:ext cx="835343" cy="6858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97155">
              <a:lnSpc>
                <a:spcPct val="115599"/>
              </a:lnSpc>
              <a:spcBef>
                <a:spcPts val="50"/>
              </a:spcBef>
            </a:pPr>
            <a:r>
              <a:rPr sz="2000" spc="-10" dirty="0">
                <a:latin typeface="Lato"/>
                <a:cs typeface="Lato"/>
              </a:rPr>
              <a:t>BLEU </a:t>
            </a:r>
            <a:r>
              <a:rPr sz="2000" spc="-5" dirty="0">
                <a:latin typeface="Lato"/>
                <a:cs typeface="Lato"/>
              </a:rPr>
              <a:t>SCORE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72" y="2980797"/>
            <a:ext cx="366141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summary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one </a:t>
            </a:r>
            <a:r>
              <a:rPr sz="2000" spc="28" dirty="0">
                <a:latin typeface="Lato"/>
                <a:cs typeface="Lato"/>
              </a:rPr>
              <a:t>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more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reference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summaries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940" y="2980797"/>
            <a:ext cx="3849688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translation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human-</a:t>
            </a:r>
            <a:r>
              <a:rPr sz="2000" spc="-5" dirty="0">
                <a:latin typeface="Lato"/>
                <a:cs typeface="Lato"/>
              </a:rPr>
              <a:t>generated translations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82" y="441841"/>
            <a:ext cx="7354084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83" dirty="0"/>
              <a:t>T</a:t>
            </a:r>
            <a:r>
              <a:rPr spc="15" dirty="0"/>
              <a:t>erminology</a:t>
            </a:r>
          </a:p>
        </p:txBody>
      </p:sp>
      <p:sp>
        <p:nvSpPr>
          <p:cNvPr id="3" name="object 3"/>
          <p:cNvSpPr/>
          <p:nvPr/>
        </p:nvSpPr>
        <p:spPr>
          <a:xfrm>
            <a:off x="2378370" y="1806496"/>
            <a:ext cx="2702560" cy="313055"/>
          </a:xfrm>
          <a:custGeom>
            <a:avLst/>
            <a:gdLst/>
            <a:ahLst/>
            <a:cxnLst/>
            <a:rect l="l" t="t" r="r" b="b"/>
            <a:pathLst>
              <a:path w="5405120" h="626110">
                <a:moveTo>
                  <a:pt x="0" y="625798"/>
                </a:moveTo>
                <a:lnTo>
                  <a:pt x="3392" y="579562"/>
                </a:lnTo>
                <a:lnTo>
                  <a:pt x="13248" y="535432"/>
                </a:lnTo>
                <a:lnTo>
                  <a:pt x="29083" y="493892"/>
                </a:lnTo>
                <a:lnTo>
                  <a:pt x="50412" y="455426"/>
                </a:lnTo>
                <a:lnTo>
                  <a:pt x="76752" y="420517"/>
                </a:lnTo>
                <a:lnTo>
                  <a:pt x="107618" y="389651"/>
                </a:lnTo>
                <a:lnTo>
                  <a:pt x="142526" y="363311"/>
                </a:lnTo>
                <a:lnTo>
                  <a:pt x="180993" y="341982"/>
                </a:lnTo>
                <a:lnTo>
                  <a:pt x="222533" y="326148"/>
                </a:lnTo>
                <a:lnTo>
                  <a:pt x="266663" y="316292"/>
                </a:lnTo>
                <a:lnTo>
                  <a:pt x="312899" y="312899"/>
                </a:lnTo>
                <a:lnTo>
                  <a:pt x="2389495" y="312899"/>
                </a:lnTo>
                <a:lnTo>
                  <a:pt x="2435730" y="309506"/>
                </a:lnTo>
                <a:lnTo>
                  <a:pt x="2479861" y="299650"/>
                </a:lnTo>
                <a:lnTo>
                  <a:pt x="2521401" y="283816"/>
                </a:lnTo>
                <a:lnTo>
                  <a:pt x="2559867" y="262486"/>
                </a:lnTo>
                <a:lnTo>
                  <a:pt x="2594776" y="236147"/>
                </a:lnTo>
                <a:lnTo>
                  <a:pt x="2625642" y="205280"/>
                </a:lnTo>
                <a:lnTo>
                  <a:pt x="2651982" y="170372"/>
                </a:lnTo>
                <a:lnTo>
                  <a:pt x="2673311" y="131906"/>
                </a:lnTo>
                <a:lnTo>
                  <a:pt x="2689145" y="90365"/>
                </a:lnTo>
                <a:lnTo>
                  <a:pt x="2699001" y="46235"/>
                </a:lnTo>
                <a:lnTo>
                  <a:pt x="2702394" y="0"/>
                </a:lnTo>
                <a:lnTo>
                  <a:pt x="2705787" y="46235"/>
                </a:lnTo>
                <a:lnTo>
                  <a:pt x="2715643" y="90365"/>
                </a:lnTo>
                <a:lnTo>
                  <a:pt x="2731477" y="131906"/>
                </a:lnTo>
                <a:lnTo>
                  <a:pt x="2752807" y="170372"/>
                </a:lnTo>
                <a:lnTo>
                  <a:pt x="2779146" y="205280"/>
                </a:lnTo>
                <a:lnTo>
                  <a:pt x="2810012" y="236147"/>
                </a:lnTo>
                <a:lnTo>
                  <a:pt x="2844921" y="262486"/>
                </a:lnTo>
                <a:lnTo>
                  <a:pt x="2883387" y="283816"/>
                </a:lnTo>
                <a:lnTo>
                  <a:pt x="2924928" y="299650"/>
                </a:lnTo>
                <a:lnTo>
                  <a:pt x="2969058" y="309506"/>
                </a:lnTo>
                <a:lnTo>
                  <a:pt x="3015293" y="312899"/>
                </a:lnTo>
                <a:lnTo>
                  <a:pt x="5091889" y="312899"/>
                </a:lnTo>
                <a:lnTo>
                  <a:pt x="5138125" y="316292"/>
                </a:lnTo>
                <a:lnTo>
                  <a:pt x="5182255" y="326148"/>
                </a:lnTo>
                <a:lnTo>
                  <a:pt x="5223795" y="341982"/>
                </a:lnTo>
                <a:lnTo>
                  <a:pt x="5262262" y="363311"/>
                </a:lnTo>
                <a:lnTo>
                  <a:pt x="5297170" y="389651"/>
                </a:lnTo>
                <a:lnTo>
                  <a:pt x="5328036" y="420517"/>
                </a:lnTo>
                <a:lnTo>
                  <a:pt x="5354376" y="455426"/>
                </a:lnTo>
                <a:lnTo>
                  <a:pt x="5375705" y="493892"/>
                </a:lnTo>
                <a:lnTo>
                  <a:pt x="5391540" y="535432"/>
                </a:lnTo>
                <a:lnTo>
                  <a:pt x="5401396" y="579562"/>
                </a:lnTo>
                <a:lnTo>
                  <a:pt x="5404789" y="625798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" name="object 4"/>
          <p:cNvSpPr/>
          <p:nvPr/>
        </p:nvSpPr>
        <p:spPr>
          <a:xfrm>
            <a:off x="1785271" y="2673970"/>
            <a:ext cx="1075055" cy="313055"/>
          </a:xfrm>
          <a:custGeom>
            <a:avLst/>
            <a:gdLst/>
            <a:ahLst/>
            <a:cxnLst/>
            <a:rect l="l" t="t" r="r" b="b"/>
            <a:pathLst>
              <a:path w="2150110" h="626110">
                <a:moveTo>
                  <a:pt x="2149795" y="0"/>
                </a:moveTo>
                <a:lnTo>
                  <a:pt x="2146402" y="46235"/>
                </a:lnTo>
                <a:lnTo>
                  <a:pt x="2136547" y="90365"/>
                </a:lnTo>
                <a:lnTo>
                  <a:pt x="2120712" y="131906"/>
                </a:lnTo>
                <a:lnTo>
                  <a:pt x="2099383" y="170372"/>
                </a:lnTo>
                <a:lnTo>
                  <a:pt x="2073043" y="205280"/>
                </a:lnTo>
                <a:lnTo>
                  <a:pt x="2042177" y="236147"/>
                </a:lnTo>
                <a:lnTo>
                  <a:pt x="2007268" y="262486"/>
                </a:lnTo>
                <a:lnTo>
                  <a:pt x="1968802" y="283816"/>
                </a:lnTo>
                <a:lnTo>
                  <a:pt x="1927262" y="299650"/>
                </a:lnTo>
                <a:lnTo>
                  <a:pt x="1883132" y="309506"/>
                </a:lnTo>
                <a:lnTo>
                  <a:pt x="1836896" y="312899"/>
                </a:lnTo>
                <a:lnTo>
                  <a:pt x="1387797" y="312899"/>
                </a:lnTo>
                <a:lnTo>
                  <a:pt x="1341561" y="316292"/>
                </a:lnTo>
                <a:lnTo>
                  <a:pt x="1297431" y="326148"/>
                </a:lnTo>
                <a:lnTo>
                  <a:pt x="1255891" y="341982"/>
                </a:lnTo>
                <a:lnTo>
                  <a:pt x="1217424" y="363311"/>
                </a:lnTo>
                <a:lnTo>
                  <a:pt x="1182516" y="389651"/>
                </a:lnTo>
                <a:lnTo>
                  <a:pt x="1151650" y="420517"/>
                </a:lnTo>
                <a:lnTo>
                  <a:pt x="1125310" y="455426"/>
                </a:lnTo>
                <a:lnTo>
                  <a:pt x="1103981" y="493892"/>
                </a:lnTo>
                <a:lnTo>
                  <a:pt x="1088146" y="535432"/>
                </a:lnTo>
                <a:lnTo>
                  <a:pt x="1078290" y="579562"/>
                </a:lnTo>
                <a:lnTo>
                  <a:pt x="1074897" y="625798"/>
                </a:lnTo>
                <a:lnTo>
                  <a:pt x="1071504" y="579562"/>
                </a:lnTo>
                <a:lnTo>
                  <a:pt x="1061649" y="535432"/>
                </a:lnTo>
                <a:lnTo>
                  <a:pt x="1045814" y="493892"/>
                </a:lnTo>
                <a:lnTo>
                  <a:pt x="1024485" y="455426"/>
                </a:lnTo>
                <a:lnTo>
                  <a:pt x="998145" y="420517"/>
                </a:lnTo>
                <a:lnTo>
                  <a:pt x="967279" y="389651"/>
                </a:lnTo>
                <a:lnTo>
                  <a:pt x="932371" y="363311"/>
                </a:lnTo>
                <a:lnTo>
                  <a:pt x="893904" y="341982"/>
                </a:lnTo>
                <a:lnTo>
                  <a:pt x="852364" y="326148"/>
                </a:lnTo>
                <a:lnTo>
                  <a:pt x="808234" y="316292"/>
                </a:lnTo>
                <a:lnTo>
                  <a:pt x="761998" y="312899"/>
                </a:lnTo>
                <a:lnTo>
                  <a:pt x="312899" y="312899"/>
                </a:lnTo>
                <a:lnTo>
                  <a:pt x="266663" y="309506"/>
                </a:lnTo>
                <a:lnTo>
                  <a:pt x="222533" y="299650"/>
                </a:lnTo>
                <a:lnTo>
                  <a:pt x="180993" y="283816"/>
                </a:lnTo>
                <a:lnTo>
                  <a:pt x="142526" y="262486"/>
                </a:lnTo>
                <a:lnTo>
                  <a:pt x="107618" y="236147"/>
                </a:lnTo>
                <a:lnTo>
                  <a:pt x="76752" y="205280"/>
                </a:lnTo>
                <a:lnTo>
                  <a:pt x="50412" y="170372"/>
                </a:lnTo>
                <a:lnTo>
                  <a:pt x="29083" y="131906"/>
                </a:lnTo>
                <a:lnTo>
                  <a:pt x="13248" y="90365"/>
                </a:lnTo>
                <a:lnTo>
                  <a:pt x="3392" y="46235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5" name="object 5"/>
          <p:cNvSpPr/>
          <p:nvPr/>
        </p:nvSpPr>
        <p:spPr>
          <a:xfrm>
            <a:off x="6441362" y="2673970"/>
            <a:ext cx="593408" cy="313055"/>
          </a:xfrm>
          <a:custGeom>
            <a:avLst/>
            <a:gdLst/>
            <a:ahLst/>
            <a:cxnLst/>
            <a:rect l="l" t="t" r="r" b="b"/>
            <a:pathLst>
              <a:path w="1186815" h="626110">
                <a:moveTo>
                  <a:pt x="1186197" y="0"/>
                </a:moveTo>
                <a:lnTo>
                  <a:pt x="1182316" y="50751"/>
                </a:lnTo>
                <a:lnTo>
                  <a:pt x="1171078" y="98896"/>
                </a:lnTo>
                <a:lnTo>
                  <a:pt x="1153096" y="143790"/>
                </a:lnTo>
                <a:lnTo>
                  <a:pt x="1128979" y="184790"/>
                </a:lnTo>
                <a:lnTo>
                  <a:pt x="1099338" y="221249"/>
                </a:lnTo>
                <a:lnTo>
                  <a:pt x="1064784" y="252525"/>
                </a:lnTo>
                <a:lnTo>
                  <a:pt x="1025927" y="277972"/>
                </a:lnTo>
                <a:lnTo>
                  <a:pt x="983378" y="296946"/>
                </a:lnTo>
                <a:lnTo>
                  <a:pt x="937748" y="308803"/>
                </a:lnTo>
                <a:lnTo>
                  <a:pt x="889648" y="312899"/>
                </a:lnTo>
                <a:lnTo>
                  <a:pt x="841547" y="316994"/>
                </a:lnTo>
                <a:lnTo>
                  <a:pt x="795917" y="328852"/>
                </a:lnTo>
                <a:lnTo>
                  <a:pt x="753368" y="347826"/>
                </a:lnTo>
                <a:lnTo>
                  <a:pt x="714512" y="373273"/>
                </a:lnTo>
                <a:lnTo>
                  <a:pt x="679958" y="404549"/>
                </a:lnTo>
                <a:lnTo>
                  <a:pt x="650317" y="441008"/>
                </a:lnTo>
                <a:lnTo>
                  <a:pt x="626200" y="482007"/>
                </a:lnTo>
                <a:lnTo>
                  <a:pt x="608217" y="526902"/>
                </a:lnTo>
                <a:lnTo>
                  <a:pt x="596980" y="575047"/>
                </a:lnTo>
                <a:lnTo>
                  <a:pt x="593098" y="625798"/>
                </a:lnTo>
                <a:lnTo>
                  <a:pt x="589217" y="575047"/>
                </a:lnTo>
                <a:lnTo>
                  <a:pt x="577980" y="526902"/>
                </a:lnTo>
                <a:lnTo>
                  <a:pt x="559997" y="482007"/>
                </a:lnTo>
                <a:lnTo>
                  <a:pt x="535880" y="441008"/>
                </a:lnTo>
                <a:lnTo>
                  <a:pt x="506239" y="404549"/>
                </a:lnTo>
                <a:lnTo>
                  <a:pt x="471685" y="373273"/>
                </a:lnTo>
                <a:lnTo>
                  <a:pt x="432828" y="347826"/>
                </a:lnTo>
                <a:lnTo>
                  <a:pt x="390280" y="328852"/>
                </a:lnTo>
                <a:lnTo>
                  <a:pt x="344650" y="316994"/>
                </a:lnTo>
                <a:lnTo>
                  <a:pt x="296549" y="312899"/>
                </a:lnTo>
                <a:lnTo>
                  <a:pt x="248448" y="308803"/>
                </a:lnTo>
                <a:lnTo>
                  <a:pt x="202818" y="296946"/>
                </a:lnTo>
                <a:lnTo>
                  <a:pt x="160270" y="277972"/>
                </a:lnTo>
                <a:lnTo>
                  <a:pt x="121413" y="252525"/>
                </a:lnTo>
                <a:lnTo>
                  <a:pt x="86859" y="221249"/>
                </a:lnTo>
                <a:lnTo>
                  <a:pt x="57218" y="184790"/>
                </a:lnTo>
                <a:lnTo>
                  <a:pt x="33101" y="143790"/>
                </a:lnTo>
                <a:lnTo>
                  <a:pt x="15118" y="98896"/>
                </a:lnTo>
                <a:lnTo>
                  <a:pt x="3881" y="50751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1077335" y="1260798"/>
            <a:ext cx="6990715" cy="209506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096452">
              <a:spcBef>
                <a:spcPts val="50"/>
              </a:spcBef>
            </a:pPr>
            <a:r>
              <a:rPr sz="2800" spc="-43" dirty="0">
                <a:latin typeface="Lato"/>
                <a:cs typeface="Lato"/>
              </a:rPr>
              <a:t>n-</a:t>
            </a:r>
            <a:r>
              <a:rPr sz="2800" spc="-10" dirty="0">
                <a:latin typeface="Lato"/>
                <a:cs typeface="Lato"/>
              </a:rPr>
              <a:t>gram</a:t>
            </a:r>
            <a:endParaRPr sz="2800">
              <a:latin typeface="Lato"/>
              <a:cs typeface="Lato"/>
            </a:endParaRPr>
          </a:p>
          <a:p>
            <a:pPr marL="705168" marR="2540" indent="-699135">
              <a:lnSpc>
                <a:spcPct val="207900"/>
              </a:lnSpc>
              <a:spcBef>
                <a:spcPts val="63"/>
              </a:spcBef>
              <a:tabLst>
                <a:tab pos="5021898" algn="l"/>
              </a:tabLst>
            </a:pPr>
            <a:r>
              <a:rPr sz="2800" spc="-18" dirty="0">
                <a:solidFill>
                  <a:srgbClr val="FF9C3B"/>
                </a:solidFill>
                <a:latin typeface="Lato"/>
                <a:cs typeface="Lato"/>
              </a:rPr>
              <a:t>The</a:t>
            </a:r>
            <a:r>
              <a:rPr sz="28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35" dirty="0">
                <a:solidFill>
                  <a:srgbClr val="FF9C3B"/>
                </a:solidFill>
                <a:latin typeface="Lato"/>
                <a:cs typeface="Lato"/>
              </a:rPr>
              <a:t>dog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lay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35" dirty="0">
                <a:solidFill>
                  <a:srgbClr val="FF9C3B"/>
                </a:solidFill>
                <a:latin typeface="Lato"/>
                <a:cs typeface="Lato"/>
              </a:rPr>
              <a:t>on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the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rug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as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78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18" dirty="0">
                <a:solidFill>
                  <a:srgbClr val="FF9C3B"/>
                </a:solidFill>
                <a:latin typeface="Lato"/>
                <a:cs typeface="Lato"/>
              </a:rPr>
              <a:t>sipped</a:t>
            </a:r>
            <a:r>
              <a:rPr sz="28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33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4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800" spc="-16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FF9C3B"/>
                </a:solidFill>
                <a:latin typeface="Lato"/>
                <a:cs typeface="Lato"/>
              </a:rPr>
              <a:t>tea. </a:t>
            </a:r>
            <a:r>
              <a:rPr sz="2800" spc="-5" dirty="0">
                <a:latin typeface="Lato"/>
                <a:cs typeface="Lato"/>
              </a:rPr>
              <a:t>bigram</a:t>
            </a:r>
            <a:r>
              <a:rPr sz="2800" dirty="0">
                <a:latin typeface="Lato"/>
                <a:cs typeface="Lato"/>
              </a:rPr>
              <a:t>	</a:t>
            </a:r>
            <a:r>
              <a:rPr sz="2800" spc="-5" dirty="0">
                <a:latin typeface="Lato"/>
                <a:cs typeface="Lato"/>
              </a:rPr>
              <a:t>unigram</a:t>
            </a:r>
            <a:endParaRPr sz="2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15539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27209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unigram</a:t>
            </a:r>
            <a:r>
              <a:rPr sz="1700" u="heavy" spc="-10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36" y="233141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77788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unigram</a:t>
            </a:r>
            <a:r>
              <a:rPr sz="1700" spc="-102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matches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5" name="object 15"/>
          <p:cNvSpPr txBox="1"/>
          <p:nvPr/>
        </p:nvSpPr>
        <p:spPr>
          <a:xfrm>
            <a:off x="3246445" y="348890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3" name="object 23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1.8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0.89</a:t>
            </a:r>
            <a:endParaRPr sz="1700"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53827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282190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not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27209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unigram</a:t>
            </a:r>
            <a:r>
              <a:rPr sz="1700" u="heavy" spc="-10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36" y="233141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77788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unigram</a:t>
            </a:r>
            <a:r>
              <a:rPr sz="1700" spc="-102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matches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5" name="object 15"/>
          <p:cNvSpPr txBox="1"/>
          <p:nvPr/>
        </p:nvSpPr>
        <p:spPr>
          <a:xfrm>
            <a:off x="3246445" y="3488907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3" name="object 23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0.8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1.8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0.89</a:t>
            </a:r>
            <a:endParaRPr sz="1700">
              <a:latin typeface="Lato"/>
              <a:cs typeface="La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832036" y="2685207"/>
            <a:ext cx="340360" cy="0"/>
          </a:xfrm>
          <a:custGeom>
            <a:avLst/>
            <a:gdLst/>
            <a:ahLst/>
            <a:cxnLst/>
            <a:rect l="l" t="t" r="r" b="b"/>
            <a:pathLst>
              <a:path w="680719">
                <a:moveTo>
                  <a:pt x="0" y="0"/>
                </a:moveTo>
                <a:lnTo>
                  <a:pt x="680698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86147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1818" y="3374062"/>
            <a:ext cx="909003" cy="325120"/>
            <a:chOff x="763635" y="6748123"/>
            <a:chExt cx="1818005" cy="650240"/>
          </a:xfrm>
        </p:grpSpPr>
        <p:sp>
          <p:nvSpPr>
            <p:cNvPr id="4" name="object 4"/>
            <p:cNvSpPr/>
            <p:nvPr/>
          </p:nvSpPr>
          <p:spPr>
            <a:xfrm>
              <a:off x="768398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768398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7991" y="3374062"/>
            <a:ext cx="909003" cy="325120"/>
            <a:chOff x="3095981" y="6748123"/>
            <a:chExt cx="1818005" cy="650240"/>
          </a:xfrm>
        </p:grpSpPr>
        <p:sp>
          <p:nvSpPr>
            <p:cNvPr id="7" name="object 7"/>
            <p:cNvSpPr/>
            <p:nvPr/>
          </p:nvSpPr>
          <p:spPr>
            <a:xfrm>
              <a:off x="3100743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100743" y="67528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14163" y="3374062"/>
            <a:ext cx="1099820" cy="325120"/>
            <a:chOff x="5428326" y="6748123"/>
            <a:chExt cx="2199640" cy="650240"/>
          </a:xfrm>
        </p:grpSpPr>
        <p:sp>
          <p:nvSpPr>
            <p:cNvPr id="10" name="object 10"/>
            <p:cNvSpPr/>
            <p:nvPr/>
          </p:nvSpPr>
          <p:spPr>
            <a:xfrm>
              <a:off x="5433088" y="6752886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2083295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3088" y="6752886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8462" y="2586328"/>
            <a:ext cx="3589655" cy="10708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ts val="1585"/>
              </a:lnSpc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lnSpc>
                <a:spcPts val="3505"/>
              </a:lnSpc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  <a:p>
            <a:pPr marL="329565">
              <a:spcBef>
                <a:spcPts val="1383"/>
              </a:spcBef>
              <a:tabLst>
                <a:tab pos="1368743" algn="l"/>
                <a:tab pos="2524125" algn="l"/>
              </a:tabLst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r>
              <a:rPr sz="1500" dirty="0"/>
              <a:t>	is</a:t>
            </a:r>
            <a:r>
              <a:rPr sz="1500" spc="-3" dirty="0"/>
              <a:t> </a:t>
            </a:r>
            <a:r>
              <a:rPr sz="1500" spc="-10" dirty="0"/>
              <a:t>very</a:t>
            </a:r>
            <a:r>
              <a:rPr sz="1500" dirty="0"/>
              <a:t>	very</a:t>
            </a:r>
            <a:r>
              <a:rPr sz="1500" spc="-8" dirty="0"/>
              <a:t> </a:t>
            </a:r>
            <a:r>
              <a:rPr sz="1500" spc="-10" dirty="0"/>
              <a:t>cold</a:t>
            </a:r>
            <a:endParaRPr sz="1500"/>
          </a:p>
        </p:txBody>
      </p:sp>
      <p:grpSp>
        <p:nvGrpSpPr>
          <p:cNvPr id="13" name="object 13"/>
          <p:cNvGrpSpPr/>
          <p:nvPr/>
        </p:nvGrpSpPr>
        <p:grpSpPr>
          <a:xfrm>
            <a:off x="4071136" y="3374062"/>
            <a:ext cx="1381760" cy="325120"/>
            <a:chOff x="8142271" y="6748123"/>
            <a:chExt cx="2763520" cy="650240"/>
          </a:xfrm>
        </p:grpSpPr>
        <p:sp>
          <p:nvSpPr>
            <p:cNvPr id="14" name="object 14"/>
            <p:cNvSpPr/>
            <p:nvPr/>
          </p:nvSpPr>
          <p:spPr>
            <a:xfrm>
              <a:off x="8147033" y="6752886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2647294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7" y="31253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47033" y="6752886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4" y="31249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47324" y="3408224"/>
            <a:ext cx="1029018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grpSp>
        <p:nvGrpSpPr>
          <p:cNvPr id="17" name="object 17"/>
          <p:cNvGrpSpPr/>
          <p:nvPr/>
        </p:nvGrpSpPr>
        <p:grpSpPr>
          <a:xfrm>
            <a:off x="381818" y="1867577"/>
            <a:ext cx="909003" cy="325120"/>
            <a:chOff x="763635" y="3735154"/>
            <a:chExt cx="1818005" cy="650240"/>
          </a:xfrm>
        </p:grpSpPr>
        <p:sp>
          <p:nvSpPr>
            <p:cNvPr id="18" name="object 18"/>
            <p:cNvSpPr/>
            <p:nvPr/>
          </p:nvSpPr>
          <p:spPr>
            <a:xfrm>
              <a:off x="768398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68398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547991" y="1867577"/>
            <a:ext cx="909003" cy="325120"/>
            <a:chOff x="3095981" y="3735154"/>
            <a:chExt cx="1818005" cy="650240"/>
          </a:xfrm>
        </p:grpSpPr>
        <p:sp>
          <p:nvSpPr>
            <p:cNvPr id="21" name="object 21"/>
            <p:cNvSpPr/>
            <p:nvPr/>
          </p:nvSpPr>
          <p:spPr>
            <a:xfrm>
              <a:off x="3100743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0743" y="3739917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714163" y="1867577"/>
            <a:ext cx="1381760" cy="325120"/>
            <a:chOff x="5428326" y="3735154"/>
            <a:chExt cx="2763520" cy="650240"/>
          </a:xfrm>
        </p:grpSpPr>
        <p:sp>
          <p:nvSpPr>
            <p:cNvPr id="24" name="object 24"/>
            <p:cNvSpPr/>
            <p:nvPr/>
          </p:nvSpPr>
          <p:spPr>
            <a:xfrm>
              <a:off x="5433089" y="3739917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2647294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7" y="31253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433088" y="3739917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32" y="8124"/>
                  </a:lnTo>
                  <a:lnTo>
                    <a:pt x="2722744" y="31249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8462" y="1060417"/>
            <a:ext cx="3561080" cy="10938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3"/>
              </a:spcBef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7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  <a:p>
            <a:pPr marL="329565">
              <a:spcBef>
                <a:spcPts val="1273"/>
              </a:spcBef>
              <a:tabLst>
                <a:tab pos="1373823" algn="l"/>
                <a:tab pos="2538095" algn="l"/>
              </a:tabLst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r>
              <a:rPr sz="1500" dirty="0"/>
              <a:t>	is</a:t>
            </a:r>
            <a:r>
              <a:rPr sz="1500" spc="-3" dirty="0"/>
              <a:t> </a:t>
            </a:r>
            <a:r>
              <a:rPr sz="1500" spc="-10" dirty="0"/>
              <a:t>cold</a:t>
            </a:r>
            <a:r>
              <a:rPr sz="1500" dirty="0"/>
              <a:t>	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3292792"/>
            <a:chOff x="267236" y="1787233"/>
            <a:chExt cx="5642610" cy="6585584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6576059"/>
            </a:xfrm>
            <a:custGeom>
              <a:avLst/>
              <a:gdLst/>
              <a:ahLst/>
              <a:cxnLst/>
              <a:rect l="l" t="t" r="r" b="b"/>
              <a:pathLst>
                <a:path w="5633085" h="6576059">
                  <a:moveTo>
                    <a:pt x="5402189" y="6575986"/>
                  </a:moveTo>
                  <a:lnTo>
                    <a:pt x="230607" y="6575986"/>
                  </a:lnTo>
                  <a:lnTo>
                    <a:pt x="184131" y="6571301"/>
                  </a:lnTo>
                  <a:lnTo>
                    <a:pt x="140843" y="6557864"/>
                  </a:lnTo>
                  <a:lnTo>
                    <a:pt x="101671" y="6536602"/>
                  </a:lnTo>
                  <a:lnTo>
                    <a:pt x="67542" y="6508443"/>
                  </a:lnTo>
                  <a:lnTo>
                    <a:pt x="39383" y="6474314"/>
                  </a:lnTo>
                  <a:lnTo>
                    <a:pt x="18122" y="6435144"/>
                  </a:lnTo>
                  <a:lnTo>
                    <a:pt x="4685" y="6391859"/>
                  </a:lnTo>
                  <a:lnTo>
                    <a:pt x="0" y="6345387"/>
                  </a:lnTo>
                  <a:lnTo>
                    <a:pt x="0" y="230607"/>
                  </a:lnTo>
                  <a:lnTo>
                    <a:pt x="4685" y="184131"/>
                  </a:lnTo>
                  <a:lnTo>
                    <a:pt x="18122" y="140844"/>
                  </a:lnTo>
                  <a:lnTo>
                    <a:pt x="39383" y="101672"/>
                  </a:lnTo>
                  <a:lnTo>
                    <a:pt x="67542" y="67543"/>
                  </a:lnTo>
                  <a:lnTo>
                    <a:pt x="101671" y="39384"/>
                  </a:lnTo>
                  <a:lnTo>
                    <a:pt x="140843" y="18122"/>
                  </a:lnTo>
                  <a:lnTo>
                    <a:pt x="184131" y="4685"/>
                  </a:lnTo>
                  <a:lnTo>
                    <a:pt x="230607" y="0"/>
                  </a:lnTo>
                  <a:lnTo>
                    <a:pt x="5402189" y="0"/>
                  </a:lnTo>
                  <a:lnTo>
                    <a:pt x="5447381" y="4471"/>
                  </a:lnTo>
                  <a:lnTo>
                    <a:pt x="5490426" y="17553"/>
                  </a:lnTo>
                  <a:lnTo>
                    <a:pt x="5530115" y="38743"/>
                  </a:lnTo>
                  <a:lnTo>
                    <a:pt x="5565238" y="67542"/>
                  </a:lnTo>
                  <a:lnTo>
                    <a:pt x="5594039" y="102665"/>
                  </a:lnTo>
                  <a:lnTo>
                    <a:pt x="5615232" y="142356"/>
                  </a:lnTo>
                  <a:lnTo>
                    <a:pt x="5628316" y="185406"/>
                  </a:lnTo>
                  <a:lnTo>
                    <a:pt x="5632788" y="230607"/>
                  </a:lnTo>
                  <a:lnTo>
                    <a:pt x="5632788" y="6345387"/>
                  </a:lnTo>
                  <a:lnTo>
                    <a:pt x="5628103" y="6391859"/>
                  </a:lnTo>
                  <a:lnTo>
                    <a:pt x="5614666" y="6435144"/>
                  </a:lnTo>
                  <a:lnTo>
                    <a:pt x="5593404" y="6474314"/>
                  </a:lnTo>
                  <a:lnTo>
                    <a:pt x="5565245" y="6508443"/>
                  </a:lnTo>
                  <a:lnTo>
                    <a:pt x="5531116" y="6536602"/>
                  </a:lnTo>
                  <a:lnTo>
                    <a:pt x="5491945" y="6557864"/>
                  </a:lnTo>
                  <a:lnTo>
                    <a:pt x="5448660" y="6571301"/>
                  </a:lnTo>
                  <a:lnTo>
                    <a:pt x="5402189" y="657598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6576059"/>
            </a:xfrm>
            <a:custGeom>
              <a:avLst/>
              <a:gdLst/>
              <a:ahLst/>
              <a:cxnLst/>
              <a:rect l="l" t="t" r="r" b="b"/>
              <a:pathLst>
                <a:path w="5633085" h="6576059">
                  <a:moveTo>
                    <a:pt x="0" y="230607"/>
                  </a:moveTo>
                  <a:lnTo>
                    <a:pt x="4685" y="184131"/>
                  </a:lnTo>
                  <a:lnTo>
                    <a:pt x="18122" y="140844"/>
                  </a:lnTo>
                  <a:lnTo>
                    <a:pt x="39383" y="101672"/>
                  </a:lnTo>
                  <a:lnTo>
                    <a:pt x="67542" y="67543"/>
                  </a:lnTo>
                  <a:lnTo>
                    <a:pt x="101671" y="39384"/>
                  </a:lnTo>
                  <a:lnTo>
                    <a:pt x="140843" y="18122"/>
                  </a:lnTo>
                  <a:lnTo>
                    <a:pt x="184131" y="4685"/>
                  </a:lnTo>
                  <a:lnTo>
                    <a:pt x="230607" y="0"/>
                  </a:lnTo>
                  <a:lnTo>
                    <a:pt x="5402189" y="0"/>
                  </a:lnTo>
                  <a:lnTo>
                    <a:pt x="5447381" y="4471"/>
                  </a:lnTo>
                  <a:lnTo>
                    <a:pt x="5490426" y="17553"/>
                  </a:lnTo>
                  <a:lnTo>
                    <a:pt x="5530115" y="38743"/>
                  </a:lnTo>
                  <a:lnTo>
                    <a:pt x="5565238" y="67542"/>
                  </a:lnTo>
                  <a:lnTo>
                    <a:pt x="5594039" y="102665"/>
                  </a:lnTo>
                  <a:lnTo>
                    <a:pt x="5615232" y="142356"/>
                  </a:lnTo>
                  <a:lnTo>
                    <a:pt x="5628316" y="185406"/>
                  </a:lnTo>
                  <a:lnTo>
                    <a:pt x="5632788" y="230607"/>
                  </a:lnTo>
                  <a:lnTo>
                    <a:pt x="5632788" y="6345387"/>
                  </a:lnTo>
                  <a:lnTo>
                    <a:pt x="5628103" y="6391859"/>
                  </a:lnTo>
                  <a:lnTo>
                    <a:pt x="5614666" y="6435144"/>
                  </a:lnTo>
                  <a:lnTo>
                    <a:pt x="5593404" y="6474314"/>
                  </a:lnTo>
                  <a:lnTo>
                    <a:pt x="5565245" y="6508443"/>
                  </a:lnTo>
                  <a:lnTo>
                    <a:pt x="5531116" y="6536602"/>
                  </a:lnTo>
                  <a:lnTo>
                    <a:pt x="5491945" y="6557864"/>
                  </a:lnTo>
                  <a:lnTo>
                    <a:pt x="5448660" y="6571301"/>
                  </a:lnTo>
                  <a:lnTo>
                    <a:pt x="5402189" y="6575986"/>
                  </a:lnTo>
                  <a:lnTo>
                    <a:pt x="230607" y="6575986"/>
                  </a:lnTo>
                  <a:lnTo>
                    <a:pt x="184131" y="6571301"/>
                  </a:lnTo>
                  <a:lnTo>
                    <a:pt x="140843" y="6557864"/>
                  </a:lnTo>
                  <a:lnTo>
                    <a:pt x="101671" y="6536602"/>
                  </a:lnTo>
                  <a:lnTo>
                    <a:pt x="67542" y="6508443"/>
                  </a:lnTo>
                  <a:lnTo>
                    <a:pt x="39383" y="6474314"/>
                  </a:lnTo>
                  <a:lnTo>
                    <a:pt x="18122" y="6435144"/>
                  </a:lnTo>
                  <a:lnTo>
                    <a:pt x="4685" y="6391859"/>
                  </a:lnTo>
                  <a:lnTo>
                    <a:pt x="0" y="6345387"/>
                  </a:lnTo>
                  <a:lnTo>
                    <a:pt x="0" y="2306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777147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2611858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3665" marR="2540" indent="-107633">
              <a:spcBef>
                <a:spcPts val="50"/>
              </a:spcBef>
              <a:tabLst>
                <a:tab pos="33178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bigram</a:t>
            </a:r>
            <a:r>
              <a:rPr sz="1700" u="heavy" spc="-8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bigrams</a:t>
            </a:r>
            <a:r>
              <a:rPr sz="1700" spc="-9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Recall: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6431" y="23314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6" y="3488921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2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6752" y="2339655"/>
            <a:ext cx="1661477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77788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bigram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matches </a:t>
            </a:r>
            <a:r>
              <a:rPr sz="1700" dirty="0">
                <a:latin typeface="Lato"/>
                <a:cs typeface="Lato"/>
              </a:rPr>
              <a:t>bigrams</a:t>
            </a:r>
            <a:r>
              <a:rPr sz="1700" spc="-9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3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46057" y="3734932"/>
            <a:ext cx="43434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1.17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6121" y="3595268"/>
            <a:ext cx="172466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3063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2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2550" u="heavy" baseline="3104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0.335</a:t>
            </a:r>
            <a:r>
              <a:rPr sz="2550" spc="229" baseline="3104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0.57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0.5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1317407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0.67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1818" y="3341362"/>
            <a:ext cx="1860550" cy="697865"/>
            <a:chOff x="763635" y="6682723"/>
            <a:chExt cx="3721100" cy="1395730"/>
          </a:xfrm>
        </p:grpSpPr>
        <p:sp>
          <p:nvSpPr>
            <p:cNvPr id="26" name="object 26"/>
            <p:cNvSpPr/>
            <p:nvPr/>
          </p:nvSpPr>
          <p:spPr>
            <a:xfrm>
              <a:off x="768398" y="6687511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68398" y="6687511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3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671394" y="66874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671394" y="6687486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68398" y="7433234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2083295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68398" y="7433234"/>
              <a:ext cx="2190115" cy="640715"/>
            </a:xfrm>
            <a:custGeom>
              <a:avLst/>
              <a:gdLst/>
              <a:ahLst/>
              <a:cxnLst/>
              <a:rect l="l" t="t" r="r" b="b"/>
              <a:pathLst>
                <a:path w="219011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083295" y="0"/>
                  </a:lnTo>
                  <a:lnTo>
                    <a:pt x="2124123" y="8124"/>
                  </a:lnTo>
                  <a:lnTo>
                    <a:pt x="2158745" y="31249"/>
                  </a:lnTo>
                  <a:lnTo>
                    <a:pt x="2181870" y="65862"/>
                  </a:lnTo>
                  <a:lnTo>
                    <a:pt x="2189995" y="106699"/>
                  </a:lnTo>
                  <a:lnTo>
                    <a:pt x="2189995" y="533498"/>
                  </a:lnTo>
                  <a:lnTo>
                    <a:pt x="2181610" y="575029"/>
                  </a:lnTo>
                  <a:lnTo>
                    <a:pt x="2158742" y="608945"/>
                  </a:lnTo>
                  <a:lnTo>
                    <a:pt x="2124826" y="631813"/>
                  </a:lnTo>
                  <a:lnTo>
                    <a:pt x="2083295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44210" y="3375534"/>
            <a:ext cx="774700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43828">
              <a:spcBef>
                <a:spcPts val="50"/>
              </a:spcBef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endParaRPr sz="1500"/>
          </a:p>
          <a:p>
            <a:pPr marL="6350">
              <a:spcBef>
                <a:spcPts val="1135"/>
              </a:spcBef>
            </a:pPr>
            <a:r>
              <a:rPr sz="1500" dirty="0"/>
              <a:t>very</a:t>
            </a:r>
            <a:r>
              <a:rPr sz="1500" spc="-3" dirty="0"/>
              <a:t> </a:t>
            </a:r>
            <a:r>
              <a:rPr sz="1500" spc="-10" dirty="0"/>
              <a:t>cold</a:t>
            </a:r>
            <a:endParaRPr sz="1500"/>
          </a:p>
        </p:txBody>
      </p:sp>
      <p:grpSp>
        <p:nvGrpSpPr>
          <p:cNvPr id="33" name="object 33"/>
          <p:cNvGrpSpPr/>
          <p:nvPr/>
        </p:nvGrpSpPr>
        <p:grpSpPr>
          <a:xfrm>
            <a:off x="1525916" y="3714199"/>
            <a:ext cx="1381760" cy="325120"/>
            <a:chOff x="3051831" y="7428397"/>
            <a:chExt cx="2763520" cy="650240"/>
          </a:xfrm>
        </p:grpSpPr>
        <p:sp>
          <p:nvSpPr>
            <p:cNvPr id="34" name="object 34"/>
            <p:cNvSpPr/>
            <p:nvPr/>
          </p:nvSpPr>
          <p:spPr>
            <a:xfrm>
              <a:off x="3056593" y="7433160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2647294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7" y="31253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056593" y="7433160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4" y="31249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06255" y="3375525"/>
            <a:ext cx="1224915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/>
              <a:t>is</a:t>
            </a:r>
            <a:r>
              <a:rPr sz="1500" spc="-3" dirty="0"/>
              <a:t> </a:t>
            </a:r>
            <a:r>
              <a:rPr sz="1500" spc="-10" dirty="0"/>
              <a:t>very</a:t>
            </a:r>
            <a:endParaRPr sz="1500"/>
          </a:p>
          <a:p>
            <a:pPr marL="201930">
              <a:spcBef>
                <a:spcPts val="1135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grpSp>
        <p:nvGrpSpPr>
          <p:cNvPr id="37" name="object 37"/>
          <p:cNvGrpSpPr/>
          <p:nvPr/>
        </p:nvGrpSpPr>
        <p:grpSpPr>
          <a:xfrm>
            <a:off x="403068" y="1658440"/>
            <a:ext cx="1874838" cy="712788"/>
            <a:chOff x="806135" y="3316880"/>
            <a:chExt cx="3749675" cy="1425575"/>
          </a:xfrm>
        </p:grpSpPr>
        <p:sp>
          <p:nvSpPr>
            <p:cNvPr id="38" name="object 38"/>
            <p:cNvSpPr/>
            <p:nvPr/>
          </p:nvSpPr>
          <p:spPr>
            <a:xfrm>
              <a:off x="810898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1701696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10898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742444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1701696" y="640198"/>
                  </a:move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42444" y="3321643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79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3" y="31253"/>
                  </a:lnTo>
                  <a:lnTo>
                    <a:pt x="65169" y="8385"/>
                  </a:lnTo>
                  <a:lnTo>
                    <a:pt x="106699" y="0"/>
                  </a:lnTo>
                  <a:lnTo>
                    <a:pt x="1701696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71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3" y="608945"/>
                  </a:lnTo>
                  <a:lnTo>
                    <a:pt x="1743227" y="631813"/>
                  </a:lnTo>
                  <a:lnTo>
                    <a:pt x="1701696" y="640198"/>
                  </a:lnTo>
                  <a:lnTo>
                    <a:pt x="106699" y="640198"/>
                  </a:lnTo>
                  <a:lnTo>
                    <a:pt x="65169" y="631813"/>
                  </a:lnTo>
                  <a:lnTo>
                    <a:pt x="31253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10898" y="4097441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26472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7" y="31253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0898" y="4097441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4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4" y="31249"/>
                  </a:lnTo>
                  <a:lnTo>
                    <a:pt x="2745869" y="65871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58462" y="915873"/>
            <a:ext cx="1856105" cy="141417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  <a:p>
            <a:pPr marL="229235" algn="ctr">
              <a:spcBef>
                <a:spcPts val="823"/>
              </a:spcBef>
              <a:tabLst>
                <a:tab pos="1073150" algn="l"/>
              </a:tabLst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r>
              <a:rPr sz="1500" dirty="0"/>
              <a:t>	is</a:t>
            </a:r>
            <a:r>
              <a:rPr sz="1500" spc="-3" dirty="0"/>
              <a:t> </a:t>
            </a:r>
            <a:r>
              <a:rPr sz="1500" spc="-10" dirty="0"/>
              <a:t>cold</a:t>
            </a:r>
            <a:endParaRPr sz="1500"/>
          </a:p>
          <a:p>
            <a:pPr marL="227013">
              <a:spcBef>
                <a:spcPts val="1255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6" name="object 46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47" name="object 47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70940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462" y="903107"/>
            <a:ext cx="3589655" cy="176073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3"/>
              </a:spcBef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7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  <a:p>
            <a:pPr marL="6350">
              <a:lnSpc>
                <a:spcPts val="1585"/>
              </a:lnSpc>
              <a:spcBef>
                <a:spcPts val="322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lnSpc>
                <a:spcPts val="3505"/>
              </a:lnSpc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3368" y="3420174"/>
            <a:ext cx="909003" cy="325120"/>
            <a:chOff x="786735" y="6840348"/>
            <a:chExt cx="1818005" cy="650240"/>
          </a:xfrm>
        </p:grpSpPr>
        <p:sp>
          <p:nvSpPr>
            <p:cNvPr id="5" name="object 5"/>
            <p:cNvSpPr/>
            <p:nvPr/>
          </p:nvSpPr>
          <p:spPr>
            <a:xfrm>
              <a:off x="791498" y="6845110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17016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791498" y="6845110"/>
              <a:ext cx="1808480" cy="640715"/>
            </a:xfrm>
            <a:custGeom>
              <a:avLst/>
              <a:gdLst/>
              <a:ahLst/>
              <a:cxnLst/>
              <a:rect l="l" t="t" r="r" b="b"/>
              <a:pathLst>
                <a:path w="1808480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1701694" y="0"/>
                  </a:lnTo>
                  <a:lnTo>
                    <a:pt x="1742524" y="8124"/>
                  </a:lnTo>
                  <a:lnTo>
                    <a:pt x="1777146" y="31249"/>
                  </a:lnTo>
                  <a:lnTo>
                    <a:pt x="1800271" y="65862"/>
                  </a:lnTo>
                  <a:lnTo>
                    <a:pt x="1808396" y="106699"/>
                  </a:lnTo>
                  <a:lnTo>
                    <a:pt x="1808396" y="533498"/>
                  </a:lnTo>
                  <a:lnTo>
                    <a:pt x="1800010" y="575029"/>
                  </a:lnTo>
                  <a:lnTo>
                    <a:pt x="1777142" y="608945"/>
                  </a:lnTo>
                  <a:lnTo>
                    <a:pt x="1743226" y="631813"/>
                  </a:lnTo>
                  <a:lnTo>
                    <a:pt x="17016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8462" y="3047152"/>
            <a:ext cx="2864803" cy="64504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Longest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common</a:t>
            </a:r>
            <a:r>
              <a:rPr spc="-68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subsequence</a:t>
            </a:r>
            <a:r>
              <a:rPr spc="-65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(LCS):</a:t>
            </a:r>
            <a:endParaRPr>
              <a:latin typeface="Lato"/>
              <a:cs typeface="Lato"/>
            </a:endParaRPr>
          </a:p>
          <a:p>
            <a:pPr marL="340995">
              <a:spcBef>
                <a:spcPts val="1525"/>
              </a:spcBef>
            </a:pPr>
            <a:r>
              <a:rPr sz="1500" dirty="0"/>
              <a:t>It</a:t>
            </a:r>
            <a:r>
              <a:rPr sz="1500" spc="-15" dirty="0"/>
              <a:t> </a:t>
            </a:r>
            <a:r>
              <a:rPr sz="1500" spc="-13" dirty="0"/>
              <a:t>is</a:t>
            </a:r>
            <a:endParaRPr sz="1500"/>
          </a:p>
        </p:txBody>
      </p:sp>
      <p:grpSp>
        <p:nvGrpSpPr>
          <p:cNvPr id="8" name="object 8"/>
          <p:cNvGrpSpPr/>
          <p:nvPr/>
        </p:nvGrpSpPr>
        <p:grpSpPr>
          <a:xfrm>
            <a:off x="393368" y="3826123"/>
            <a:ext cx="1381760" cy="325120"/>
            <a:chOff x="786735" y="7652246"/>
            <a:chExt cx="2763520" cy="650240"/>
          </a:xfrm>
        </p:grpSpPr>
        <p:sp>
          <p:nvSpPr>
            <p:cNvPr id="9" name="object 9"/>
            <p:cNvSpPr/>
            <p:nvPr/>
          </p:nvSpPr>
          <p:spPr>
            <a:xfrm>
              <a:off x="791498" y="7657009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2647294" y="640198"/>
                  </a:move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lnTo>
                    <a:pt x="8385" y="65169"/>
                  </a:lnTo>
                  <a:lnTo>
                    <a:pt x="31257" y="31249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7" y="31253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498" y="7657009"/>
              <a:ext cx="2753995" cy="640715"/>
            </a:xfrm>
            <a:custGeom>
              <a:avLst/>
              <a:gdLst/>
              <a:ahLst/>
              <a:cxnLst/>
              <a:rect l="l" t="t" r="r" b="b"/>
              <a:pathLst>
                <a:path w="2753995" h="640715">
                  <a:moveTo>
                    <a:pt x="0" y="106699"/>
                  </a:moveTo>
                  <a:lnTo>
                    <a:pt x="8385" y="65169"/>
                  </a:lnTo>
                  <a:lnTo>
                    <a:pt x="31252" y="31253"/>
                  </a:lnTo>
                  <a:lnTo>
                    <a:pt x="65169" y="8385"/>
                  </a:lnTo>
                  <a:lnTo>
                    <a:pt x="106702" y="0"/>
                  </a:lnTo>
                  <a:lnTo>
                    <a:pt x="2647294" y="0"/>
                  </a:lnTo>
                  <a:lnTo>
                    <a:pt x="2688122" y="8124"/>
                  </a:lnTo>
                  <a:lnTo>
                    <a:pt x="2722744" y="31249"/>
                  </a:lnTo>
                  <a:lnTo>
                    <a:pt x="2745869" y="65862"/>
                  </a:lnTo>
                  <a:lnTo>
                    <a:pt x="2753994" y="106699"/>
                  </a:lnTo>
                  <a:lnTo>
                    <a:pt x="2753994" y="533498"/>
                  </a:lnTo>
                  <a:lnTo>
                    <a:pt x="2745608" y="575029"/>
                  </a:lnTo>
                  <a:lnTo>
                    <a:pt x="2722741" y="608945"/>
                  </a:lnTo>
                  <a:lnTo>
                    <a:pt x="2688825" y="631813"/>
                  </a:lnTo>
                  <a:lnTo>
                    <a:pt x="2647294" y="640198"/>
                  </a:lnTo>
                  <a:lnTo>
                    <a:pt x="106702" y="640198"/>
                  </a:lnTo>
                  <a:lnTo>
                    <a:pt x="65169" y="631813"/>
                  </a:lnTo>
                  <a:lnTo>
                    <a:pt x="31252" y="608945"/>
                  </a:lnTo>
                  <a:lnTo>
                    <a:pt x="8385" y="575029"/>
                  </a:lnTo>
                  <a:lnTo>
                    <a:pt x="0" y="533498"/>
                  </a:lnTo>
                  <a:lnTo>
                    <a:pt x="0" y="106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9558" y="3860284"/>
            <a:ext cx="1029018" cy="2372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dirty="0"/>
              <a:t>cold</a:t>
            </a:r>
            <a:r>
              <a:rPr sz="1500" spc="-10" dirty="0"/>
              <a:t> </a:t>
            </a:r>
            <a:r>
              <a:rPr sz="1500" spc="-5" dirty="0"/>
              <a:t>outside</a:t>
            </a:r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2275159" y="3641602"/>
            <a:ext cx="233680" cy="4680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000" spc="-25" dirty="0">
                <a:solidFill>
                  <a:srgbClr val="FF9C3B"/>
                </a:solidFill>
                <a:latin typeface="Lato"/>
                <a:cs typeface="Lato"/>
              </a:rPr>
              <a:t>2</a:t>
            </a:r>
            <a:endParaRPr sz="3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3560" y="1998468"/>
            <a:ext cx="4957128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 marR="2540" indent="539433">
              <a:spcBef>
                <a:spcPts val="50"/>
              </a:spcBef>
            </a:pPr>
            <a:r>
              <a:rPr sz="3600" dirty="0"/>
              <a:t>Fine-tuning</a:t>
            </a:r>
            <a:r>
              <a:rPr sz="3600" spc="-228" dirty="0"/>
              <a:t> </a:t>
            </a:r>
            <a:r>
              <a:rPr sz="3600" dirty="0"/>
              <a:t>an</a:t>
            </a:r>
            <a:r>
              <a:rPr sz="3600" spc="-228" dirty="0"/>
              <a:t> </a:t>
            </a:r>
            <a:r>
              <a:rPr sz="3600" spc="-13" dirty="0"/>
              <a:t>LLM </a:t>
            </a:r>
            <a:r>
              <a:rPr sz="3600" dirty="0"/>
              <a:t>with</a:t>
            </a:r>
            <a:r>
              <a:rPr sz="3600" spc="-145" dirty="0"/>
              <a:t> </a:t>
            </a:r>
            <a:r>
              <a:rPr sz="3600" dirty="0"/>
              <a:t>instruction</a:t>
            </a:r>
            <a:r>
              <a:rPr sz="3600" spc="-143" dirty="0"/>
              <a:t> </a:t>
            </a:r>
            <a:r>
              <a:rPr sz="3600" spc="-5" dirty="0"/>
              <a:t>prompts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43054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430847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spc="-1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LCS(Gen,</a:t>
            </a:r>
            <a:r>
              <a:rPr sz="1700" u="heavy" spc="-9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1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Ref)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6431" y="1173922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Recall: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6" y="233141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45" y="348890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236855">
              <a:spcBef>
                <a:spcPts val="50"/>
              </a:spcBef>
            </a:pPr>
            <a:r>
              <a:rPr sz="1700" spc="-20" dirty="0">
                <a:latin typeface="Lato"/>
                <a:cs typeface="Lato"/>
              </a:rPr>
              <a:t>LCS(Gen,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Ref)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0.9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0.44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0.4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0.5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5299" y="1719772"/>
            <a:ext cx="2417445" cy="965518"/>
            <a:chOff x="750598" y="3439543"/>
            <a:chExt cx="4834890" cy="1931035"/>
          </a:xfrm>
        </p:grpSpPr>
        <p:sp>
          <p:nvSpPr>
            <p:cNvPr id="28" name="object 28"/>
            <p:cNvSpPr/>
            <p:nvPr/>
          </p:nvSpPr>
          <p:spPr>
            <a:xfrm>
              <a:off x="750598" y="3458593"/>
              <a:ext cx="753110" cy="1892935"/>
            </a:xfrm>
            <a:custGeom>
              <a:avLst/>
              <a:gdLst/>
              <a:ahLst/>
              <a:cxnLst/>
              <a:rect l="l" t="t" r="r" b="b"/>
              <a:pathLst>
                <a:path w="753110" h="1892935">
                  <a:moveTo>
                    <a:pt x="0" y="1892896"/>
                  </a:moveTo>
                  <a:lnTo>
                    <a:pt x="750598" y="1892896"/>
                  </a:lnTo>
                </a:path>
                <a:path w="753110" h="1892935">
                  <a:moveTo>
                    <a:pt x="2124" y="0"/>
                  </a:moveTo>
                  <a:lnTo>
                    <a:pt x="752723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31096" y="3458593"/>
              <a:ext cx="3954145" cy="1892935"/>
            </a:xfrm>
            <a:custGeom>
              <a:avLst/>
              <a:gdLst/>
              <a:ahLst/>
              <a:cxnLst/>
              <a:rect l="l" t="t" r="r" b="b"/>
              <a:pathLst>
                <a:path w="3954145" h="1892935">
                  <a:moveTo>
                    <a:pt x="0" y="0"/>
                  </a:moveTo>
                  <a:lnTo>
                    <a:pt x="2871594" y="0"/>
                  </a:lnTo>
                </a:path>
                <a:path w="3954145" h="1892935">
                  <a:moveTo>
                    <a:pt x="1082472" y="1892896"/>
                  </a:moveTo>
                  <a:lnTo>
                    <a:pt x="3954067" y="1892896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2" name="object 32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3" name="object 33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3618" y="893617"/>
            <a:ext cx="2821305" cy="1958975"/>
            <a:chOff x="267236" y="1787233"/>
            <a:chExt cx="5642610" cy="3917950"/>
          </a:xfrm>
        </p:grpSpPr>
        <p:sp>
          <p:nvSpPr>
            <p:cNvPr id="3" name="object 3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5472788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71999" y="1791996"/>
              <a:ext cx="5633085" cy="3908425"/>
            </a:xfrm>
            <a:custGeom>
              <a:avLst/>
              <a:gdLst/>
              <a:ahLst/>
              <a:cxnLst/>
              <a:rect l="l" t="t" r="r" b="b"/>
              <a:pathLst>
                <a:path w="563308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5472788" y="0"/>
                  </a:lnTo>
                  <a:lnTo>
                    <a:pt x="5534010" y="12179"/>
                  </a:lnTo>
                  <a:lnTo>
                    <a:pt x="5585913" y="46864"/>
                  </a:lnTo>
                  <a:lnTo>
                    <a:pt x="5620610" y="98776"/>
                  </a:lnTo>
                  <a:lnTo>
                    <a:pt x="5632788" y="160009"/>
                  </a:lnTo>
                  <a:lnTo>
                    <a:pt x="5632788" y="3748392"/>
                  </a:lnTo>
                  <a:lnTo>
                    <a:pt x="5624630" y="3798958"/>
                  </a:lnTo>
                  <a:lnTo>
                    <a:pt x="5601913" y="3842879"/>
                  </a:lnTo>
                  <a:lnTo>
                    <a:pt x="5567275" y="3877516"/>
                  </a:lnTo>
                  <a:lnTo>
                    <a:pt x="5523355" y="3900233"/>
                  </a:lnTo>
                  <a:lnTo>
                    <a:pt x="5472788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753827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20" dirty="0"/>
              <a:t>ROUGE-</a:t>
            </a:r>
            <a:r>
              <a:rPr spc="-25" dirty="0"/>
              <a:t>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462" y="1989087"/>
            <a:ext cx="2397443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462" y="992072"/>
            <a:ext cx="1856105" cy="683200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540" indent="-47943">
              <a:spcBef>
                <a:spcPts val="50"/>
              </a:spcBef>
              <a:tabLst>
                <a:tab pos="430847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spc="-1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LCS(Gen,</a:t>
            </a:r>
            <a:r>
              <a:rPr sz="1700" u="heavy" spc="-9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1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Ref)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reference</a:t>
            </a:r>
            <a:endParaRPr sz="17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6431" y="1173922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Recall: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436" y="233141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Precision: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445" y="3488907"/>
            <a:ext cx="94646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L </a:t>
            </a:r>
            <a:r>
              <a:rPr sz="1700" spc="-13" dirty="0">
                <a:latin typeface="Lato"/>
                <a:cs typeface="Lato"/>
              </a:rPr>
              <a:t>F1: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7063" y="2339655"/>
            <a:ext cx="178085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236855">
              <a:spcBef>
                <a:spcPts val="50"/>
              </a:spcBef>
            </a:pPr>
            <a:r>
              <a:rPr sz="1700" spc="-20" dirty="0">
                <a:latin typeface="Lato"/>
                <a:cs typeface="Lato"/>
              </a:rPr>
              <a:t>LCS(Gen,</a:t>
            </a:r>
            <a:r>
              <a:rPr sz="1700" spc="-83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Ref)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04050" y="3697219"/>
            <a:ext cx="16068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precision</a:t>
            </a:r>
            <a:r>
              <a:rPr sz="1700" spc="-108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+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recall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1649" y="3438137"/>
            <a:ext cx="1985010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49873" algn="l"/>
              </a:tabLst>
            </a:pPr>
            <a:r>
              <a:rPr sz="2550" spc="-38" baseline="-33496" dirty="0">
                <a:latin typeface="Lato"/>
                <a:cs typeface="Lato"/>
              </a:rPr>
              <a:t>2</a:t>
            </a:r>
            <a:r>
              <a:rPr sz="2550" baseline="-33496" dirty="0">
                <a:latin typeface="Lato"/>
                <a:cs typeface="Lato"/>
              </a:rPr>
              <a:t>	</a:t>
            </a:r>
            <a:r>
              <a:rPr sz="1700" u="heavy" spc="42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precision x recall</a:t>
            </a:r>
            <a:r>
              <a:rPr sz="1700" u="heavy" spc="148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1673" y="3567679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8821" y="3595268"/>
            <a:ext cx="42576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3688" algn="l"/>
              </a:tabLst>
            </a:pPr>
            <a:r>
              <a:rPr sz="1700" spc="-25" dirty="0">
                <a:latin typeface="Lato"/>
                <a:cs typeface="Lato"/>
              </a:rPr>
              <a:t>=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5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08636" y="3438137"/>
            <a:ext cx="30892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0.2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13" dirty="0">
                <a:latin typeface="Lato"/>
                <a:cs typeface="Lato"/>
              </a:rPr>
              <a:t>0.9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359529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0.44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10458" y="2450342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0.4</a:t>
            </a:r>
            <a:endParaRPr sz="1700"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0.5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5299" y="1719772"/>
            <a:ext cx="2417445" cy="965518"/>
            <a:chOff x="750598" y="3439543"/>
            <a:chExt cx="4834890" cy="1931035"/>
          </a:xfrm>
        </p:grpSpPr>
        <p:sp>
          <p:nvSpPr>
            <p:cNvPr id="28" name="object 28"/>
            <p:cNvSpPr/>
            <p:nvPr/>
          </p:nvSpPr>
          <p:spPr>
            <a:xfrm>
              <a:off x="750598" y="3458593"/>
              <a:ext cx="753110" cy="1892935"/>
            </a:xfrm>
            <a:custGeom>
              <a:avLst/>
              <a:gdLst/>
              <a:ahLst/>
              <a:cxnLst/>
              <a:rect l="l" t="t" r="r" b="b"/>
              <a:pathLst>
                <a:path w="753110" h="1892935">
                  <a:moveTo>
                    <a:pt x="0" y="1892896"/>
                  </a:moveTo>
                  <a:lnTo>
                    <a:pt x="750598" y="1892896"/>
                  </a:lnTo>
                </a:path>
                <a:path w="753110" h="1892935">
                  <a:moveTo>
                    <a:pt x="2124" y="0"/>
                  </a:moveTo>
                  <a:lnTo>
                    <a:pt x="752723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31096" y="3458593"/>
              <a:ext cx="3954145" cy="1892935"/>
            </a:xfrm>
            <a:custGeom>
              <a:avLst/>
              <a:gdLst/>
              <a:ahLst/>
              <a:cxnLst/>
              <a:rect l="l" t="t" r="r" b="b"/>
              <a:pathLst>
                <a:path w="3954145" h="1892935">
                  <a:moveTo>
                    <a:pt x="0" y="0"/>
                  </a:moveTo>
                  <a:lnTo>
                    <a:pt x="2871594" y="0"/>
                  </a:lnTo>
                </a:path>
                <a:path w="3954145" h="1892935">
                  <a:moveTo>
                    <a:pt x="1082472" y="1892896"/>
                  </a:moveTo>
                  <a:lnTo>
                    <a:pt x="3954067" y="1892896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1" name="object 31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2" name="object 32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3" name="object 33"/>
          <p:cNvSpPr/>
          <p:nvPr/>
        </p:nvSpPr>
        <p:spPr>
          <a:xfrm>
            <a:off x="7593272" y="371339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4" name="object 34"/>
          <p:cNvSpPr txBox="1"/>
          <p:nvPr/>
        </p:nvSpPr>
        <p:spPr>
          <a:xfrm>
            <a:off x="358462" y="3047873"/>
            <a:ext cx="2547620" cy="4680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500" spc="-10" dirty="0">
                <a:latin typeface="Lato"/>
                <a:cs typeface="Lato"/>
              </a:rPr>
              <a:t>LCS:</a:t>
            </a:r>
            <a:endParaRPr sz="1500">
              <a:latin typeface="Lato"/>
              <a:cs typeface="Lato"/>
            </a:endParaRPr>
          </a:p>
          <a:p>
            <a:pPr marL="6350"/>
            <a:r>
              <a:rPr sz="1500" spc="-15" dirty="0">
                <a:latin typeface="Lato"/>
                <a:cs typeface="Lato"/>
              </a:rPr>
              <a:t>Longest</a:t>
            </a:r>
            <a:r>
              <a:rPr sz="1500" spc="-70" dirty="0">
                <a:latin typeface="Lato"/>
                <a:cs typeface="Lato"/>
              </a:rPr>
              <a:t> </a:t>
            </a:r>
            <a:r>
              <a:rPr sz="1500" spc="-13" dirty="0">
                <a:latin typeface="Lato"/>
                <a:cs typeface="Lato"/>
              </a:rPr>
              <a:t>common</a:t>
            </a:r>
            <a:r>
              <a:rPr sz="1500" spc="-70" dirty="0">
                <a:latin typeface="Lato"/>
                <a:cs typeface="Lato"/>
              </a:rPr>
              <a:t> </a:t>
            </a:r>
            <a:r>
              <a:rPr sz="1500" spc="-5" dirty="0">
                <a:latin typeface="Lato"/>
                <a:cs typeface="Lato"/>
              </a:rPr>
              <a:t>subsequence</a:t>
            </a:r>
            <a:endParaRPr sz="15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49" y="222513"/>
            <a:ext cx="8375829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5" dirty="0"/>
              <a:t> </a:t>
            </a:r>
            <a:r>
              <a:rPr dirty="0"/>
              <a:t>Evaluation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dirty="0"/>
              <a:t>Metrics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spc="-25" dirty="0"/>
              <a:t>ROUGE</a:t>
            </a:r>
            <a:r>
              <a:rPr spc="-135" dirty="0"/>
              <a:t> </a:t>
            </a:r>
            <a:r>
              <a:rPr spc="-5" dirty="0"/>
              <a:t>hacking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6869" y="1341257"/>
            <a:ext cx="3034665" cy="172226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 dirty="0">
              <a:latin typeface="Lato"/>
              <a:cs typeface="Lato"/>
            </a:endParaRPr>
          </a:p>
          <a:p>
            <a:pPr marL="6350">
              <a:spcBef>
                <a:spcPts val="73"/>
              </a:spcBef>
            </a:pPr>
            <a:r>
              <a:rPr sz="3000" spc="55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3000" spc="-17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3000" dirty="0">
              <a:latin typeface="Lato"/>
              <a:cs typeface="Lato"/>
            </a:endParaRPr>
          </a:p>
          <a:p>
            <a:pPr marL="6350">
              <a:lnSpc>
                <a:spcPts val="1585"/>
              </a:lnSpc>
              <a:spcBef>
                <a:spcPts val="291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 dirty="0">
              <a:latin typeface="Lato"/>
              <a:cs typeface="Lato"/>
            </a:endParaRPr>
          </a:p>
          <a:p>
            <a:pPr marL="6350">
              <a:lnSpc>
                <a:spcPts val="3505"/>
              </a:lnSpc>
            </a:pP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8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3000" spc="-17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3000" spc="-10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endParaRPr sz="30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018" y="893617"/>
            <a:ext cx="2463165" cy="1958975"/>
            <a:chOff x="572036" y="1787233"/>
            <a:chExt cx="4926330" cy="3917950"/>
          </a:xfrm>
        </p:grpSpPr>
        <p:sp>
          <p:nvSpPr>
            <p:cNvPr id="3" name="object 3"/>
            <p:cNvSpPr/>
            <p:nvPr/>
          </p:nvSpPr>
          <p:spPr>
            <a:xfrm>
              <a:off x="576798" y="1791996"/>
              <a:ext cx="4916805" cy="3908425"/>
            </a:xfrm>
            <a:custGeom>
              <a:avLst/>
              <a:gdLst/>
              <a:ahLst/>
              <a:cxnLst/>
              <a:rect l="l" t="t" r="r" b="b"/>
              <a:pathLst>
                <a:path w="4916805" h="3908425">
                  <a:moveTo>
                    <a:pt x="4756390" y="3908392"/>
                  </a:move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7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4756390" y="0"/>
                  </a:lnTo>
                  <a:lnTo>
                    <a:pt x="4817612" y="12179"/>
                  </a:lnTo>
                  <a:lnTo>
                    <a:pt x="4869515" y="46864"/>
                  </a:lnTo>
                  <a:lnTo>
                    <a:pt x="4904212" y="98776"/>
                  </a:lnTo>
                  <a:lnTo>
                    <a:pt x="4916390" y="160009"/>
                  </a:lnTo>
                  <a:lnTo>
                    <a:pt x="4916390" y="3748392"/>
                  </a:lnTo>
                  <a:lnTo>
                    <a:pt x="4908231" y="3798958"/>
                  </a:lnTo>
                  <a:lnTo>
                    <a:pt x="4885515" y="3842879"/>
                  </a:lnTo>
                  <a:lnTo>
                    <a:pt x="4850877" y="3877517"/>
                  </a:lnTo>
                  <a:lnTo>
                    <a:pt x="4806956" y="3900233"/>
                  </a:lnTo>
                  <a:lnTo>
                    <a:pt x="4756390" y="390839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576798" y="1791996"/>
              <a:ext cx="4916805" cy="3908425"/>
            </a:xfrm>
            <a:custGeom>
              <a:avLst/>
              <a:gdLst/>
              <a:ahLst/>
              <a:cxnLst/>
              <a:rect l="l" t="t" r="r" b="b"/>
              <a:pathLst>
                <a:path w="4916805" h="3908425">
                  <a:moveTo>
                    <a:pt x="0" y="160009"/>
                  </a:moveTo>
                  <a:lnTo>
                    <a:pt x="8157" y="109434"/>
                  </a:lnTo>
                  <a:lnTo>
                    <a:pt x="30872" y="65510"/>
                  </a:lnTo>
                  <a:lnTo>
                    <a:pt x="65510" y="30872"/>
                  </a:lnTo>
                  <a:lnTo>
                    <a:pt x="109434" y="8157"/>
                  </a:lnTo>
                  <a:lnTo>
                    <a:pt x="160009" y="0"/>
                  </a:lnTo>
                  <a:lnTo>
                    <a:pt x="4756390" y="0"/>
                  </a:lnTo>
                  <a:lnTo>
                    <a:pt x="4817612" y="12179"/>
                  </a:lnTo>
                  <a:lnTo>
                    <a:pt x="4869515" y="46864"/>
                  </a:lnTo>
                  <a:lnTo>
                    <a:pt x="4904211" y="98776"/>
                  </a:lnTo>
                  <a:lnTo>
                    <a:pt x="4916390" y="160009"/>
                  </a:lnTo>
                  <a:lnTo>
                    <a:pt x="4916390" y="3748392"/>
                  </a:lnTo>
                  <a:lnTo>
                    <a:pt x="4908231" y="3798958"/>
                  </a:lnTo>
                  <a:lnTo>
                    <a:pt x="4885514" y="3842879"/>
                  </a:lnTo>
                  <a:lnTo>
                    <a:pt x="4850877" y="3877516"/>
                  </a:lnTo>
                  <a:lnTo>
                    <a:pt x="4806956" y="3900233"/>
                  </a:lnTo>
                  <a:lnTo>
                    <a:pt x="4756390" y="3908392"/>
                  </a:lnTo>
                  <a:lnTo>
                    <a:pt x="160009" y="3908392"/>
                  </a:lnTo>
                  <a:lnTo>
                    <a:pt x="109434" y="3900233"/>
                  </a:lnTo>
                  <a:lnTo>
                    <a:pt x="65510" y="3877516"/>
                  </a:lnTo>
                  <a:lnTo>
                    <a:pt x="30872" y="3842879"/>
                  </a:lnTo>
                  <a:lnTo>
                    <a:pt x="8157" y="3798958"/>
                  </a:lnTo>
                  <a:lnTo>
                    <a:pt x="0" y="3748392"/>
                  </a:lnTo>
                  <a:lnTo>
                    <a:pt x="0" y="1600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53618" y="3013613"/>
            <a:ext cx="8766493" cy="1249363"/>
            <a:chOff x="507236" y="6027225"/>
            <a:chExt cx="17532985" cy="2498725"/>
          </a:xfrm>
        </p:grpSpPr>
        <p:sp>
          <p:nvSpPr>
            <p:cNvPr id="6" name="object 6"/>
            <p:cNvSpPr/>
            <p:nvPr/>
          </p:nvSpPr>
          <p:spPr>
            <a:xfrm>
              <a:off x="511998" y="6031988"/>
              <a:ext cx="17523460" cy="2489200"/>
            </a:xfrm>
            <a:custGeom>
              <a:avLst/>
              <a:gdLst/>
              <a:ahLst/>
              <a:cxnLst/>
              <a:rect l="l" t="t" r="r" b="b"/>
              <a:pathLst>
                <a:path w="17523460" h="2489200">
                  <a:moveTo>
                    <a:pt x="17362965" y="2488794"/>
                  </a:moveTo>
                  <a:lnTo>
                    <a:pt x="160004" y="2488794"/>
                  </a:lnTo>
                  <a:lnTo>
                    <a:pt x="109431" y="2480639"/>
                  </a:lnTo>
                  <a:lnTo>
                    <a:pt x="65508" y="2457927"/>
                  </a:lnTo>
                  <a:lnTo>
                    <a:pt x="30871" y="2423293"/>
                  </a:lnTo>
                  <a:lnTo>
                    <a:pt x="8157" y="2379371"/>
                  </a:lnTo>
                  <a:lnTo>
                    <a:pt x="0" y="2328795"/>
                  </a:lnTo>
                  <a:lnTo>
                    <a:pt x="0" y="159999"/>
                  </a:lnTo>
                  <a:lnTo>
                    <a:pt x="8157" y="109423"/>
                  </a:lnTo>
                  <a:lnTo>
                    <a:pt x="30871" y="65501"/>
                  </a:lnTo>
                  <a:lnTo>
                    <a:pt x="65508" y="30867"/>
                  </a:lnTo>
                  <a:lnTo>
                    <a:pt x="109431" y="8155"/>
                  </a:lnTo>
                  <a:lnTo>
                    <a:pt x="160004" y="0"/>
                  </a:lnTo>
                  <a:lnTo>
                    <a:pt x="17362965" y="0"/>
                  </a:lnTo>
                  <a:lnTo>
                    <a:pt x="17424186" y="12178"/>
                  </a:lnTo>
                  <a:lnTo>
                    <a:pt x="17476089" y="46874"/>
                  </a:lnTo>
                  <a:lnTo>
                    <a:pt x="17510786" y="98777"/>
                  </a:lnTo>
                  <a:lnTo>
                    <a:pt x="17522964" y="159999"/>
                  </a:lnTo>
                  <a:lnTo>
                    <a:pt x="17522964" y="2328795"/>
                  </a:lnTo>
                  <a:lnTo>
                    <a:pt x="17514808" y="2379371"/>
                  </a:lnTo>
                  <a:lnTo>
                    <a:pt x="17492096" y="2423293"/>
                  </a:lnTo>
                  <a:lnTo>
                    <a:pt x="17457462" y="2457927"/>
                  </a:lnTo>
                  <a:lnTo>
                    <a:pt x="17413540" y="2480639"/>
                  </a:lnTo>
                  <a:lnTo>
                    <a:pt x="17362965" y="24887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511998" y="6031988"/>
              <a:ext cx="17523460" cy="2489200"/>
            </a:xfrm>
            <a:custGeom>
              <a:avLst/>
              <a:gdLst/>
              <a:ahLst/>
              <a:cxnLst/>
              <a:rect l="l" t="t" r="r" b="b"/>
              <a:pathLst>
                <a:path w="17523460" h="2489200">
                  <a:moveTo>
                    <a:pt x="0" y="159999"/>
                  </a:moveTo>
                  <a:lnTo>
                    <a:pt x="8157" y="109423"/>
                  </a:lnTo>
                  <a:lnTo>
                    <a:pt x="30871" y="65501"/>
                  </a:lnTo>
                  <a:lnTo>
                    <a:pt x="65508" y="30867"/>
                  </a:lnTo>
                  <a:lnTo>
                    <a:pt x="109431" y="8155"/>
                  </a:lnTo>
                  <a:lnTo>
                    <a:pt x="160004" y="0"/>
                  </a:lnTo>
                  <a:lnTo>
                    <a:pt x="17362965" y="0"/>
                  </a:lnTo>
                  <a:lnTo>
                    <a:pt x="17424186" y="12178"/>
                  </a:lnTo>
                  <a:lnTo>
                    <a:pt x="17476089" y="46874"/>
                  </a:lnTo>
                  <a:lnTo>
                    <a:pt x="17510786" y="98777"/>
                  </a:lnTo>
                  <a:lnTo>
                    <a:pt x="17522964" y="159999"/>
                  </a:lnTo>
                  <a:lnTo>
                    <a:pt x="17522964" y="2328795"/>
                  </a:lnTo>
                  <a:lnTo>
                    <a:pt x="17514808" y="2379371"/>
                  </a:lnTo>
                  <a:lnTo>
                    <a:pt x="17492096" y="2423293"/>
                  </a:lnTo>
                  <a:lnTo>
                    <a:pt x="17457462" y="2457927"/>
                  </a:lnTo>
                  <a:lnTo>
                    <a:pt x="17413540" y="2480639"/>
                  </a:lnTo>
                  <a:lnTo>
                    <a:pt x="17362965" y="2488794"/>
                  </a:lnTo>
                  <a:lnTo>
                    <a:pt x="160004" y="2488794"/>
                  </a:lnTo>
                  <a:lnTo>
                    <a:pt x="109431" y="2480639"/>
                  </a:lnTo>
                  <a:lnTo>
                    <a:pt x="65508" y="2457927"/>
                  </a:lnTo>
                  <a:lnTo>
                    <a:pt x="30871" y="2423293"/>
                  </a:lnTo>
                  <a:lnTo>
                    <a:pt x="8157" y="2379371"/>
                  </a:lnTo>
                  <a:lnTo>
                    <a:pt x="0" y="2328795"/>
                  </a:lnTo>
                  <a:lnTo>
                    <a:pt x="0" y="159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37839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5" dirty="0"/>
              <a:t> </a:t>
            </a:r>
            <a:r>
              <a:rPr dirty="0"/>
              <a:t>Evaluation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dirty="0"/>
              <a:t>Metrics</a:t>
            </a:r>
            <a:r>
              <a:rPr spc="-135" dirty="0"/>
              <a:t> </a:t>
            </a:r>
            <a:r>
              <a:rPr spc="-75" dirty="0"/>
              <a:t>-</a:t>
            </a:r>
            <a:r>
              <a:rPr spc="-135" dirty="0"/>
              <a:t> </a:t>
            </a:r>
            <a:r>
              <a:rPr spc="-25" dirty="0"/>
              <a:t>ROUGE</a:t>
            </a:r>
            <a:r>
              <a:rPr spc="-135" dirty="0"/>
              <a:t> </a:t>
            </a:r>
            <a:r>
              <a:rPr spc="-5" dirty="0"/>
              <a:t>clipping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862" y="992072"/>
            <a:ext cx="2027238" cy="1488549"/>
          </a:xfrm>
          <a:prstGeom prst="rect">
            <a:avLst/>
          </a:prstGeom>
        </p:spPr>
        <p:txBody>
          <a:bodyPr vert="horz" wrap="square" lIns="0" tIns="69533" rIns="0" bIns="0" rtlCol="0">
            <a:spAutoFit/>
          </a:bodyPr>
          <a:lstStyle/>
          <a:p>
            <a:pPr marL="6350">
              <a:spcBef>
                <a:spcPts val="548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715"/>
              </a:spcBef>
            </a:pPr>
            <a:r>
              <a:rPr sz="2000" spc="38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" dirty="0">
                <a:solidFill>
                  <a:srgbClr val="FF9C3B"/>
                </a:solidFill>
                <a:latin typeface="Lato"/>
                <a:cs typeface="Lato"/>
              </a:rPr>
              <a:t>outside.</a:t>
            </a:r>
            <a:endParaRPr sz="2000">
              <a:latin typeface="Lato"/>
              <a:cs typeface="Lato"/>
            </a:endParaRPr>
          </a:p>
          <a:p>
            <a:pPr marL="6350">
              <a:spcBef>
                <a:spcPts val="167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50"/>
              </a:spcBef>
            </a:pP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1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endParaRPr sz="2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62" y="3144501"/>
            <a:ext cx="1789430" cy="621004"/>
          </a:xfrm>
          <a:prstGeom prst="rect">
            <a:avLst/>
          </a:prstGeom>
        </p:spPr>
        <p:txBody>
          <a:bodyPr vert="horz" wrap="square" lIns="0" tIns="46038" rIns="0" bIns="0" rtlCol="0">
            <a:spAutoFit/>
          </a:bodyPr>
          <a:lstStyle/>
          <a:p>
            <a:pPr marL="6350">
              <a:spcBef>
                <a:spcPts val="363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6350">
              <a:spcBef>
                <a:spcPts val="447"/>
              </a:spcBef>
            </a:pP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outside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cold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it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3" dirty="0">
                <a:solidFill>
                  <a:srgbClr val="FF9C3B"/>
                </a:solidFill>
                <a:latin typeface="Lato"/>
                <a:cs typeface="Lato"/>
              </a:rPr>
              <a:t>is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29272" y="1185956"/>
            <a:ext cx="2145348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3993" marR="2540" indent="-187960">
              <a:spcBef>
                <a:spcPts val="50"/>
              </a:spcBef>
              <a:tabLst>
                <a:tab pos="272098" algn="l"/>
                <a:tab pos="2138363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unigram</a:t>
            </a:r>
            <a:r>
              <a:rPr sz="1700" u="heavy" spc="-10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u="heavy" spc="-5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matches</a:t>
            </a: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	</a:t>
            </a:r>
            <a:r>
              <a:rPr sz="1700" dirty="0">
                <a:latin typeface="Lato"/>
                <a:cs typeface="Lato"/>
              </a:rPr>
              <a:t> 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431" y="1173922"/>
            <a:ext cx="96075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ROUGE-</a:t>
            </a: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5" dirty="0">
                <a:latin typeface="Lato"/>
                <a:cs typeface="Lato"/>
              </a:rPr>
              <a:t>Precision</a:t>
            </a:r>
            <a:endParaRPr sz="17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1673" y="1315507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8821" y="1343096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4123" y="1203458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10458" y="1317407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240" y="1571756"/>
            <a:ext cx="442701" cy="41666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7593272" y="1472922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9" name="object 19"/>
          <p:cNvSpPr txBox="1"/>
          <p:nvPr/>
        </p:nvSpPr>
        <p:spPr>
          <a:xfrm>
            <a:off x="3246431" y="2331422"/>
            <a:ext cx="87725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5" dirty="0">
                <a:latin typeface="Lato"/>
                <a:cs typeface="Lato"/>
              </a:rPr>
              <a:t>Modified precision</a:t>
            </a:r>
            <a:endParaRPr sz="17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65087" y="2339655"/>
            <a:ext cx="2084705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8115" marR="2540" indent="-152083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clip(unigram</a:t>
            </a:r>
            <a:r>
              <a:rPr sz="1700" spc="-5" dirty="0">
                <a:latin typeface="Lato"/>
                <a:cs typeface="Lato"/>
              </a:rPr>
              <a:t> matches) </a:t>
            </a: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81673" y="2465382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18821" y="2492971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94123" y="2339640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1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0458" y="2450342"/>
            <a:ext cx="6010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0" dirty="0">
                <a:latin typeface="Lato"/>
                <a:cs typeface="Lato"/>
              </a:rPr>
              <a:t>0.25</a:t>
            </a:r>
            <a:endParaRPr sz="1700">
              <a:latin typeface="Lato"/>
              <a:cs typeface="La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43515" y="2627920"/>
            <a:ext cx="2127885" cy="4445"/>
          </a:xfrm>
          <a:custGeom>
            <a:avLst/>
            <a:gdLst/>
            <a:ahLst/>
            <a:cxnLst/>
            <a:rect l="l" t="t" r="r" b="b"/>
            <a:pathLst>
              <a:path w="4255769" h="8889">
                <a:moveTo>
                  <a:pt x="0" y="8399"/>
                </a:moveTo>
                <a:lnTo>
                  <a:pt x="4255191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6" name="object 26"/>
          <p:cNvSpPr/>
          <p:nvPr/>
        </p:nvSpPr>
        <p:spPr>
          <a:xfrm>
            <a:off x="7593272" y="2609920"/>
            <a:ext cx="339725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198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27" name="object 27"/>
          <p:cNvSpPr txBox="1"/>
          <p:nvPr/>
        </p:nvSpPr>
        <p:spPr>
          <a:xfrm>
            <a:off x="4917063" y="3591058"/>
            <a:ext cx="178085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dirty="0">
                <a:latin typeface="Lato"/>
                <a:cs typeface="Lato"/>
              </a:rPr>
              <a:t>unigrams</a:t>
            </a:r>
            <a:r>
              <a:rPr sz="1700" spc="-100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in</a:t>
            </a:r>
            <a:r>
              <a:rPr sz="1700" spc="-98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output</a:t>
            </a:r>
            <a:endParaRPr sz="17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46431" y="3319943"/>
            <a:ext cx="87725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700" spc="-5" dirty="0">
                <a:latin typeface="Lato"/>
                <a:cs typeface="Lato"/>
              </a:rPr>
              <a:t>Modified precision</a:t>
            </a:r>
            <a:endParaRPr sz="1700"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81673" y="3461528"/>
            <a:ext cx="13811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=</a:t>
            </a:r>
            <a:endParaRPr sz="1700">
              <a:latin typeface="Lato"/>
              <a:cs typeface="La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52387" y="3331977"/>
            <a:ext cx="2417128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2272665" algn="l"/>
              </a:tabLst>
            </a:pPr>
            <a:r>
              <a:rPr sz="1700" u="heavy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clip(unigram matches)</a:t>
            </a:r>
            <a:r>
              <a:rPr sz="1700" u="heavy" spc="-10" dirty="0">
                <a:uFill>
                  <a:solidFill>
                    <a:srgbClr val="595959"/>
                  </a:solidFill>
                </a:uFill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	</a:t>
            </a:r>
            <a:r>
              <a:rPr sz="2550" spc="-38" baseline="-40032" dirty="0">
                <a:latin typeface="Lato"/>
                <a:cs typeface="Lato"/>
              </a:rPr>
              <a:t>=</a:t>
            </a:r>
            <a:endParaRPr sz="2550" baseline="-40032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94123" y="3349479"/>
            <a:ext cx="138113" cy="5296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  <a:p>
            <a:pPr marL="6350"/>
            <a:r>
              <a:rPr sz="1700" spc="-25" dirty="0">
                <a:latin typeface="Lato"/>
                <a:cs typeface="Lato"/>
              </a:rPr>
              <a:t>4</a:t>
            </a:r>
            <a:endParaRPr sz="17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10458" y="3463428"/>
            <a:ext cx="475933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10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1.0</a:t>
            </a:r>
            <a:endParaRPr sz="17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593272" y="3621349"/>
            <a:ext cx="1383983" cy="513397"/>
            <a:chOff x="15186544" y="7242698"/>
            <a:chExt cx="2767965" cy="1026794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8480" y="7435554"/>
              <a:ext cx="885402" cy="8333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186544" y="7247460"/>
              <a:ext cx="679450" cy="0"/>
            </a:xfrm>
            <a:custGeom>
              <a:avLst/>
              <a:gdLst/>
              <a:ahLst/>
              <a:cxnLst/>
              <a:rect l="l" t="t" r="r" b="b"/>
              <a:pathLst>
                <a:path w="679450">
                  <a:moveTo>
                    <a:pt x="0" y="0"/>
                  </a:moveTo>
                  <a:lnTo>
                    <a:pt x="67919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Metrics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5941" y="908967"/>
            <a:ext cx="1736090" cy="1736090"/>
            <a:chOff x="3211881" y="1817933"/>
            <a:chExt cx="3472179" cy="3472179"/>
          </a:xfrm>
        </p:grpSpPr>
        <p:sp>
          <p:nvSpPr>
            <p:cNvPr id="4" name="object 4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7735" y="1584273"/>
            <a:ext cx="8928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ROUGE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3758" y="908967"/>
            <a:ext cx="1736090" cy="1736090"/>
            <a:chOff x="10847515" y="1817933"/>
            <a:chExt cx="3472179" cy="3472179"/>
          </a:xfrm>
        </p:grpSpPr>
        <p:sp>
          <p:nvSpPr>
            <p:cNvPr id="8" name="object 8"/>
            <p:cNvSpPr/>
            <p:nvPr/>
          </p:nvSpPr>
          <p:spPr>
            <a:xfrm>
              <a:off x="10852278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852277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24900" y="765141"/>
            <a:ext cx="2410778" cy="2111604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848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792480" marR="791528" indent="97155">
              <a:lnSpc>
                <a:spcPct val="115599"/>
              </a:lnSpc>
            </a:pPr>
            <a:r>
              <a:rPr sz="2000" spc="-10" dirty="0">
                <a:latin typeface="Lato"/>
                <a:cs typeface="Lato"/>
              </a:rPr>
              <a:t>BLEU </a:t>
            </a:r>
            <a:r>
              <a:rPr sz="2000" spc="-5" dirty="0">
                <a:latin typeface="Lato"/>
                <a:cs typeface="Lato"/>
              </a:rPr>
              <a:t>SCORE</a:t>
            </a:r>
            <a:endParaRPr lang="pt-PT" sz="2000" spc="-5" dirty="0">
              <a:latin typeface="Lato"/>
              <a:cs typeface="Lato"/>
            </a:endParaRPr>
          </a:p>
          <a:p>
            <a:pPr marL="792480" marR="791528" indent="97155">
              <a:lnSpc>
                <a:spcPct val="115599"/>
              </a:lnSpc>
            </a:pPr>
            <a:endParaRPr lang="en-PT" sz="2000" spc="-5" dirty="0">
              <a:latin typeface="Lato"/>
              <a:cs typeface="Lato"/>
            </a:endParaRPr>
          </a:p>
          <a:p>
            <a:pPr marL="792480" marR="791528" indent="97155">
              <a:lnSpc>
                <a:spcPct val="115599"/>
              </a:lnSpc>
            </a:pPr>
            <a:endParaRPr sz="2000" dirty="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72" y="2980797"/>
            <a:ext cx="366141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summary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one </a:t>
            </a:r>
            <a:r>
              <a:rPr sz="2000" spc="28" dirty="0">
                <a:latin typeface="Lato"/>
                <a:cs typeface="Lato"/>
              </a:rPr>
              <a:t>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more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reference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summaries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940" y="2980797"/>
            <a:ext cx="3849688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translation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human-</a:t>
            </a:r>
            <a:r>
              <a:rPr sz="2000" spc="-5" dirty="0">
                <a:latin typeface="Lato"/>
                <a:cs typeface="Lato"/>
              </a:rPr>
              <a:t>generated translations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008436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dirty="0"/>
              <a:t>Metrics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10" dirty="0"/>
              <a:t>BLEU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462" y="943399"/>
            <a:ext cx="8067993" cy="347146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5" dirty="0">
                <a:latin typeface="Lato"/>
                <a:cs typeface="Lato"/>
              </a:rPr>
              <a:t>BLEU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metric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13" dirty="0">
                <a:latin typeface="Lato"/>
                <a:cs typeface="Lato"/>
              </a:rPr>
              <a:t>=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Avg(precision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across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range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25" dirty="0">
                <a:latin typeface="Lato"/>
                <a:cs typeface="Lato"/>
              </a:rPr>
              <a:t>of</a:t>
            </a:r>
            <a:r>
              <a:rPr sz="1700" spc="-88" dirty="0">
                <a:latin typeface="Lato"/>
                <a:cs typeface="Lato"/>
              </a:rPr>
              <a:t> </a:t>
            </a:r>
            <a:r>
              <a:rPr sz="1700" dirty="0">
                <a:latin typeface="Lato"/>
                <a:cs typeface="Lato"/>
              </a:rPr>
              <a:t>n-</a:t>
            </a:r>
            <a:r>
              <a:rPr sz="1700" spc="-13" dirty="0">
                <a:latin typeface="Lato"/>
                <a:cs typeface="Lato"/>
              </a:rPr>
              <a:t>gram</a:t>
            </a:r>
            <a:r>
              <a:rPr sz="1700" spc="-85" dirty="0">
                <a:latin typeface="Lato"/>
                <a:cs typeface="Lato"/>
              </a:rPr>
              <a:t> </a:t>
            </a:r>
            <a:r>
              <a:rPr sz="1700" spc="-5" dirty="0">
                <a:latin typeface="Lato"/>
                <a:cs typeface="Lato"/>
              </a:rPr>
              <a:t>sizes)</a:t>
            </a:r>
            <a:endParaRPr sz="1700">
              <a:latin typeface="Lato"/>
              <a:cs typeface="Lato"/>
            </a:endParaRPr>
          </a:p>
          <a:p>
            <a:pPr marL="40005">
              <a:spcBef>
                <a:spcPts val="1965"/>
              </a:spcBef>
            </a:pPr>
            <a:r>
              <a:rPr dirty="0">
                <a:latin typeface="Lato"/>
                <a:cs typeface="Lato"/>
              </a:rPr>
              <a:t>Reference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(human):</a:t>
            </a:r>
            <a:endParaRPr>
              <a:latin typeface="Lato"/>
              <a:cs typeface="Lato"/>
            </a:endParaRPr>
          </a:p>
          <a:p>
            <a:pPr marL="40005">
              <a:spcBef>
                <a:spcPts val="713"/>
              </a:spcBef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to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say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0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05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endParaRPr sz="2000">
              <a:latin typeface="Lato"/>
              <a:cs typeface="Lato"/>
            </a:endParaRPr>
          </a:p>
          <a:p>
            <a:pPr marL="40005">
              <a:spcBef>
                <a:spcPts val="1670"/>
              </a:spcBef>
            </a:pPr>
            <a:r>
              <a:rPr dirty="0">
                <a:latin typeface="Lato"/>
                <a:cs typeface="Lato"/>
              </a:rPr>
              <a:t>Generated</a:t>
            </a:r>
            <a:r>
              <a:rPr spc="-5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output:</a:t>
            </a:r>
            <a:endParaRPr>
              <a:latin typeface="Lato"/>
              <a:cs typeface="Lato"/>
            </a:endParaRPr>
          </a:p>
          <a:p>
            <a:pPr marL="40005">
              <a:spcBef>
                <a:spcPts val="450"/>
              </a:spcBef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6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0.495</a:t>
            </a:r>
            <a:endParaRPr sz="2000">
              <a:latin typeface="Lato"/>
              <a:cs typeface="Lato"/>
            </a:endParaRPr>
          </a:p>
          <a:p>
            <a:pPr marL="40005" marR="701358">
              <a:lnSpc>
                <a:spcPct val="164700"/>
              </a:lnSpc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88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0.730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to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say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8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0.798</a:t>
            </a:r>
            <a:endParaRPr sz="2000">
              <a:latin typeface="Lato"/>
              <a:cs typeface="Lato"/>
            </a:endParaRPr>
          </a:p>
          <a:p>
            <a:pPr marL="40005">
              <a:spcBef>
                <a:spcPts val="1553"/>
              </a:spcBef>
            </a:pP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very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0" dirty="0">
                <a:solidFill>
                  <a:srgbClr val="FF9C3B"/>
                </a:solidFill>
                <a:latin typeface="Lato"/>
                <a:cs typeface="Lato"/>
              </a:rPr>
              <a:t>happy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to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10" dirty="0">
                <a:solidFill>
                  <a:srgbClr val="FF9C3B"/>
                </a:solidFill>
                <a:latin typeface="Lato"/>
                <a:cs typeface="Lato"/>
              </a:rPr>
              <a:t>say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that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50" dirty="0">
                <a:solidFill>
                  <a:srgbClr val="FF9C3B"/>
                </a:solidFill>
                <a:latin typeface="Lato"/>
                <a:cs typeface="Lato"/>
              </a:rPr>
              <a:t>I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drinking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a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warm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25" dirty="0">
                <a:solidFill>
                  <a:srgbClr val="FF9C3B"/>
                </a:solidFill>
                <a:latin typeface="Lato"/>
                <a:cs typeface="Lato"/>
              </a:rPr>
              <a:t>cup</a:t>
            </a:r>
            <a:r>
              <a:rPr sz="2000" spc="-113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30" dirty="0">
                <a:solidFill>
                  <a:srgbClr val="FF9C3B"/>
                </a:solidFill>
                <a:latin typeface="Lato"/>
                <a:cs typeface="Lato"/>
              </a:rPr>
              <a:t>of</a:t>
            </a:r>
            <a:r>
              <a:rPr sz="2000" spc="-11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dirty="0">
                <a:solidFill>
                  <a:srgbClr val="FF9C3B"/>
                </a:solidFill>
                <a:latin typeface="Lato"/>
                <a:cs typeface="Lato"/>
              </a:rPr>
              <a:t>tea.</a:t>
            </a:r>
            <a:r>
              <a:rPr sz="2000" spc="280" dirty="0">
                <a:solidFill>
                  <a:srgbClr val="FF9C3B"/>
                </a:solidFill>
                <a:latin typeface="Lato"/>
                <a:cs typeface="Lato"/>
              </a:rPr>
              <a:t> </a:t>
            </a:r>
            <a:r>
              <a:rPr sz="2000" spc="-55" dirty="0">
                <a:latin typeface="Lato"/>
                <a:cs typeface="Lato"/>
              </a:rPr>
              <a:t>-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BLEU</a:t>
            </a:r>
            <a:r>
              <a:rPr sz="2000" spc="-11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1.000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23" dirty="0"/>
              <a:t>LLM</a:t>
            </a:r>
            <a:r>
              <a:rPr spc="-130" dirty="0"/>
              <a:t> </a:t>
            </a:r>
            <a:r>
              <a:rPr dirty="0"/>
              <a:t>Evaluation</a:t>
            </a:r>
            <a:r>
              <a:rPr spc="-130" dirty="0"/>
              <a:t> </a:t>
            </a:r>
            <a:r>
              <a:rPr spc="-75" dirty="0"/>
              <a:t>-</a:t>
            </a:r>
            <a:r>
              <a:rPr spc="-130" dirty="0"/>
              <a:t> </a:t>
            </a:r>
            <a:r>
              <a:rPr spc="-5" dirty="0"/>
              <a:t>Metrics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5941" y="908967"/>
            <a:ext cx="1736090" cy="1736090"/>
            <a:chOff x="3211881" y="1817933"/>
            <a:chExt cx="3472179" cy="3472179"/>
          </a:xfrm>
        </p:grpSpPr>
        <p:sp>
          <p:nvSpPr>
            <p:cNvPr id="4" name="object 4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16643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4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7735" y="1584273"/>
            <a:ext cx="89281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ROUGE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23758" y="908967"/>
            <a:ext cx="1736090" cy="1736090"/>
            <a:chOff x="10847515" y="1817933"/>
            <a:chExt cx="3472179" cy="3472179"/>
          </a:xfrm>
        </p:grpSpPr>
        <p:sp>
          <p:nvSpPr>
            <p:cNvPr id="8" name="object 8"/>
            <p:cNvSpPr/>
            <p:nvPr/>
          </p:nvSpPr>
          <p:spPr>
            <a:xfrm>
              <a:off x="10852278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1731296" y="3462593"/>
                  </a:move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2" y="3456659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3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9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9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7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2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4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9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2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9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9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83" y="372280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9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2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6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50" y="372314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7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9" y="1875671"/>
                  </a:lnTo>
                  <a:lnTo>
                    <a:pt x="3452089" y="1923090"/>
                  </a:lnTo>
                  <a:lnTo>
                    <a:pt x="3446254" y="1970129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3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4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2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7" y="2939476"/>
                  </a:lnTo>
                  <a:lnTo>
                    <a:pt x="2939476" y="2971337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2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4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3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9" y="3446254"/>
                  </a:lnTo>
                  <a:lnTo>
                    <a:pt x="1923090" y="3452089"/>
                  </a:lnTo>
                  <a:lnTo>
                    <a:pt x="1875671" y="3456659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852277" y="1822696"/>
              <a:ext cx="3462654" cy="3462654"/>
            </a:xfrm>
            <a:custGeom>
              <a:avLst/>
              <a:gdLst/>
              <a:ahLst/>
              <a:cxnLst/>
              <a:rect l="l" t="t" r="r" b="b"/>
              <a:pathLst>
                <a:path w="3462655" h="3462654">
                  <a:moveTo>
                    <a:pt x="0" y="1731296"/>
                  </a:moveTo>
                  <a:lnTo>
                    <a:pt x="665" y="1682836"/>
                  </a:lnTo>
                  <a:lnTo>
                    <a:pt x="2648" y="1634705"/>
                  </a:lnTo>
                  <a:lnTo>
                    <a:pt x="5934" y="1586921"/>
                  </a:lnTo>
                  <a:lnTo>
                    <a:pt x="10503" y="1539502"/>
                  </a:lnTo>
                  <a:lnTo>
                    <a:pt x="16338" y="1492464"/>
                  </a:lnTo>
                  <a:lnTo>
                    <a:pt x="23423" y="1445824"/>
                  </a:lnTo>
                  <a:lnTo>
                    <a:pt x="31740" y="1399601"/>
                  </a:lnTo>
                  <a:lnTo>
                    <a:pt x="41272" y="1353811"/>
                  </a:lnTo>
                  <a:lnTo>
                    <a:pt x="52000" y="1308473"/>
                  </a:lnTo>
                  <a:lnTo>
                    <a:pt x="63909" y="1263602"/>
                  </a:lnTo>
                  <a:lnTo>
                    <a:pt x="76980" y="1219217"/>
                  </a:lnTo>
                  <a:lnTo>
                    <a:pt x="91196" y="1175335"/>
                  </a:lnTo>
                  <a:lnTo>
                    <a:pt x="106540" y="1131974"/>
                  </a:lnTo>
                  <a:lnTo>
                    <a:pt x="122994" y="1089150"/>
                  </a:lnTo>
                  <a:lnTo>
                    <a:pt x="140541" y="1046881"/>
                  </a:lnTo>
                  <a:lnTo>
                    <a:pt x="159164" y="1005185"/>
                  </a:lnTo>
                  <a:lnTo>
                    <a:pt x="178845" y="964078"/>
                  </a:lnTo>
                  <a:lnTo>
                    <a:pt x="199568" y="923579"/>
                  </a:lnTo>
                  <a:lnTo>
                    <a:pt x="221314" y="883703"/>
                  </a:lnTo>
                  <a:lnTo>
                    <a:pt x="244066" y="844470"/>
                  </a:lnTo>
                  <a:lnTo>
                    <a:pt x="267807" y="805896"/>
                  </a:lnTo>
                  <a:lnTo>
                    <a:pt x="292520" y="767998"/>
                  </a:lnTo>
                  <a:lnTo>
                    <a:pt x="318187" y="730795"/>
                  </a:lnTo>
                  <a:lnTo>
                    <a:pt x="344791" y="694302"/>
                  </a:lnTo>
                  <a:lnTo>
                    <a:pt x="372314" y="658538"/>
                  </a:lnTo>
                  <a:lnTo>
                    <a:pt x="400740" y="623521"/>
                  </a:lnTo>
                  <a:lnTo>
                    <a:pt x="430050" y="589266"/>
                  </a:lnTo>
                  <a:lnTo>
                    <a:pt x="460228" y="555792"/>
                  </a:lnTo>
                  <a:lnTo>
                    <a:pt x="491256" y="523116"/>
                  </a:lnTo>
                  <a:lnTo>
                    <a:pt x="523116" y="491256"/>
                  </a:lnTo>
                  <a:lnTo>
                    <a:pt x="555792" y="460228"/>
                  </a:lnTo>
                  <a:lnTo>
                    <a:pt x="589266" y="430050"/>
                  </a:lnTo>
                  <a:lnTo>
                    <a:pt x="623521" y="400740"/>
                  </a:lnTo>
                  <a:lnTo>
                    <a:pt x="658538" y="372314"/>
                  </a:lnTo>
                  <a:lnTo>
                    <a:pt x="694302" y="344791"/>
                  </a:lnTo>
                  <a:lnTo>
                    <a:pt x="730795" y="318187"/>
                  </a:lnTo>
                  <a:lnTo>
                    <a:pt x="767998" y="292520"/>
                  </a:lnTo>
                  <a:lnTo>
                    <a:pt x="805896" y="267807"/>
                  </a:lnTo>
                  <a:lnTo>
                    <a:pt x="844470" y="244066"/>
                  </a:lnTo>
                  <a:lnTo>
                    <a:pt x="883703" y="221314"/>
                  </a:lnTo>
                  <a:lnTo>
                    <a:pt x="923579" y="199568"/>
                  </a:lnTo>
                  <a:lnTo>
                    <a:pt x="964078" y="178845"/>
                  </a:lnTo>
                  <a:lnTo>
                    <a:pt x="1005185" y="159164"/>
                  </a:lnTo>
                  <a:lnTo>
                    <a:pt x="1046881" y="140541"/>
                  </a:lnTo>
                  <a:lnTo>
                    <a:pt x="1089150" y="122994"/>
                  </a:lnTo>
                  <a:lnTo>
                    <a:pt x="1131974" y="106540"/>
                  </a:lnTo>
                  <a:lnTo>
                    <a:pt x="1175335" y="91196"/>
                  </a:lnTo>
                  <a:lnTo>
                    <a:pt x="1219217" y="76980"/>
                  </a:lnTo>
                  <a:lnTo>
                    <a:pt x="1263602" y="63909"/>
                  </a:lnTo>
                  <a:lnTo>
                    <a:pt x="1308473" y="52000"/>
                  </a:lnTo>
                  <a:lnTo>
                    <a:pt x="1353811" y="41272"/>
                  </a:lnTo>
                  <a:lnTo>
                    <a:pt x="1399601" y="31740"/>
                  </a:lnTo>
                  <a:lnTo>
                    <a:pt x="1445824" y="23423"/>
                  </a:lnTo>
                  <a:lnTo>
                    <a:pt x="1492464" y="16338"/>
                  </a:lnTo>
                  <a:lnTo>
                    <a:pt x="1539502" y="10503"/>
                  </a:lnTo>
                  <a:lnTo>
                    <a:pt x="1586921" y="5934"/>
                  </a:lnTo>
                  <a:lnTo>
                    <a:pt x="1634705" y="2648"/>
                  </a:lnTo>
                  <a:lnTo>
                    <a:pt x="1682836" y="665"/>
                  </a:lnTo>
                  <a:lnTo>
                    <a:pt x="1731296" y="0"/>
                  </a:lnTo>
                  <a:lnTo>
                    <a:pt x="1782233" y="748"/>
                  </a:lnTo>
                  <a:lnTo>
                    <a:pt x="1832985" y="2986"/>
                  </a:lnTo>
                  <a:lnTo>
                    <a:pt x="1883524" y="6700"/>
                  </a:lnTo>
                  <a:lnTo>
                    <a:pt x="1933819" y="11879"/>
                  </a:lnTo>
                  <a:lnTo>
                    <a:pt x="1983841" y="18511"/>
                  </a:lnTo>
                  <a:lnTo>
                    <a:pt x="2033561" y="26582"/>
                  </a:lnTo>
                  <a:lnTo>
                    <a:pt x="2082948" y="36081"/>
                  </a:lnTo>
                  <a:lnTo>
                    <a:pt x="2131974" y="46996"/>
                  </a:lnTo>
                  <a:lnTo>
                    <a:pt x="2180609" y="59315"/>
                  </a:lnTo>
                  <a:lnTo>
                    <a:pt x="2228823" y="73024"/>
                  </a:lnTo>
                  <a:lnTo>
                    <a:pt x="2276588" y="88113"/>
                  </a:lnTo>
                  <a:lnTo>
                    <a:pt x="2323872" y="104568"/>
                  </a:lnTo>
                  <a:lnTo>
                    <a:pt x="2370648" y="122378"/>
                  </a:lnTo>
                  <a:lnTo>
                    <a:pt x="2416885" y="141530"/>
                  </a:lnTo>
                  <a:lnTo>
                    <a:pt x="2462553" y="162012"/>
                  </a:lnTo>
                  <a:lnTo>
                    <a:pt x="2507624" y="183811"/>
                  </a:lnTo>
                  <a:lnTo>
                    <a:pt x="2552068" y="206917"/>
                  </a:lnTo>
                  <a:lnTo>
                    <a:pt x="2595855" y="231315"/>
                  </a:lnTo>
                  <a:lnTo>
                    <a:pt x="2638956" y="256995"/>
                  </a:lnTo>
                  <a:lnTo>
                    <a:pt x="2681342" y="283944"/>
                  </a:lnTo>
                  <a:lnTo>
                    <a:pt x="2722982" y="312149"/>
                  </a:lnTo>
                  <a:lnTo>
                    <a:pt x="2763847" y="341598"/>
                  </a:lnTo>
                  <a:lnTo>
                    <a:pt x="2803908" y="372280"/>
                  </a:lnTo>
                  <a:lnTo>
                    <a:pt x="2843135" y="404182"/>
                  </a:lnTo>
                  <a:lnTo>
                    <a:pt x="2881499" y="437291"/>
                  </a:lnTo>
                  <a:lnTo>
                    <a:pt x="2918970" y="471596"/>
                  </a:lnTo>
                  <a:lnTo>
                    <a:pt x="2955519" y="507083"/>
                  </a:lnTo>
                  <a:lnTo>
                    <a:pt x="2991006" y="543631"/>
                  </a:lnTo>
                  <a:lnTo>
                    <a:pt x="3025310" y="581101"/>
                  </a:lnTo>
                  <a:lnTo>
                    <a:pt x="3058419" y="619464"/>
                  </a:lnTo>
                  <a:lnTo>
                    <a:pt x="3090320" y="658690"/>
                  </a:lnTo>
                  <a:lnTo>
                    <a:pt x="3121001" y="698751"/>
                  </a:lnTo>
                  <a:lnTo>
                    <a:pt x="3150450" y="739615"/>
                  </a:lnTo>
                  <a:lnTo>
                    <a:pt x="3178655" y="781255"/>
                  </a:lnTo>
                  <a:lnTo>
                    <a:pt x="3205603" y="823639"/>
                  </a:lnTo>
                  <a:lnTo>
                    <a:pt x="3231282" y="866740"/>
                  </a:lnTo>
                  <a:lnTo>
                    <a:pt x="3255680" y="910526"/>
                  </a:lnTo>
                  <a:lnTo>
                    <a:pt x="3278785" y="954970"/>
                  </a:lnTo>
                  <a:lnTo>
                    <a:pt x="3300584" y="1000040"/>
                  </a:lnTo>
                  <a:lnTo>
                    <a:pt x="3321066" y="1045709"/>
                  </a:lnTo>
                  <a:lnTo>
                    <a:pt x="3340217" y="1091945"/>
                  </a:lnTo>
                  <a:lnTo>
                    <a:pt x="3358026" y="1138721"/>
                  </a:lnTo>
                  <a:lnTo>
                    <a:pt x="3374481" y="1186005"/>
                  </a:lnTo>
                  <a:lnTo>
                    <a:pt x="3389570" y="1233769"/>
                  </a:lnTo>
                  <a:lnTo>
                    <a:pt x="3403279" y="1281983"/>
                  </a:lnTo>
                  <a:lnTo>
                    <a:pt x="3415597" y="1330618"/>
                  </a:lnTo>
                  <a:lnTo>
                    <a:pt x="3426512" y="1379644"/>
                  </a:lnTo>
                  <a:lnTo>
                    <a:pt x="3436011" y="1429032"/>
                  </a:lnTo>
                  <a:lnTo>
                    <a:pt x="3444082" y="1478751"/>
                  </a:lnTo>
                  <a:lnTo>
                    <a:pt x="3450713" y="1528773"/>
                  </a:lnTo>
                  <a:lnTo>
                    <a:pt x="3455892" y="1579068"/>
                  </a:lnTo>
                  <a:lnTo>
                    <a:pt x="3459606" y="1629607"/>
                  </a:lnTo>
                  <a:lnTo>
                    <a:pt x="3461844" y="1680359"/>
                  </a:lnTo>
                  <a:lnTo>
                    <a:pt x="3462593" y="1731296"/>
                  </a:lnTo>
                  <a:lnTo>
                    <a:pt x="3461927" y="1779756"/>
                  </a:lnTo>
                  <a:lnTo>
                    <a:pt x="3459944" y="1827887"/>
                  </a:lnTo>
                  <a:lnTo>
                    <a:pt x="3456658" y="1875671"/>
                  </a:lnTo>
                  <a:lnTo>
                    <a:pt x="3452089" y="1923090"/>
                  </a:lnTo>
                  <a:lnTo>
                    <a:pt x="3446254" y="1970128"/>
                  </a:lnTo>
                  <a:lnTo>
                    <a:pt x="3439169" y="2016768"/>
                  </a:lnTo>
                  <a:lnTo>
                    <a:pt x="3430852" y="2062991"/>
                  </a:lnTo>
                  <a:lnTo>
                    <a:pt x="3421320" y="2108781"/>
                  </a:lnTo>
                  <a:lnTo>
                    <a:pt x="3410592" y="2154119"/>
                  </a:lnTo>
                  <a:lnTo>
                    <a:pt x="3398683" y="2198990"/>
                  </a:lnTo>
                  <a:lnTo>
                    <a:pt x="3385612" y="2243375"/>
                  </a:lnTo>
                  <a:lnTo>
                    <a:pt x="3371396" y="2287257"/>
                  </a:lnTo>
                  <a:lnTo>
                    <a:pt x="3356052" y="2330618"/>
                  </a:lnTo>
                  <a:lnTo>
                    <a:pt x="3339598" y="2373442"/>
                  </a:lnTo>
                  <a:lnTo>
                    <a:pt x="3322051" y="2415711"/>
                  </a:lnTo>
                  <a:lnTo>
                    <a:pt x="3303428" y="2457407"/>
                  </a:lnTo>
                  <a:lnTo>
                    <a:pt x="3283747" y="2498514"/>
                  </a:lnTo>
                  <a:lnTo>
                    <a:pt x="3263024" y="2539013"/>
                  </a:lnTo>
                  <a:lnTo>
                    <a:pt x="3241278" y="2578889"/>
                  </a:lnTo>
                  <a:lnTo>
                    <a:pt x="3218526" y="2618122"/>
                  </a:lnTo>
                  <a:lnTo>
                    <a:pt x="3194785" y="2656696"/>
                  </a:lnTo>
                  <a:lnTo>
                    <a:pt x="3170072" y="2694594"/>
                  </a:lnTo>
                  <a:lnTo>
                    <a:pt x="3144405" y="2731797"/>
                  </a:lnTo>
                  <a:lnTo>
                    <a:pt x="3117801" y="2768290"/>
                  </a:lnTo>
                  <a:lnTo>
                    <a:pt x="3090278" y="2804054"/>
                  </a:lnTo>
                  <a:lnTo>
                    <a:pt x="3061852" y="2839071"/>
                  </a:lnTo>
                  <a:lnTo>
                    <a:pt x="3032542" y="2873326"/>
                  </a:lnTo>
                  <a:lnTo>
                    <a:pt x="3002364" y="2906800"/>
                  </a:lnTo>
                  <a:lnTo>
                    <a:pt x="2971336" y="2939476"/>
                  </a:lnTo>
                  <a:lnTo>
                    <a:pt x="2939476" y="2971336"/>
                  </a:lnTo>
                  <a:lnTo>
                    <a:pt x="2906800" y="3002364"/>
                  </a:lnTo>
                  <a:lnTo>
                    <a:pt x="2873326" y="3032542"/>
                  </a:lnTo>
                  <a:lnTo>
                    <a:pt x="2839071" y="3061852"/>
                  </a:lnTo>
                  <a:lnTo>
                    <a:pt x="2804054" y="3090278"/>
                  </a:lnTo>
                  <a:lnTo>
                    <a:pt x="2768290" y="3117801"/>
                  </a:lnTo>
                  <a:lnTo>
                    <a:pt x="2731797" y="3144405"/>
                  </a:lnTo>
                  <a:lnTo>
                    <a:pt x="2694594" y="3170072"/>
                  </a:lnTo>
                  <a:lnTo>
                    <a:pt x="2656696" y="3194785"/>
                  </a:lnTo>
                  <a:lnTo>
                    <a:pt x="2618122" y="3218526"/>
                  </a:lnTo>
                  <a:lnTo>
                    <a:pt x="2578889" y="3241278"/>
                  </a:lnTo>
                  <a:lnTo>
                    <a:pt x="2539013" y="3263024"/>
                  </a:lnTo>
                  <a:lnTo>
                    <a:pt x="2498514" y="3283747"/>
                  </a:lnTo>
                  <a:lnTo>
                    <a:pt x="2457407" y="3303428"/>
                  </a:lnTo>
                  <a:lnTo>
                    <a:pt x="2415711" y="3322051"/>
                  </a:lnTo>
                  <a:lnTo>
                    <a:pt x="2373442" y="3339598"/>
                  </a:lnTo>
                  <a:lnTo>
                    <a:pt x="2330618" y="3356052"/>
                  </a:lnTo>
                  <a:lnTo>
                    <a:pt x="2287257" y="3371396"/>
                  </a:lnTo>
                  <a:lnTo>
                    <a:pt x="2243375" y="3385612"/>
                  </a:lnTo>
                  <a:lnTo>
                    <a:pt x="2198990" y="3398683"/>
                  </a:lnTo>
                  <a:lnTo>
                    <a:pt x="2154119" y="3410592"/>
                  </a:lnTo>
                  <a:lnTo>
                    <a:pt x="2108781" y="3421320"/>
                  </a:lnTo>
                  <a:lnTo>
                    <a:pt x="2062991" y="3430852"/>
                  </a:lnTo>
                  <a:lnTo>
                    <a:pt x="2016768" y="3439169"/>
                  </a:lnTo>
                  <a:lnTo>
                    <a:pt x="1970128" y="3446254"/>
                  </a:lnTo>
                  <a:lnTo>
                    <a:pt x="1923090" y="3452089"/>
                  </a:lnTo>
                  <a:lnTo>
                    <a:pt x="1875671" y="3456658"/>
                  </a:lnTo>
                  <a:lnTo>
                    <a:pt x="1827887" y="3459944"/>
                  </a:lnTo>
                  <a:lnTo>
                    <a:pt x="1779756" y="3461927"/>
                  </a:lnTo>
                  <a:lnTo>
                    <a:pt x="1731296" y="3462593"/>
                  </a:lnTo>
                  <a:lnTo>
                    <a:pt x="1682836" y="3461927"/>
                  </a:lnTo>
                  <a:lnTo>
                    <a:pt x="1634705" y="3459944"/>
                  </a:lnTo>
                  <a:lnTo>
                    <a:pt x="1586921" y="3456658"/>
                  </a:lnTo>
                  <a:lnTo>
                    <a:pt x="1539502" y="3452089"/>
                  </a:lnTo>
                  <a:lnTo>
                    <a:pt x="1492464" y="3446254"/>
                  </a:lnTo>
                  <a:lnTo>
                    <a:pt x="1445824" y="3439169"/>
                  </a:lnTo>
                  <a:lnTo>
                    <a:pt x="1399601" y="3430852"/>
                  </a:lnTo>
                  <a:lnTo>
                    <a:pt x="1353811" y="3421320"/>
                  </a:lnTo>
                  <a:lnTo>
                    <a:pt x="1308473" y="3410592"/>
                  </a:lnTo>
                  <a:lnTo>
                    <a:pt x="1263602" y="3398683"/>
                  </a:lnTo>
                  <a:lnTo>
                    <a:pt x="1219217" y="3385612"/>
                  </a:lnTo>
                  <a:lnTo>
                    <a:pt x="1175335" y="3371396"/>
                  </a:lnTo>
                  <a:lnTo>
                    <a:pt x="1131974" y="3356052"/>
                  </a:lnTo>
                  <a:lnTo>
                    <a:pt x="1089150" y="3339598"/>
                  </a:lnTo>
                  <a:lnTo>
                    <a:pt x="1046881" y="3322051"/>
                  </a:lnTo>
                  <a:lnTo>
                    <a:pt x="1005185" y="3303428"/>
                  </a:lnTo>
                  <a:lnTo>
                    <a:pt x="964078" y="3283747"/>
                  </a:lnTo>
                  <a:lnTo>
                    <a:pt x="923579" y="3263024"/>
                  </a:lnTo>
                  <a:lnTo>
                    <a:pt x="883703" y="3241278"/>
                  </a:lnTo>
                  <a:lnTo>
                    <a:pt x="844470" y="3218526"/>
                  </a:lnTo>
                  <a:lnTo>
                    <a:pt x="805896" y="3194785"/>
                  </a:lnTo>
                  <a:lnTo>
                    <a:pt x="767998" y="3170072"/>
                  </a:lnTo>
                  <a:lnTo>
                    <a:pt x="730795" y="3144405"/>
                  </a:lnTo>
                  <a:lnTo>
                    <a:pt x="694302" y="3117801"/>
                  </a:lnTo>
                  <a:lnTo>
                    <a:pt x="658538" y="3090278"/>
                  </a:lnTo>
                  <a:lnTo>
                    <a:pt x="623521" y="3061852"/>
                  </a:lnTo>
                  <a:lnTo>
                    <a:pt x="589266" y="3032542"/>
                  </a:lnTo>
                  <a:lnTo>
                    <a:pt x="555792" y="3002364"/>
                  </a:lnTo>
                  <a:lnTo>
                    <a:pt x="523116" y="2971336"/>
                  </a:lnTo>
                  <a:lnTo>
                    <a:pt x="491256" y="2939476"/>
                  </a:lnTo>
                  <a:lnTo>
                    <a:pt x="460228" y="2906800"/>
                  </a:lnTo>
                  <a:lnTo>
                    <a:pt x="430050" y="2873326"/>
                  </a:lnTo>
                  <a:lnTo>
                    <a:pt x="400740" y="2839071"/>
                  </a:lnTo>
                  <a:lnTo>
                    <a:pt x="372314" y="2804054"/>
                  </a:lnTo>
                  <a:lnTo>
                    <a:pt x="344791" y="2768290"/>
                  </a:lnTo>
                  <a:lnTo>
                    <a:pt x="318187" y="2731797"/>
                  </a:lnTo>
                  <a:lnTo>
                    <a:pt x="292520" y="2694594"/>
                  </a:lnTo>
                  <a:lnTo>
                    <a:pt x="267807" y="2656696"/>
                  </a:lnTo>
                  <a:lnTo>
                    <a:pt x="244066" y="2618122"/>
                  </a:lnTo>
                  <a:lnTo>
                    <a:pt x="221314" y="2578889"/>
                  </a:lnTo>
                  <a:lnTo>
                    <a:pt x="199568" y="2539013"/>
                  </a:lnTo>
                  <a:lnTo>
                    <a:pt x="178845" y="2498514"/>
                  </a:lnTo>
                  <a:lnTo>
                    <a:pt x="159164" y="2457407"/>
                  </a:lnTo>
                  <a:lnTo>
                    <a:pt x="140541" y="2415711"/>
                  </a:lnTo>
                  <a:lnTo>
                    <a:pt x="122994" y="2373442"/>
                  </a:lnTo>
                  <a:lnTo>
                    <a:pt x="106540" y="2330618"/>
                  </a:lnTo>
                  <a:lnTo>
                    <a:pt x="91196" y="2287257"/>
                  </a:lnTo>
                  <a:lnTo>
                    <a:pt x="76980" y="2243375"/>
                  </a:lnTo>
                  <a:lnTo>
                    <a:pt x="63909" y="2198990"/>
                  </a:lnTo>
                  <a:lnTo>
                    <a:pt x="52000" y="2154119"/>
                  </a:lnTo>
                  <a:lnTo>
                    <a:pt x="41272" y="2108781"/>
                  </a:lnTo>
                  <a:lnTo>
                    <a:pt x="31740" y="2062991"/>
                  </a:lnTo>
                  <a:lnTo>
                    <a:pt x="23423" y="2016768"/>
                  </a:lnTo>
                  <a:lnTo>
                    <a:pt x="16338" y="1970128"/>
                  </a:lnTo>
                  <a:lnTo>
                    <a:pt x="10503" y="1923090"/>
                  </a:lnTo>
                  <a:lnTo>
                    <a:pt x="5934" y="1875671"/>
                  </a:lnTo>
                  <a:lnTo>
                    <a:pt x="2648" y="1827887"/>
                  </a:lnTo>
                  <a:lnTo>
                    <a:pt x="665" y="1779756"/>
                  </a:lnTo>
                  <a:lnTo>
                    <a:pt x="0" y="17312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74270" y="1360435"/>
            <a:ext cx="835343" cy="6858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97155">
              <a:lnSpc>
                <a:spcPct val="115599"/>
              </a:lnSpc>
              <a:spcBef>
                <a:spcPts val="50"/>
              </a:spcBef>
            </a:pPr>
            <a:r>
              <a:rPr sz="2000" spc="-10" dirty="0">
                <a:latin typeface="Lato"/>
                <a:cs typeface="Lato"/>
              </a:rPr>
              <a:t>BLEU </a:t>
            </a:r>
            <a:r>
              <a:rPr sz="2000" spc="-5" dirty="0">
                <a:latin typeface="Lato"/>
                <a:cs typeface="Lato"/>
              </a:rPr>
              <a:t>SCORE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672" y="2980797"/>
            <a:ext cx="3661410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summarization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8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a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summary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80" dirty="0">
                <a:latin typeface="Lato"/>
                <a:cs typeface="Lato"/>
              </a:rPr>
              <a:t> </a:t>
            </a:r>
            <a:r>
              <a:rPr sz="2000" spc="-13" dirty="0">
                <a:latin typeface="Lato"/>
                <a:cs typeface="Lato"/>
              </a:rPr>
              <a:t>one </a:t>
            </a:r>
            <a:r>
              <a:rPr sz="2000" spc="28" dirty="0">
                <a:latin typeface="Lato"/>
                <a:cs typeface="Lato"/>
              </a:rPr>
              <a:t>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more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reference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summaries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940" y="2980797"/>
            <a:ext cx="3849688" cy="929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8303" indent="-381953">
              <a:spcBef>
                <a:spcPts val="50"/>
              </a:spcBef>
              <a:buFont typeface="Arial"/>
              <a:buChar char="●"/>
              <a:tabLst>
                <a:tab pos="388303" algn="l"/>
              </a:tabLst>
            </a:pPr>
            <a:r>
              <a:rPr sz="2000" spc="-15" dirty="0">
                <a:latin typeface="Lato"/>
                <a:cs typeface="Lato"/>
              </a:rPr>
              <a:t>Used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for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text</a:t>
            </a:r>
            <a:r>
              <a:rPr sz="2000" spc="-113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translation</a:t>
            </a:r>
            <a:endParaRPr sz="2000">
              <a:latin typeface="Lato"/>
              <a:cs typeface="Lato"/>
            </a:endParaRPr>
          </a:p>
          <a:p>
            <a:pPr marL="388303" marR="2540" indent="-382270">
              <a:buFont typeface="Arial"/>
              <a:buChar char="●"/>
              <a:tabLst>
                <a:tab pos="388303" algn="l"/>
              </a:tabLst>
            </a:pPr>
            <a:r>
              <a:rPr sz="2000" dirty="0">
                <a:latin typeface="Lato"/>
                <a:cs typeface="Lato"/>
              </a:rPr>
              <a:t>Compares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73" dirty="0">
                <a:latin typeface="Lato"/>
                <a:cs typeface="Lato"/>
              </a:rPr>
              <a:t> </a:t>
            </a:r>
            <a:r>
              <a:rPr sz="2000" spc="-15" dirty="0">
                <a:latin typeface="Lato"/>
                <a:cs typeface="Lato"/>
              </a:rPr>
              <a:t>human-</a:t>
            </a:r>
            <a:r>
              <a:rPr sz="2000" spc="-5" dirty="0">
                <a:latin typeface="Lato"/>
                <a:cs typeface="Lato"/>
              </a:rPr>
              <a:t>generated translations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287" y="2272787"/>
            <a:ext cx="2499678" cy="573234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600" spc="-5" dirty="0"/>
              <a:t>Benchmarks</a:t>
            </a:r>
            <a:endParaRPr sz="3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03" y="409676"/>
            <a:ext cx="6514371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4015" y="1058542"/>
            <a:ext cx="2324100" cy="2324100"/>
            <a:chOff x="3288030" y="2117083"/>
            <a:chExt cx="4648200" cy="4648200"/>
          </a:xfrm>
        </p:grpSpPr>
        <p:sp>
          <p:nvSpPr>
            <p:cNvPr id="4" name="object 4"/>
            <p:cNvSpPr/>
            <p:nvPr/>
          </p:nvSpPr>
          <p:spPr>
            <a:xfrm>
              <a:off x="3292793" y="2121845"/>
              <a:ext cx="4638675" cy="4635500"/>
            </a:xfrm>
            <a:custGeom>
              <a:avLst/>
              <a:gdLst/>
              <a:ahLst/>
              <a:cxnLst/>
              <a:rect l="l" t="t" r="r" b="b"/>
              <a:pathLst>
                <a:path w="4638675" h="4635500">
                  <a:moveTo>
                    <a:pt x="2566969" y="12700"/>
                  </a:moveTo>
                  <a:lnTo>
                    <a:pt x="2031985" y="12700"/>
                  </a:lnTo>
                  <a:lnTo>
                    <a:pt x="2079198" y="0"/>
                  </a:lnTo>
                  <a:lnTo>
                    <a:pt x="2517747" y="0"/>
                  </a:lnTo>
                  <a:lnTo>
                    <a:pt x="2566969" y="12700"/>
                  </a:lnTo>
                  <a:close/>
                </a:path>
                <a:path w="4638675" h="4635500">
                  <a:moveTo>
                    <a:pt x="2746458" y="4597400"/>
                  </a:moveTo>
                  <a:lnTo>
                    <a:pt x="1892132" y="4597400"/>
                  </a:lnTo>
                  <a:lnTo>
                    <a:pt x="1490917" y="4483100"/>
                  </a:lnTo>
                  <a:lnTo>
                    <a:pt x="1448246" y="4457700"/>
                  </a:lnTo>
                  <a:lnTo>
                    <a:pt x="1364165" y="4432300"/>
                  </a:lnTo>
                  <a:lnTo>
                    <a:pt x="1281830" y="4381500"/>
                  </a:lnTo>
                  <a:lnTo>
                    <a:pt x="1241342" y="4368800"/>
                  </a:lnTo>
                  <a:lnTo>
                    <a:pt x="1161772" y="4318000"/>
                  </a:lnTo>
                  <a:lnTo>
                    <a:pt x="1122710" y="4305300"/>
                  </a:lnTo>
                  <a:lnTo>
                    <a:pt x="1046079" y="4254500"/>
                  </a:lnTo>
                  <a:lnTo>
                    <a:pt x="971504" y="4203700"/>
                  </a:lnTo>
                  <a:lnTo>
                    <a:pt x="935012" y="4178300"/>
                  </a:lnTo>
                  <a:lnTo>
                    <a:pt x="899063" y="4152900"/>
                  </a:lnTo>
                  <a:lnTo>
                    <a:pt x="863667" y="4114800"/>
                  </a:lnTo>
                  <a:lnTo>
                    <a:pt x="828833" y="4089400"/>
                  </a:lnTo>
                  <a:lnTo>
                    <a:pt x="794572" y="4064000"/>
                  </a:lnTo>
                  <a:lnTo>
                    <a:pt x="760892" y="4025900"/>
                  </a:lnTo>
                  <a:lnTo>
                    <a:pt x="727803" y="4000500"/>
                  </a:lnTo>
                  <a:lnTo>
                    <a:pt x="695316" y="3975100"/>
                  </a:lnTo>
                  <a:lnTo>
                    <a:pt x="663440" y="3937000"/>
                  </a:lnTo>
                  <a:lnTo>
                    <a:pt x="632185" y="3898900"/>
                  </a:lnTo>
                  <a:lnTo>
                    <a:pt x="601559" y="3873500"/>
                  </a:lnTo>
                  <a:lnTo>
                    <a:pt x="571574" y="3835400"/>
                  </a:lnTo>
                  <a:lnTo>
                    <a:pt x="542238" y="3797300"/>
                  </a:lnTo>
                  <a:lnTo>
                    <a:pt x="513561" y="3771900"/>
                  </a:lnTo>
                  <a:lnTo>
                    <a:pt x="485554" y="3733800"/>
                  </a:lnTo>
                  <a:lnTo>
                    <a:pt x="458225" y="3695700"/>
                  </a:lnTo>
                  <a:lnTo>
                    <a:pt x="431585" y="3657600"/>
                  </a:lnTo>
                  <a:lnTo>
                    <a:pt x="405642" y="3619500"/>
                  </a:lnTo>
                  <a:lnTo>
                    <a:pt x="380408" y="3581400"/>
                  </a:lnTo>
                  <a:lnTo>
                    <a:pt x="355890" y="3543300"/>
                  </a:lnTo>
                  <a:lnTo>
                    <a:pt x="332100" y="3505200"/>
                  </a:lnTo>
                  <a:lnTo>
                    <a:pt x="309047" y="3467100"/>
                  </a:lnTo>
                  <a:lnTo>
                    <a:pt x="286740" y="3429000"/>
                  </a:lnTo>
                  <a:lnTo>
                    <a:pt x="265189" y="3390900"/>
                  </a:lnTo>
                  <a:lnTo>
                    <a:pt x="244404" y="3352800"/>
                  </a:lnTo>
                  <a:lnTo>
                    <a:pt x="224395" y="3314700"/>
                  </a:lnTo>
                  <a:lnTo>
                    <a:pt x="205171" y="3263900"/>
                  </a:lnTo>
                  <a:lnTo>
                    <a:pt x="186742" y="3225800"/>
                  </a:lnTo>
                  <a:lnTo>
                    <a:pt x="169117" y="3187700"/>
                  </a:lnTo>
                  <a:lnTo>
                    <a:pt x="152307" y="3136900"/>
                  </a:lnTo>
                  <a:lnTo>
                    <a:pt x="136320" y="3098800"/>
                  </a:lnTo>
                  <a:lnTo>
                    <a:pt x="121167" y="3060700"/>
                  </a:lnTo>
                  <a:lnTo>
                    <a:pt x="106858" y="3009900"/>
                  </a:lnTo>
                  <a:lnTo>
                    <a:pt x="93401" y="2971800"/>
                  </a:lnTo>
                  <a:lnTo>
                    <a:pt x="80808" y="2921000"/>
                  </a:lnTo>
                  <a:lnTo>
                    <a:pt x="69086" y="2882900"/>
                  </a:lnTo>
                  <a:lnTo>
                    <a:pt x="58247" y="2832100"/>
                  </a:lnTo>
                  <a:lnTo>
                    <a:pt x="48299" y="2781300"/>
                  </a:lnTo>
                  <a:lnTo>
                    <a:pt x="39253" y="2743200"/>
                  </a:lnTo>
                  <a:lnTo>
                    <a:pt x="31118" y="2692400"/>
                  </a:lnTo>
                  <a:lnTo>
                    <a:pt x="23904" y="2641600"/>
                  </a:lnTo>
                  <a:lnTo>
                    <a:pt x="17620" y="2603500"/>
                  </a:lnTo>
                  <a:lnTo>
                    <a:pt x="12276" y="2552700"/>
                  </a:lnTo>
                  <a:lnTo>
                    <a:pt x="7882" y="2501900"/>
                  </a:lnTo>
                  <a:lnTo>
                    <a:pt x="4448" y="2463800"/>
                  </a:lnTo>
                  <a:lnTo>
                    <a:pt x="1983" y="2413000"/>
                  </a:lnTo>
                  <a:lnTo>
                    <a:pt x="497" y="2362200"/>
                  </a:lnTo>
                  <a:lnTo>
                    <a:pt x="0" y="2311400"/>
                  </a:lnTo>
                  <a:lnTo>
                    <a:pt x="497" y="2260600"/>
                  </a:lnTo>
                  <a:lnTo>
                    <a:pt x="1983" y="2209800"/>
                  </a:lnTo>
                  <a:lnTo>
                    <a:pt x="4448" y="2171700"/>
                  </a:lnTo>
                  <a:lnTo>
                    <a:pt x="7882" y="2120900"/>
                  </a:lnTo>
                  <a:lnTo>
                    <a:pt x="12276" y="2070100"/>
                  </a:lnTo>
                  <a:lnTo>
                    <a:pt x="17620" y="2019300"/>
                  </a:lnTo>
                  <a:lnTo>
                    <a:pt x="23904" y="1981200"/>
                  </a:lnTo>
                  <a:lnTo>
                    <a:pt x="31118" y="1930400"/>
                  </a:lnTo>
                  <a:lnTo>
                    <a:pt x="39253" y="1879600"/>
                  </a:lnTo>
                  <a:lnTo>
                    <a:pt x="48299" y="1841500"/>
                  </a:lnTo>
                  <a:lnTo>
                    <a:pt x="58247" y="1790700"/>
                  </a:lnTo>
                  <a:lnTo>
                    <a:pt x="69086" y="1752600"/>
                  </a:lnTo>
                  <a:lnTo>
                    <a:pt x="80808" y="1701800"/>
                  </a:lnTo>
                  <a:lnTo>
                    <a:pt x="93401" y="1663700"/>
                  </a:lnTo>
                  <a:lnTo>
                    <a:pt x="106858" y="1612900"/>
                  </a:lnTo>
                  <a:lnTo>
                    <a:pt x="121167" y="1574800"/>
                  </a:lnTo>
                  <a:lnTo>
                    <a:pt x="136320" y="1524000"/>
                  </a:lnTo>
                  <a:lnTo>
                    <a:pt x="152307" y="1485900"/>
                  </a:lnTo>
                  <a:lnTo>
                    <a:pt x="169117" y="1447800"/>
                  </a:lnTo>
                  <a:lnTo>
                    <a:pt x="186742" y="1397000"/>
                  </a:lnTo>
                  <a:lnTo>
                    <a:pt x="205171" y="1358900"/>
                  </a:lnTo>
                  <a:lnTo>
                    <a:pt x="224395" y="1320800"/>
                  </a:lnTo>
                  <a:lnTo>
                    <a:pt x="244404" y="1270000"/>
                  </a:lnTo>
                  <a:lnTo>
                    <a:pt x="265189" y="1231900"/>
                  </a:lnTo>
                  <a:lnTo>
                    <a:pt x="286740" y="1193800"/>
                  </a:lnTo>
                  <a:lnTo>
                    <a:pt x="309047" y="1155700"/>
                  </a:lnTo>
                  <a:lnTo>
                    <a:pt x="332100" y="1117600"/>
                  </a:lnTo>
                  <a:lnTo>
                    <a:pt x="355890" y="1079500"/>
                  </a:lnTo>
                  <a:lnTo>
                    <a:pt x="380408" y="1041400"/>
                  </a:lnTo>
                  <a:lnTo>
                    <a:pt x="405642" y="1003300"/>
                  </a:lnTo>
                  <a:lnTo>
                    <a:pt x="431585" y="965200"/>
                  </a:lnTo>
                  <a:lnTo>
                    <a:pt x="458225" y="927100"/>
                  </a:lnTo>
                  <a:lnTo>
                    <a:pt x="485554" y="889000"/>
                  </a:lnTo>
                  <a:lnTo>
                    <a:pt x="513561" y="863600"/>
                  </a:lnTo>
                  <a:lnTo>
                    <a:pt x="542238" y="825500"/>
                  </a:lnTo>
                  <a:lnTo>
                    <a:pt x="571574" y="787400"/>
                  </a:lnTo>
                  <a:lnTo>
                    <a:pt x="601559" y="749300"/>
                  </a:lnTo>
                  <a:lnTo>
                    <a:pt x="632185" y="723900"/>
                  </a:lnTo>
                  <a:lnTo>
                    <a:pt x="663440" y="685800"/>
                  </a:lnTo>
                  <a:lnTo>
                    <a:pt x="695316" y="660400"/>
                  </a:lnTo>
                  <a:lnTo>
                    <a:pt x="727803" y="622300"/>
                  </a:lnTo>
                  <a:lnTo>
                    <a:pt x="760892" y="596900"/>
                  </a:lnTo>
                  <a:lnTo>
                    <a:pt x="794572" y="571500"/>
                  </a:lnTo>
                  <a:lnTo>
                    <a:pt x="828833" y="533400"/>
                  </a:lnTo>
                  <a:lnTo>
                    <a:pt x="863667" y="508000"/>
                  </a:lnTo>
                  <a:lnTo>
                    <a:pt x="899063" y="482600"/>
                  </a:lnTo>
                  <a:lnTo>
                    <a:pt x="935012" y="457200"/>
                  </a:lnTo>
                  <a:lnTo>
                    <a:pt x="971504" y="419100"/>
                  </a:lnTo>
                  <a:lnTo>
                    <a:pt x="1046079" y="368300"/>
                  </a:lnTo>
                  <a:lnTo>
                    <a:pt x="1084142" y="355600"/>
                  </a:lnTo>
                  <a:lnTo>
                    <a:pt x="1161772" y="304800"/>
                  </a:lnTo>
                  <a:lnTo>
                    <a:pt x="1241342" y="254000"/>
                  </a:lnTo>
                  <a:lnTo>
                    <a:pt x="1281830" y="241300"/>
                  </a:lnTo>
                  <a:lnTo>
                    <a:pt x="1322775" y="215900"/>
                  </a:lnTo>
                  <a:lnTo>
                    <a:pt x="1364165" y="203200"/>
                  </a:lnTo>
                  <a:lnTo>
                    <a:pt x="1405992" y="177800"/>
                  </a:lnTo>
                  <a:lnTo>
                    <a:pt x="1448246" y="165100"/>
                  </a:lnTo>
                  <a:lnTo>
                    <a:pt x="1490917" y="139700"/>
                  </a:lnTo>
                  <a:lnTo>
                    <a:pt x="1533995" y="127000"/>
                  </a:lnTo>
                  <a:lnTo>
                    <a:pt x="1846142" y="38100"/>
                  </a:lnTo>
                  <a:lnTo>
                    <a:pt x="1892132" y="38100"/>
                  </a:lnTo>
                  <a:lnTo>
                    <a:pt x="1985063" y="12700"/>
                  </a:lnTo>
                  <a:lnTo>
                    <a:pt x="2616003" y="12700"/>
                  </a:lnTo>
                  <a:lnTo>
                    <a:pt x="2664835" y="25400"/>
                  </a:lnTo>
                  <a:lnTo>
                    <a:pt x="2713448" y="25400"/>
                  </a:lnTo>
                  <a:lnTo>
                    <a:pt x="2809960" y="50800"/>
                  </a:lnTo>
                  <a:lnTo>
                    <a:pt x="2857827" y="50800"/>
                  </a:lnTo>
                  <a:lnTo>
                    <a:pt x="2952707" y="76200"/>
                  </a:lnTo>
                  <a:lnTo>
                    <a:pt x="2999690" y="101600"/>
                  </a:lnTo>
                  <a:lnTo>
                    <a:pt x="3138622" y="139700"/>
                  </a:lnTo>
                  <a:lnTo>
                    <a:pt x="3184209" y="165100"/>
                  </a:lnTo>
                  <a:lnTo>
                    <a:pt x="3229410" y="177800"/>
                  </a:lnTo>
                  <a:lnTo>
                    <a:pt x="3274208" y="203200"/>
                  </a:lnTo>
                  <a:lnTo>
                    <a:pt x="3318588" y="215900"/>
                  </a:lnTo>
                  <a:lnTo>
                    <a:pt x="3449067" y="292100"/>
                  </a:lnTo>
                  <a:lnTo>
                    <a:pt x="3533681" y="342900"/>
                  </a:lnTo>
                  <a:lnTo>
                    <a:pt x="3616256" y="393700"/>
                  </a:lnTo>
                  <a:lnTo>
                    <a:pt x="3696667" y="444500"/>
                  </a:lnTo>
                  <a:lnTo>
                    <a:pt x="3736022" y="482600"/>
                  </a:lnTo>
                  <a:lnTo>
                    <a:pt x="3774791" y="508000"/>
                  </a:lnTo>
                  <a:lnTo>
                    <a:pt x="3812957" y="533400"/>
                  </a:lnTo>
                  <a:lnTo>
                    <a:pt x="3850506" y="571500"/>
                  </a:lnTo>
                  <a:lnTo>
                    <a:pt x="3887421" y="609600"/>
                  </a:lnTo>
                  <a:lnTo>
                    <a:pt x="3923688" y="635000"/>
                  </a:lnTo>
                  <a:lnTo>
                    <a:pt x="3959292" y="673100"/>
                  </a:lnTo>
                  <a:lnTo>
                    <a:pt x="3994139" y="711200"/>
                  </a:lnTo>
                  <a:lnTo>
                    <a:pt x="4028145" y="749300"/>
                  </a:lnTo>
                  <a:lnTo>
                    <a:pt x="4061302" y="787400"/>
                  </a:lnTo>
                  <a:lnTo>
                    <a:pt x="4093605" y="825500"/>
                  </a:lnTo>
                  <a:lnTo>
                    <a:pt x="4125048" y="863600"/>
                  </a:lnTo>
                  <a:lnTo>
                    <a:pt x="4155623" y="901700"/>
                  </a:lnTo>
                  <a:lnTo>
                    <a:pt x="4185325" y="939800"/>
                  </a:lnTo>
                  <a:lnTo>
                    <a:pt x="4214146" y="977900"/>
                  </a:lnTo>
                  <a:lnTo>
                    <a:pt x="4242082" y="1016000"/>
                  </a:lnTo>
                  <a:lnTo>
                    <a:pt x="4269124" y="1054100"/>
                  </a:lnTo>
                  <a:lnTo>
                    <a:pt x="4295268" y="1104900"/>
                  </a:lnTo>
                  <a:lnTo>
                    <a:pt x="4320506" y="1143000"/>
                  </a:lnTo>
                  <a:lnTo>
                    <a:pt x="4344833" y="1181100"/>
                  </a:lnTo>
                  <a:lnTo>
                    <a:pt x="4368241" y="1231900"/>
                  </a:lnTo>
                  <a:lnTo>
                    <a:pt x="4390725" y="1270000"/>
                  </a:lnTo>
                  <a:lnTo>
                    <a:pt x="4412278" y="1308100"/>
                  </a:lnTo>
                  <a:lnTo>
                    <a:pt x="4432894" y="1358900"/>
                  </a:lnTo>
                  <a:lnTo>
                    <a:pt x="4452567" y="1397000"/>
                  </a:lnTo>
                  <a:lnTo>
                    <a:pt x="4471289" y="1447800"/>
                  </a:lnTo>
                  <a:lnTo>
                    <a:pt x="4489055" y="1498600"/>
                  </a:lnTo>
                  <a:lnTo>
                    <a:pt x="4505858" y="1536700"/>
                  </a:lnTo>
                  <a:lnTo>
                    <a:pt x="4521693" y="1587500"/>
                  </a:lnTo>
                  <a:lnTo>
                    <a:pt x="4536551" y="1638300"/>
                  </a:lnTo>
                  <a:lnTo>
                    <a:pt x="4550428" y="1676400"/>
                  </a:lnTo>
                  <a:lnTo>
                    <a:pt x="4563317" y="1727200"/>
                  </a:lnTo>
                  <a:lnTo>
                    <a:pt x="4575212" y="1778000"/>
                  </a:lnTo>
                  <a:lnTo>
                    <a:pt x="4586105" y="1816100"/>
                  </a:lnTo>
                  <a:lnTo>
                    <a:pt x="4595991" y="1866900"/>
                  </a:lnTo>
                  <a:lnTo>
                    <a:pt x="4604864" y="1917700"/>
                  </a:lnTo>
                  <a:lnTo>
                    <a:pt x="4612717" y="1968500"/>
                  </a:lnTo>
                  <a:lnTo>
                    <a:pt x="4619543" y="2019300"/>
                  </a:lnTo>
                  <a:lnTo>
                    <a:pt x="4625336" y="2070100"/>
                  </a:lnTo>
                  <a:lnTo>
                    <a:pt x="4630091" y="2108200"/>
                  </a:lnTo>
                  <a:lnTo>
                    <a:pt x="4633800" y="2159000"/>
                  </a:lnTo>
                  <a:lnTo>
                    <a:pt x="4636457" y="2209800"/>
                  </a:lnTo>
                  <a:lnTo>
                    <a:pt x="4638056" y="2260600"/>
                  </a:lnTo>
                  <a:lnTo>
                    <a:pt x="4638590" y="2311400"/>
                  </a:lnTo>
                  <a:lnTo>
                    <a:pt x="4638093" y="2362200"/>
                  </a:lnTo>
                  <a:lnTo>
                    <a:pt x="4636607" y="2413000"/>
                  </a:lnTo>
                  <a:lnTo>
                    <a:pt x="4634142" y="2463800"/>
                  </a:lnTo>
                  <a:lnTo>
                    <a:pt x="4630707" y="2501900"/>
                  </a:lnTo>
                  <a:lnTo>
                    <a:pt x="4626314" y="2552700"/>
                  </a:lnTo>
                  <a:lnTo>
                    <a:pt x="4620970" y="2603500"/>
                  </a:lnTo>
                  <a:lnTo>
                    <a:pt x="4614686" y="2641600"/>
                  </a:lnTo>
                  <a:lnTo>
                    <a:pt x="4607472" y="2692400"/>
                  </a:lnTo>
                  <a:lnTo>
                    <a:pt x="4599337" y="2743200"/>
                  </a:lnTo>
                  <a:lnTo>
                    <a:pt x="4590291" y="2781300"/>
                  </a:lnTo>
                  <a:lnTo>
                    <a:pt x="4580343" y="2832100"/>
                  </a:lnTo>
                  <a:lnTo>
                    <a:pt x="4569504" y="2882900"/>
                  </a:lnTo>
                  <a:lnTo>
                    <a:pt x="4557782" y="2921000"/>
                  </a:lnTo>
                  <a:lnTo>
                    <a:pt x="4545188" y="2971800"/>
                  </a:lnTo>
                  <a:lnTo>
                    <a:pt x="4531732" y="3009900"/>
                  </a:lnTo>
                  <a:lnTo>
                    <a:pt x="4517422" y="3060700"/>
                  </a:lnTo>
                  <a:lnTo>
                    <a:pt x="4502270" y="3098800"/>
                  </a:lnTo>
                  <a:lnTo>
                    <a:pt x="4486283" y="3136900"/>
                  </a:lnTo>
                  <a:lnTo>
                    <a:pt x="4469473" y="3187700"/>
                  </a:lnTo>
                  <a:lnTo>
                    <a:pt x="4451848" y="3225800"/>
                  </a:lnTo>
                  <a:lnTo>
                    <a:pt x="4433419" y="3263900"/>
                  </a:lnTo>
                  <a:lnTo>
                    <a:pt x="4414195" y="3314700"/>
                  </a:lnTo>
                  <a:lnTo>
                    <a:pt x="4394185" y="3352800"/>
                  </a:lnTo>
                  <a:lnTo>
                    <a:pt x="4373401" y="3390900"/>
                  </a:lnTo>
                  <a:lnTo>
                    <a:pt x="4351850" y="3429000"/>
                  </a:lnTo>
                  <a:lnTo>
                    <a:pt x="4329543" y="3467100"/>
                  </a:lnTo>
                  <a:lnTo>
                    <a:pt x="4306490" y="3505200"/>
                  </a:lnTo>
                  <a:lnTo>
                    <a:pt x="4282699" y="3543300"/>
                  </a:lnTo>
                  <a:lnTo>
                    <a:pt x="4258182" y="3581400"/>
                  </a:lnTo>
                  <a:lnTo>
                    <a:pt x="4232947" y="3619500"/>
                  </a:lnTo>
                  <a:lnTo>
                    <a:pt x="4207005" y="3657600"/>
                  </a:lnTo>
                  <a:lnTo>
                    <a:pt x="4180365" y="3695700"/>
                  </a:lnTo>
                  <a:lnTo>
                    <a:pt x="4153036" y="3733800"/>
                  </a:lnTo>
                  <a:lnTo>
                    <a:pt x="4125028" y="3771900"/>
                  </a:lnTo>
                  <a:lnTo>
                    <a:pt x="4096352" y="3797300"/>
                  </a:lnTo>
                  <a:lnTo>
                    <a:pt x="4067016" y="3835400"/>
                  </a:lnTo>
                  <a:lnTo>
                    <a:pt x="4037031" y="3873500"/>
                  </a:lnTo>
                  <a:lnTo>
                    <a:pt x="4006405" y="3898900"/>
                  </a:lnTo>
                  <a:lnTo>
                    <a:pt x="3975150" y="3937000"/>
                  </a:lnTo>
                  <a:lnTo>
                    <a:pt x="3943273" y="3975100"/>
                  </a:lnTo>
                  <a:lnTo>
                    <a:pt x="3910786" y="4000500"/>
                  </a:lnTo>
                  <a:lnTo>
                    <a:pt x="3877698" y="4025900"/>
                  </a:lnTo>
                  <a:lnTo>
                    <a:pt x="3844018" y="4064000"/>
                  </a:lnTo>
                  <a:lnTo>
                    <a:pt x="3809757" y="4089400"/>
                  </a:lnTo>
                  <a:lnTo>
                    <a:pt x="3774923" y="4114800"/>
                  </a:lnTo>
                  <a:lnTo>
                    <a:pt x="3739527" y="4152900"/>
                  </a:lnTo>
                  <a:lnTo>
                    <a:pt x="3703578" y="4178300"/>
                  </a:lnTo>
                  <a:lnTo>
                    <a:pt x="3667085" y="4203700"/>
                  </a:lnTo>
                  <a:lnTo>
                    <a:pt x="3592511" y="4254500"/>
                  </a:lnTo>
                  <a:lnTo>
                    <a:pt x="3515880" y="4305300"/>
                  </a:lnTo>
                  <a:lnTo>
                    <a:pt x="3476817" y="4318000"/>
                  </a:lnTo>
                  <a:lnTo>
                    <a:pt x="3397248" y="4368800"/>
                  </a:lnTo>
                  <a:lnTo>
                    <a:pt x="3356759" y="4381500"/>
                  </a:lnTo>
                  <a:lnTo>
                    <a:pt x="3274425" y="4432300"/>
                  </a:lnTo>
                  <a:lnTo>
                    <a:pt x="3190344" y="4457700"/>
                  </a:lnTo>
                  <a:lnTo>
                    <a:pt x="3147673" y="4483100"/>
                  </a:lnTo>
                  <a:lnTo>
                    <a:pt x="2746458" y="4597400"/>
                  </a:lnTo>
                  <a:close/>
                </a:path>
                <a:path w="4638675" h="4635500">
                  <a:moveTo>
                    <a:pt x="2653527" y="4610100"/>
                  </a:moveTo>
                  <a:lnTo>
                    <a:pt x="1985063" y="4610100"/>
                  </a:lnTo>
                  <a:lnTo>
                    <a:pt x="1938442" y="4597400"/>
                  </a:lnTo>
                  <a:lnTo>
                    <a:pt x="2700148" y="4597400"/>
                  </a:lnTo>
                  <a:lnTo>
                    <a:pt x="2653527" y="4610100"/>
                  </a:lnTo>
                  <a:close/>
                </a:path>
                <a:path w="4638675" h="4635500">
                  <a:moveTo>
                    <a:pt x="2559391" y="4622800"/>
                  </a:moveTo>
                  <a:lnTo>
                    <a:pt x="2079198" y="4622800"/>
                  </a:lnTo>
                  <a:lnTo>
                    <a:pt x="2031985" y="4610100"/>
                  </a:lnTo>
                  <a:lnTo>
                    <a:pt x="2606605" y="4610100"/>
                  </a:lnTo>
                  <a:lnTo>
                    <a:pt x="2559391" y="4622800"/>
                  </a:lnTo>
                  <a:close/>
                </a:path>
                <a:path w="4638675" h="4635500">
                  <a:moveTo>
                    <a:pt x="2416101" y="4635500"/>
                  </a:moveTo>
                  <a:lnTo>
                    <a:pt x="2222489" y="4635500"/>
                  </a:lnTo>
                  <a:lnTo>
                    <a:pt x="2174460" y="4622800"/>
                  </a:lnTo>
                  <a:lnTo>
                    <a:pt x="2464130" y="4622800"/>
                  </a:lnTo>
                  <a:lnTo>
                    <a:pt x="2416101" y="4635500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3292793" y="2121845"/>
              <a:ext cx="4638675" cy="4638675"/>
            </a:xfrm>
            <a:custGeom>
              <a:avLst/>
              <a:gdLst/>
              <a:ahLst/>
              <a:cxnLst/>
              <a:rect l="l" t="t" r="r" b="b"/>
              <a:pathLst>
                <a:path w="4638675" h="4638675">
                  <a:moveTo>
                    <a:pt x="0" y="2319295"/>
                  </a:moveTo>
                  <a:lnTo>
                    <a:pt x="497" y="2270770"/>
                  </a:lnTo>
                  <a:lnTo>
                    <a:pt x="1983" y="2222489"/>
                  </a:lnTo>
                  <a:lnTo>
                    <a:pt x="4448" y="2174460"/>
                  </a:lnTo>
                  <a:lnTo>
                    <a:pt x="7882" y="2126693"/>
                  </a:lnTo>
                  <a:lnTo>
                    <a:pt x="12276" y="2079198"/>
                  </a:lnTo>
                  <a:lnTo>
                    <a:pt x="17620" y="2031985"/>
                  </a:lnTo>
                  <a:lnTo>
                    <a:pt x="23904" y="1985063"/>
                  </a:lnTo>
                  <a:lnTo>
                    <a:pt x="31118" y="1938442"/>
                  </a:lnTo>
                  <a:lnTo>
                    <a:pt x="39253" y="1892132"/>
                  </a:lnTo>
                  <a:lnTo>
                    <a:pt x="48299" y="1846142"/>
                  </a:lnTo>
                  <a:lnTo>
                    <a:pt x="58247" y="1800482"/>
                  </a:lnTo>
                  <a:lnTo>
                    <a:pt x="69086" y="1755162"/>
                  </a:lnTo>
                  <a:lnTo>
                    <a:pt x="80808" y="1710191"/>
                  </a:lnTo>
                  <a:lnTo>
                    <a:pt x="93401" y="1665579"/>
                  </a:lnTo>
                  <a:lnTo>
                    <a:pt x="106858" y="1621336"/>
                  </a:lnTo>
                  <a:lnTo>
                    <a:pt x="121167" y="1577472"/>
                  </a:lnTo>
                  <a:lnTo>
                    <a:pt x="136320" y="1533995"/>
                  </a:lnTo>
                  <a:lnTo>
                    <a:pt x="152307" y="1490917"/>
                  </a:lnTo>
                  <a:lnTo>
                    <a:pt x="169117" y="1448246"/>
                  </a:lnTo>
                  <a:lnTo>
                    <a:pt x="186742" y="1405992"/>
                  </a:lnTo>
                  <a:lnTo>
                    <a:pt x="205171" y="1364165"/>
                  </a:lnTo>
                  <a:lnTo>
                    <a:pt x="224395" y="1322775"/>
                  </a:lnTo>
                  <a:lnTo>
                    <a:pt x="244404" y="1281830"/>
                  </a:lnTo>
                  <a:lnTo>
                    <a:pt x="265189" y="1241342"/>
                  </a:lnTo>
                  <a:lnTo>
                    <a:pt x="286740" y="1201320"/>
                  </a:lnTo>
                  <a:lnTo>
                    <a:pt x="309047" y="1161772"/>
                  </a:lnTo>
                  <a:lnTo>
                    <a:pt x="332100" y="1122710"/>
                  </a:lnTo>
                  <a:lnTo>
                    <a:pt x="355890" y="1084142"/>
                  </a:lnTo>
                  <a:lnTo>
                    <a:pt x="380408" y="1046079"/>
                  </a:lnTo>
                  <a:lnTo>
                    <a:pt x="405642" y="1008530"/>
                  </a:lnTo>
                  <a:lnTo>
                    <a:pt x="431585" y="971504"/>
                  </a:lnTo>
                  <a:lnTo>
                    <a:pt x="458225" y="935012"/>
                  </a:lnTo>
                  <a:lnTo>
                    <a:pt x="485554" y="899063"/>
                  </a:lnTo>
                  <a:lnTo>
                    <a:pt x="513561" y="863667"/>
                  </a:lnTo>
                  <a:lnTo>
                    <a:pt x="542238" y="828833"/>
                  </a:lnTo>
                  <a:lnTo>
                    <a:pt x="571574" y="794571"/>
                  </a:lnTo>
                  <a:lnTo>
                    <a:pt x="601559" y="760892"/>
                  </a:lnTo>
                  <a:lnTo>
                    <a:pt x="632185" y="727803"/>
                  </a:lnTo>
                  <a:lnTo>
                    <a:pt x="663440" y="695316"/>
                  </a:lnTo>
                  <a:lnTo>
                    <a:pt x="695316" y="663440"/>
                  </a:lnTo>
                  <a:lnTo>
                    <a:pt x="727803" y="632185"/>
                  </a:lnTo>
                  <a:lnTo>
                    <a:pt x="760892" y="601559"/>
                  </a:lnTo>
                  <a:lnTo>
                    <a:pt x="794571" y="571574"/>
                  </a:lnTo>
                  <a:lnTo>
                    <a:pt x="828833" y="542238"/>
                  </a:lnTo>
                  <a:lnTo>
                    <a:pt x="863667" y="513561"/>
                  </a:lnTo>
                  <a:lnTo>
                    <a:pt x="899063" y="485554"/>
                  </a:lnTo>
                  <a:lnTo>
                    <a:pt x="935012" y="458225"/>
                  </a:lnTo>
                  <a:lnTo>
                    <a:pt x="971504" y="431585"/>
                  </a:lnTo>
                  <a:lnTo>
                    <a:pt x="1008530" y="405642"/>
                  </a:lnTo>
                  <a:lnTo>
                    <a:pt x="1046079" y="380408"/>
                  </a:lnTo>
                  <a:lnTo>
                    <a:pt x="1084142" y="355890"/>
                  </a:lnTo>
                  <a:lnTo>
                    <a:pt x="1122710" y="332100"/>
                  </a:lnTo>
                  <a:lnTo>
                    <a:pt x="1161772" y="309047"/>
                  </a:lnTo>
                  <a:lnTo>
                    <a:pt x="1201320" y="286740"/>
                  </a:lnTo>
                  <a:lnTo>
                    <a:pt x="1241342" y="265189"/>
                  </a:lnTo>
                  <a:lnTo>
                    <a:pt x="1281830" y="244404"/>
                  </a:lnTo>
                  <a:lnTo>
                    <a:pt x="1322775" y="224395"/>
                  </a:lnTo>
                  <a:lnTo>
                    <a:pt x="1364165" y="205171"/>
                  </a:lnTo>
                  <a:lnTo>
                    <a:pt x="1405992" y="186742"/>
                  </a:lnTo>
                  <a:lnTo>
                    <a:pt x="1448246" y="169117"/>
                  </a:lnTo>
                  <a:lnTo>
                    <a:pt x="1490917" y="152307"/>
                  </a:lnTo>
                  <a:lnTo>
                    <a:pt x="1533995" y="136320"/>
                  </a:lnTo>
                  <a:lnTo>
                    <a:pt x="1577472" y="121167"/>
                  </a:lnTo>
                  <a:lnTo>
                    <a:pt x="1621336" y="106858"/>
                  </a:lnTo>
                  <a:lnTo>
                    <a:pt x="1665579" y="93401"/>
                  </a:lnTo>
                  <a:lnTo>
                    <a:pt x="1710191" y="80808"/>
                  </a:lnTo>
                  <a:lnTo>
                    <a:pt x="1755162" y="69086"/>
                  </a:lnTo>
                  <a:lnTo>
                    <a:pt x="1800482" y="58247"/>
                  </a:lnTo>
                  <a:lnTo>
                    <a:pt x="1846142" y="48299"/>
                  </a:lnTo>
                  <a:lnTo>
                    <a:pt x="1892132" y="39253"/>
                  </a:lnTo>
                  <a:lnTo>
                    <a:pt x="1938442" y="31118"/>
                  </a:lnTo>
                  <a:lnTo>
                    <a:pt x="1985063" y="23904"/>
                  </a:lnTo>
                  <a:lnTo>
                    <a:pt x="2031985" y="17620"/>
                  </a:lnTo>
                  <a:lnTo>
                    <a:pt x="2079198" y="12276"/>
                  </a:lnTo>
                  <a:lnTo>
                    <a:pt x="2126693" y="7882"/>
                  </a:lnTo>
                  <a:lnTo>
                    <a:pt x="2174460" y="4448"/>
                  </a:lnTo>
                  <a:lnTo>
                    <a:pt x="2222489" y="1983"/>
                  </a:lnTo>
                  <a:lnTo>
                    <a:pt x="2270770" y="497"/>
                  </a:lnTo>
                  <a:lnTo>
                    <a:pt x="2319295" y="0"/>
                  </a:lnTo>
                  <a:lnTo>
                    <a:pt x="2369112" y="534"/>
                  </a:lnTo>
                  <a:lnTo>
                    <a:pt x="2418803" y="2133"/>
                  </a:lnTo>
                  <a:lnTo>
                    <a:pt x="2468353" y="4790"/>
                  </a:lnTo>
                  <a:lnTo>
                    <a:pt x="2517747" y="8499"/>
                  </a:lnTo>
                  <a:lnTo>
                    <a:pt x="2566969" y="13254"/>
                  </a:lnTo>
                  <a:lnTo>
                    <a:pt x="2616003" y="19047"/>
                  </a:lnTo>
                  <a:lnTo>
                    <a:pt x="2664834" y="25874"/>
                  </a:lnTo>
                  <a:lnTo>
                    <a:pt x="2713448" y="33726"/>
                  </a:lnTo>
                  <a:lnTo>
                    <a:pt x="2761828" y="42599"/>
                  </a:lnTo>
                  <a:lnTo>
                    <a:pt x="2809960" y="52485"/>
                  </a:lnTo>
                  <a:lnTo>
                    <a:pt x="2857827" y="63379"/>
                  </a:lnTo>
                  <a:lnTo>
                    <a:pt x="2905414" y="75274"/>
                  </a:lnTo>
                  <a:lnTo>
                    <a:pt x="2952707" y="88163"/>
                  </a:lnTo>
                  <a:lnTo>
                    <a:pt x="2999690" y="102040"/>
                  </a:lnTo>
                  <a:lnTo>
                    <a:pt x="3046346" y="116899"/>
                  </a:lnTo>
                  <a:lnTo>
                    <a:pt x="3092662" y="132733"/>
                  </a:lnTo>
                  <a:lnTo>
                    <a:pt x="3138621" y="149537"/>
                  </a:lnTo>
                  <a:lnTo>
                    <a:pt x="3184209" y="167303"/>
                  </a:lnTo>
                  <a:lnTo>
                    <a:pt x="3229410" y="186025"/>
                  </a:lnTo>
                  <a:lnTo>
                    <a:pt x="3274207" y="205698"/>
                  </a:lnTo>
                  <a:lnTo>
                    <a:pt x="3318588" y="226313"/>
                  </a:lnTo>
                  <a:lnTo>
                    <a:pt x="3362534" y="247867"/>
                  </a:lnTo>
                  <a:lnTo>
                    <a:pt x="3406032" y="270351"/>
                  </a:lnTo>
                  <a:lnTo>
                    <a:pt x="3449067" y="293759"/>
                  </a:lnTo>
                  <a:lnTo>
                    <a:pt x="3491621" y="318086"/>
                  </a:lnTo>
                  <a:lnTo>
                    <a:pt x="3533681" y="343324"/>
                  </a:lnTo>
                  <a:lnTo>
                    <a:pt x="3575231" y="369468"/>
                  </a:lnTo>
                  <a:lnTo>
                    <a:pt x="3616256" y="396510"/>
                  </a:lnTo>
                  <a:lnTo>
                    <a:pt x="3656739" y="424446"/>
                  </a:lnTo>
                  <a:lnTo>
                    <a:pt x="3696666" y="453267"/>
                  </a:lnTo>
                  <a:lnTo>
                    <a:pt x="3736022" y="482969"/>
                  </a:lnTo>
                  <a:lnTo>
                    <a:pt x="3774791" y="513543"/>
                  </a:lnTo>
                  <a:lnTo>
                    <a:pt x="3812957" y="544986"/>
                  </a:lnTo>
                  <a:lnTo>
                    <a:pt x="3850506" y="577288"/>
                  </a:lnTo>
                  <a:lnTo>
                    <a:pt x="3887421" y="610446"/>
                  </a:lnTo>
                  <a:lnTo>
                    <a:pt x="3923688" y="644451"/>
                  </a:lnTo>
                  <a:lnTo>
                    <a:pt x="3959292" y="679298"/>
                  </a:lnTo>
                  <a:lnTo>
                    <a:pt x="3994139" y="714901"/>
                  </a:lnTo>
                  <a:lnTo>
                    <a:pt x="4028145" y="751168"/>
                  </a:lnTo>
                  <a:lnTo>
                    <a:pt x="4061302" y="788084"/>
                  </a:lnTo>
                  <a:lnTo>
                    <a:pt x="4093605" y="825632"/>
                  </a:lnTo>
                  <a:lnTo>
                    <a:pt x="4125048" y="863799"/>
                  </a:lnTo>
                  <a:lnTo>
                    <a:pt x="4155623" y="902568"/>
                  </a:lnTo>
                  <a:lnTo>
                    <a:pt x="4185324" y="941923"/>
                  </a:lnTo>
                  <a:lnTo>
                    <a:pt x="4214146" y="981850"/>
                  </a:lnTo>
                  <a:lnTo>
                    <a:pt x="4242081" y="1022334"/>
                  </a:lnTo>
                  <a:lnTo>
                    <a:pt x="4269124" y="1063358"/>
                  </a:lnTo>
                  <a:lnTo>
                    <a:pt x="4295268" y="1104908"/>
                  </a:lnTo>
                  <a:lnTo>
                    <a:pt x="4320506" y="1146968"/>
                  </a:lnTo>
                  <a:lnTo>
                    <a:pt x="4344833" y="1189523"/>
                  </a:lnTo>
                  <a:lnTo>
                    <a:pt x="4368241" y="1232557"/>
                  </a:lnTo>
                  <a:lnTo>
                    <a:pt x="4390725" y="1276055"/>
                  </a:lnTo>
                  <a:lnTo>
                    <a:pt x="4412278" y="1320002"/>
                  </a:lnTo>
                  <a:lnTo>
                    <a:pt x="4432894" y="1364382"/>
                  </a:lnTo>
                  <a:lnTo>
                    <a:pt x="4452566" y="1409180"/>
                  </a:lnTo>
                  <a:lnTo>
                    <a:pt x="4471289" y="1454381"/>
                  </a:lnTo>
                  <a:lnTo>
                    <a:pt x="4489055" y="1499968"/>
                  </a:lnTo>
                  <a:lnTo>
                    <a:pt x="4505858" y="1545928"/>
                  </a:lnTo>
                  <a:lnTo>
                    <a:pt x="4521692" y="1592243"/>
                  </a:lnTo>
                  <a:lnTo>
                    <a:pt x="4536551" y="1638900"/>
                  </a:lnTo>
                  <a:lnTo>
                    <a:pt x="4550428" y="1685883"/>
                  </a:lnTo>
                  <a:lnTo>
                    <a:pt x="4563317" y="1733175"/>
                  </a:lnTo>
                  <a:lnTo>
                    <a:pt x="4575212" y="1780763"/>
                  </a:lnTo>
                  <a:lnTo>
                    <a:pt x="4586105" y="1828630"/>
                  </a:lnTo>
                  <a:lnTo>
                    <a:pt x="4595991" y="1876761"/>
                  </a:lnTo>
                  <a:lnTo>
                    <a:pt x="4604864" y="1925142"/>
                  </a:lnTo>
                  <a:lnTo>
                    <a:pt x="4612716" y="1973755"/>
                  </a:lnTo>
                  <a:lnTo>
                    <a:pt x="4619543" y="2022587"/>
                  </a:lnTo>
                  <a:lnTo>
                    <a:pt x="4625336" y="2071621"/>
                  </a:lnTo>
                  <a:lnTo>
                    <a:pt x="4630091" y="2120843"/>
                  </a:lnTo>
                  <a:lnTo>
                    <a:pt x="4633800" y="2170236"/>
                  </a:lnTo>
                  <a:lnTo>
                    <a:pt x="4636457" y="2219786"/>
                  </a:lnTo>
                  <a:lnTo>
                    <a:pt x="4638056" y="2269478"/>
                  </a:lnTo>
                  <a:lnTo>
                    <a:pt x="4638590" y="2319295"/>
                  </a:lnTo>
                  <a:lnTo>
                    <a:pt x="4638093" y="2367819"/>
                  </a:lnTo>
                  <a:lnTo>
                    <a:pt x="4636607" y="2416101"/>
                  </a:lnTo>
                  <a:lnTo>
                    <a:pt x="4634141" y="2464130"/>
                  </a:lnTo>
                  <a:lnTo>
                    <a:pt x="4630707" y="2511897"/>
                  </a:lnTo>
                  <a:lnTo>
                    <a:pt x="4626313" y="2559391"/>
                  </a:lnTo>
                  <a:lnTo>
                    <a:pt x="4620970" y="2606605"/>
                  </a:lnTo>
                  <a:lnTo>
                    <a:pt x="4614686" y="2653527"/>
                  </a:lnTo>
                  <a:lnTo>
                    <a:pt x="4607472" y="2700148"/>
                  </a:lnTo>
                  <a:lnTo>
                    <a:pt x="4599337" y="2746458"/>
                  </a:lnTo>
                  <a:lnTo>
                    <a:pt x="4590290" y="2792448"/>
                  </a:lnTo>
                  <a:lnTo>
                    <a:pt x="4580343" y="2838108"/>
                  </a:lnTo>
                  <a:lnTo>
                    <a:pt x="4569504" y="2883428"/>
                  </a:lnTo>
                  <a:lnTo>
                    <a:pt x="4557782" y="2928399"/>
                  </a:lnTo>
                  <a:lnTo>
                    <a:pt x="4545188" y="2973010"/>
                  </a:lnTo>
                  <a:lnTo>
                    <a:pt x="4531732" y="3017253"/>
                  </a:lnTo>
                  <a:lnTo>
                    <a:pt x="4517422" y="3061118"/>
                  </a:lnTo>
                  <a:lnTo>
                    <a:pt x="4502270" y="3104594"/>
                  </a:lnTo>
                  <a:lnTo>
                    <a:pt x="4486283" y="3147673"/>
                  </a:lnTo>
                  <a:lnTo>
                    <a:pt x="4469473" y="3190344"/>
                  </a:lnTo>
                  <a:lnTo>
                    <a:pt x="4451848" y="3232598"/>
                  </a:lnTo>
                  <a:lnTo>
                    <a:pt x="4433419" y="3274425"/>
                  </a:lnTo>
                  <a:lnTo>
                    <a:pt x="4414195" y="3315815"/>
                  </a:lnTo>
                  <a:lnTo>
                    <a:pt x="4394185" y="3356759"/>
                  </a:lnTo>
                  <a:lnTo>
                    <a:pt x="4373400" y="3397247"/>
                  </a:lnTo>
                  <a:lnTo>
                    <a:pt x="4351850" y="3437270"/>
                  </a:lnTo>
                  <a:lnTo>
                    <a:pt x="4329543" y="3476817"/>
                  </a:lnTo>
                  <a:lnTo>
                    <a:pt x="4306489" y="3515880"/>
                  </a:lnTo>
                  <a:lnTo>
                    <a:pt x="4282699" y="3554447"/>
                  </a:lnTo>
                  <a:lnTo>
                    <a:pt x="4258182" y="3592511"/>
                  </a:lnTo>
                  <a:lnTo>
                    <a:pt x="4232947" y="3630060"/>
                  </a:lnTo>
                  <a:lnTo>
                    <a:pt x="4207005" y="3667085"/>
                  </a:lnTo>
                  <a:lnTo>
                    <a:pt x="4180365" y="3703577"/>
                  </a:lnTo>
                  <a:lnTo>
                    <a:pt x="4153036" y="3739527"/>
                  </a:lnTo>
                  <a:lnTo>
                    <a:pt x="4125028" y="3774923"/>
                  </a:lnTo>
                  <a:lnTo>
                    <a:pt x="4096352" y="3809757"/>
                  </a:lnTo>
                  <a:lnTo>
                    <a:pt x="4067016" y="3844018"/>
                  </a:lnTo>
                  <a:lnTo>
                    <a:pt x="4037031" y="3877698"/>
                  </a:lnTo>
                  <a:lnTo>
                    <a:pt x="4006405" y="3910786"/>
                  </a:lnTo>
                  <a:lnTo>
                    <a:pt x="3975150" y="3943273"/>
                  </a:lnTo>
                  <a:lnTo>
                    <a:pt x="3943273" y="3975150"/>
                  </a:lnTo>
                  <a:lnTo>
                    <a:pt x="3910786" y="4006405"/>
                  </a:lnTo>
                  <a:lnTo>
                    <a:pt x="3877698" y="4037031"/>
                  </a:lnTo>
                  <a:lnTo>
                    <a:pt x="3844018" y="4067016"/>
                  </a:lnTo>
                  <a:lnTo>
                    <a:pt x="3809757" y="4096352"/>
                  </a:lnTo>
                  <a:lnTo>
                    <a:pt x="3774923" y="4125028"/>
                  </a:lnTo>
                  <a:lnTo>
                    <a:pt x="3739527" y="4153036"/>
                  </a:lnTo>
                  <a:lnTo>
                    <a:pt x="3703577" y="4180365"/>
                  </a:lnTo>
                  <a:lnTo>
                    <a:pt x="3667085" y="4207005"/>
                  </a:lnTo>
                  <a:lnTo>
                    <a:pt x="3630060" y="4232947"/>
                  </a:lnTo>
                  <a:lnTo>
                    <a:pt x="3592511" y="4258182"/>
                  </a:lnTo>
                  <a:lnTo>
                    <a:pt x="3554447" y="4282699"/>
                  </a:lnTo>
                  <a:lnTo>
                    <a:pt x="3515880" y="4306489"/>
                  </a:lnTo>
                  <a:lnTo>
                    <a:pt x="3476817" y="4329543"/>
                  </a:lnTo>
                  <a:lnTo>
                    <a:pt x="3437270" y="4351850"/>
                  </a:lnTo>
                  <a:lnTo>
                    <a:pt x="3397247" y="4373400"/>
                  </a:lnTo>
                  <a:lnTo>
                    <a:pt x="3356759" y="4394185"/>
                  </a:lnTo>
                  <a:lnTo>
                    <a:pt x="3315815" y="4414195"/>
                  </a:lnTo>
                  <a:lnTo>
                    <a:pt x="3274425" y="4433419"/>
                  </a:lnTo>
                  <a:lnTo>
                    <a:pt x="3232598" y="4451848"/>
                  </a:lnTo>
                  <a:lnTo>
                    <a:pt x="3190344" y="4469473"/>
                  </a:lnTo>
                  <a:lnTo>
                    <a:pt x="3147673" y="4486283"/>
                  </a:lnTo>
                  <a:lnTo>
                    <a:pt x="3104594" y="4502270"/>
                  </a:lnTo>
                  <a:lnTo>
                    <a:pt x="3061118" y="4517422"/>
                  </a:lnTo>
                  <a:lnTo>
                    <a:pt x="3017253" y="4531732"/>
                  </a:lnTo>
                  <a:lnTo>
                    <a:pt x="2973010" y="4545188"/>
                  </a:lnTo>
                  <a:lnTo>
                    <a:pt x="2928399" y="4557782"/>
                  </a:lnTo>
                  <a:lnTo>
                    <a:pt x="2883428" y="4569504"/>
                  </a:lnTo>
                  <a:lnTo>
                    <a:pt x="2838108" y="4580343"/>
                  </a:lnTo>
                  <a:lnTo>
                    <a:pt x="2792448" y="4590290"/>
                  </a:lnTo>
                  <a:lnTo>
                    <a:pt x="2746458" y="4599337"/>
                  </a:lnTo>
                  <a:lnTo>
                    <a:pt x="2700148" y="4607472"/>
                  </a:lnTo>
                  <a:lnTo>
                    <a:pt x="2653527" y="4614686"/>
                  </a:lnTo>
                  <a:lnTo>
                    <a:pt x="2606605" y="4620970"/>
                  </a:lnTo>
                  <a:lnTo>
                    <a:pt x="2559391" y="4626313"/>
                  </a:lnTo>
                  <a:lnTo>
                    <a:pt x="2511897" y="4630707"/>
                  </a:lnTo>
                  <a:lnTo>
                    <a:pt x="2464130" y="4634141"/>
                  </a:lnTo>
                  <a:lnTo>
                    <a:pt x="2416101" y="4636607"/>
                  </a:lnTo>
                  <a:lnTo>
                    <a:pt x="2367819" y="4638093"/>
                  </a:lnTo>
                  <a:lnTo>
                    <a:pt x="2319295" y="4638590"/>
                  </a:lnTo>
                  <a:lnTo>
                    <a:pt x="2270770" y="4638093"/>
                  </a:lnTo>
                  <a:lnTo>
                    <a:pt x="2222489" y="4636607"/>
                  </a:lnTo>
                  <a:lnTo>
                    <a:pt x="2174460" y="4634141"/>
                  </a:lnTo>
                  <a:lnTo>
                    <a:pt x="2126693" y="4630707"/>
                  </a:lnTo>
                  <a:lnTo>
                    <a:pt x="2079198" y="4626313"/>
                  </a:lnTo>
                  <a:lnTo>
                    <a:pt x="2031985" y="4620970"/>
                  </a:lnTo>
                  <a:lnTo>
                    <a:pt x="1985063" y="4614686"/>
                  </a:lnTo>
                  <a:lnTo>
                    <a:pt x="1938442" y="4607472"/>
                  </a:lnTo>
                  <a:lnTo>
                    <a:pt x="1892132" y="4599337"/>
                  </a:lnTo>
                  <a:lnTo>
                    <a:pt x="1846142" y="4590290"/>
                  </a:lnTo>
                  <a:lnTo>
                    <a:pt x="1800482" y="4580343"/>
                  </a:lnTo>
                  <a:lnTo>
                    <a:pt x="1755162" y="4569504"/>
                  </a:lnTo>
                  <a:lnTo>
                    <a:pt x="1710191" y="4557782"/>
                  </a:lnTo>
                  <a:lnTo>
                    <a:pt x="1665579" y="4545188"/>
                  </a:lnTo>
                  <a:lnTo>
                    <a:pt x="1621336" y="4531732"/>
                  </a:lnTo>
                  <a:lnTo>
                    <a:pt x="1577472" y="4517422"/>
                  </a:lnTo>
                  <a:lnTo>
                    <a:pt x="1533995" y="4502270"/>
                  </a:lnTo>
                  <a:lnTo>
                    <a:pt x="1490917" y="4486283"/>
                  </a:lnTo>
                  <a:lnTo>
                    <a:pt x="1448246" y="4469473"/>
                  </a:lnTo>
                  <a:lnTo>
                    <a:pt x="1405992" y="4451848"/>
                  </a:lnTo>
                  <a:lnTo>
                    <a:pt x="1364165" y="4433419"/>
                  </a:lnTo>
                  <a:lnTo>
                    <a:pt x="1322775" y="4414195"/>
                  </a:lnTo>
                  <a:lnTo>
                    <a:pt x="1281830" y="4394185"/>
                  </a:lnTo>
                  <a:lnTo>
                    <a:pt x="1241342" y="4373400"/>
                  </a:lnTo>
                  <a:lnTo>
                    <a:pt x="1201320" y="4351850"/>
                  </a:lnTo>
                  <a:lnTo>
                    <a:pt x="1161772" y="4329543"/>
                  </a:lnTo>
                  <a:lnTo>
                    <a:pt x="1122710" y="4306489"/>
                  </a:lnTo>
                  <a:lnTo>
                    <a:pt x="1084142" y="4282699"/>
                  </a:lnTo>
                  <a:lnTo>
                    <a:pt x="1046079" y="4258182"/>
                  </a:lnTo>
                  <a:lnTo>
                    <a:pt x="1008530" y="4232947"/>
                  </a:lnTo>
                  <a:lnTo>
                    <a:pt x="971504" y="4207005"/>
                  </a:lnTo>
                  <a:lnTo>
                    <a:pt x="935012" y="4180365"/>
                  </a:lnTo>
                  <a:lnTo>
                    <a:pt x="899063" y="4153036"/>
                  </a:lnTo>
                  <a:lnTo>
                    <a:pt x="863667" y="4125028"/>
                  </a:lnTo>
                  <a:lnTo>
                    <a:pt x="828833" y="4096352"/>
                  </a:lnTo>
                  <a:lnTo>
                    <a:pt x="794571" y="4067016"/>
                  </a:lnTo>
                  <a:lnTo>
                    <a:pt x="760892" y="4037031"/>
                  </a:lnTo>
                  <a:lnTo>
                    <a:pt x="727803" y="4006405"/>
                  </a:lnTo>
                  <a:lnTo>
                    <a:pt x="695316" y="3975150"/>
                  </a:lnTo>
                  <a:lnTo>
                    <a:pt x="663440" y="3943273"/>
                  </a:lnTo>
                  <a:lnTo>
                    <a:pt x="632185" y="3910786"/>
                  </a:lnTo>
                  <a:lnTo>
                    <a:pt x="601559" y="3877698"/>
                  </a:lnTo>
                  <a:lnTo>
                    <a:pt x="571574" y="3844018"/>
                  </a:lnTo>
                  <a:lnTo>
                    <a:pt x="542238" y="3809757"/>
                  </a:lnTo>
                  <a:lnTo>
                    <a:pt x="513561" y="3774923"/>
                  </a:lnTo>
                  <a:lnTo>
                    <a:pt x="485554" y="3739527"/>
                  </a:lnTo>
                  <a:lnTo>
                    <a:pt x="458225" y="3703577"/>
                  </a:lnTo>
                  <a:lnTo>
                    <a:pt x="431585" y="3667085"/>
                  </a:lnTo>
                  <a:lnTo>
                    <a:pt x="405642" y="3630060"/>
                  </a:lnTo>
                  <a:lnTo>
                    <a:pt x="380408" y="3592511"/>
                  </a:lnTo>
                  <a:lnTo>
                    <a:pt x="355890" y="3554447"/>
                  </a:lnTo>
                  <a:lnTo>
                    <a:pt x="332100" y="3515880"/>
                  </a:lnTo>
                  <a:lnTo>
                    <a:pt x="309047" y="3476817"/>
                  </a:lnTo>
                  <a:lnTo>
                    <a:pt x="286740" y="3437270"/>
                  </a:lnTo>
                  <a:lnTo>
                    <a:pt x="265189" y="3397247"/>
                  </a:lnTo>
                  <a:lnTo>
                    <a:pt x="244404" y="3356759"/>
                  </a:lnTo>
                  <a:lnTo>
                    <a:pt x="224395" y="3315815"/>
                  </a:lnTo>
                  <a:lnTo>
                    <a:pt x="205171" y="3274425"/>
                  </a:lnTo>
                  <a:lnTo>
                    <a:pt x="186742" y="3232598"/>
                  </a:lnTo>
                  <a:lnTo>
                    <a:pt x="169117" y="3190344"/>
                  </a:lnTo>
                  <a:lnTo>
                    <a:pt x="152307" y="3147673"/>
                  </a:lnTo>
                  <a:lnTo>
                    <a:pt x="136320" y="3104594"/>
                  </a:lnTo>
                  <a:lnTo>
                    <a:pt x="121167" y="3061118"/>
                  </a:lnTo>
                  <a:lnTo>
                    <a:pt x="106858" y="3017253"/>
                  </a:lnTo>
                  <a:lnTo>
                    <a:pt x="93401" y="2973010"/>
                  </a:lnTo>
                  <a:lnTo>
                    <a:pt x="80808" y="2928399"/>
                  </a:lnTo>
                  <a:lnTo>
                    <a:pt x="69086" y="2883428"/>
                  </a:lnTo>
                  <a:lnTo>
                    <a:pt x="58247" y="2838108"/>
                  </a:lnTo>
                  <a:lnTo>
                    <a:pt x="48299" y="2792448"/>
                  </a:lnTo>
                  <a:lnTo>
                    <a:pt x="39253" y="2746458"/>
                  </a:lnTo>
                  <a:lnTo>
                    <a:pt x="31118" y="2700148"/>
                  </a:lnTo>
                  <a:lnTo>
                    <a:pt x="23904" y="2653527"/>
                  </a:lnTo>
                  <a:lnTo>
                    <a:pt x="17620" y="2606605"/>
                  </a:lnTo>
                  <a:lnTo>
                    <a:pt x="12276" y="2559391"/>
                  </a:lnTo>
                  <a:lnTo>
                    <a:pt x="7882" y="2511897"/>
                  </a:lnTo>
                  <a:lnTo>
                    <a:pt x="4448" y="2464130"/>
                  </a:lnTo>
                  <a:lnTo>
                    <a:pt x="1983" y="2416101"/>
                  </a:lnTo>
                  <a:lnTo>
                    <a:pt x="497" y="2367819"/>
                  </a:lnTo>
                  <a:lnTo>
                    <a:pt x="0" y="23192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72534" y="1671330"/>
            <a:ext cx="1265555" cy="1082669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1588" algn="ctr">
              <a:lnSpc>
                <a:spcPct val="100400"/>
              </a:lnSpc>
              <a:spcBef>
                <a:spcPts val="43"/>
              </a:spcBef>
            </a:pPr>
            <a:r>
              <a:rPr b="1" spc="-5" dirty="0"/>
              <a:t>Massive Multitask Language Understanding </a:t>
            </a:r>
            <a:r>
              <a:rPr spc="-5" dirty="0"/>
              <a:t>(MMLU)</a:t>
            </a:r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927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2021</a:t>
            </a:r>
            <a:endParaRPr sz="17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160" y="4194573"/>
            <a:ext cx="256952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Hendrycks,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2021.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“Measuring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Massive </a:t>
            </a:r>
            <a:r>
              <a:rPr sz="1000" dirty="0">
                <a:latin typeface="Lato"/>
                <a:cs typeface="Lato"/>
              </a:rPr>
              <a:t>Multitask</a:t>
            </a:r>
            <a:r>
              <a:rPr sz="1000" spc="-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5" dirty="0">
                <a:latin typeface="Lato"/>
                <a:cs typeface="Lato"/>
              </a:rPr>
              <a:t> Understanding”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660" y="949692"/>
            <a:ext cx="3583930" cy="25853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2745" y="1943226"/>
            <a:ext cx="2687955" cy="53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350">
              <a:spcBef>
                <a:spcPts val="425"/>
              </a:spcBef>
            </a:pPr>
            <a:r>
              <a:rPr b="1" spc="-13" dirty="0"/>
              <a:t>BIG-</a:t>
            </a:r>
            <a:r>
              <a:rPr b="1" dirty="0"/>
              <a:t>bench</a:t>
            </a:r>
            <a:r>
              <a:rPr b="1" spc="-45" dirty="0"/>
              <a:t> </a:t>
            </a:r>
            <a:r>
              <a:rPr b="1" spc="-10" dirty="0"/>
              <a:t>Hard</a:t>
            </a:r>
            <a:endParaRPr/>
          </a:p>
          <a:p>
            <a:pPr marL="1783715">
              <a:spcBef>
                <a:spcPts val="378"/>
              </a:spcBef>
            </a:pPr>
            <a:r>
              <a:rPr b="1" spc="-13" dirty="0"/>
              <a:t>BIG-</a:t>
            </a:r>
            <a:r>
              <a:rPr b="1" spc="-5" dirty="0"/>
              <a:t>bench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44015" y="1058542"/>
            <a:ext cx="2324100" cy="2324100"/>
            <a:chOff x="3288030" y="2117083"/>
            <a:chExt cx="4648200" cy="4648200"/>
          </a:xfrm>
        </p:grpSpPr>
        <p:sp>
          <p:nvSpPr>
            <p:cNvPr id="6" name="object 6"/>
            <p:cNvSpPr/>
            <p:nvPr/>
          </p:nvSpPr>
          <p:spPr>
            <a:xfrm>
              <a:off x="3292793" y="2121845"/>
              <a:ext cx="4638675" cy="4635500"/>
            </a:xfrm>
            <a:custGeom>
              <a:avLst/>
              <a:gdLst/>
              <a:ahLst/>
              <a:cxnLst/>
              <a:rect l="l" t="t" r="r" b="b"/>
              <a:pathLst>
                <a:path w="4638675" h="4635500">
                  <a:moveTo>
                    <a:pt x="2566969" y="12700"/>
                  </a:moveTo>
                  <a:lnTo>
                    <a:pt x="2031985" y="12700"/>
                  </a:lnTo>
                  <a:lnTo>
                    <a:pt x="2079198" y="0"/>
                  </a:lnTo>
                  <a:lnTo>
                    <a:pt x="2517747" y="0"/>
                  </a:lnTo>
                  <a:lnTo>
                    <a:pt x="2566969" y="12700"/>
                  </a:lnTo>
                  <a:close/>
                </a:path>
                <a:path w="4638675" h="4635500">
                  <a:moveTo>
                    <a:pt x="2746458" y="4597400"/>
                  </a:moveTo>
                  <a:lnTo>
                    <a:pt x="1892132" y="4597400"/>
                  </a:lnTo>
                  <a:lnTo>
                    <a:pt x="1490917" y="4483100"/>
                  </a:lnTo>
                  <a:lnTo>
                    <a:pt x="1448246" y="4457700"/>
                  </a:lnTo>
                  <a:lnTo>
                    <a:pt x="1364165" y="4432300"/>
                  </a:lnTo>
                  <a:lnTo>
                    <a:pt x="1281830" y="4381500"/>
                  </a:lnTo>
                  <a:lnTo>
                    <a:pt x="1241342" y="4368800"/>
                  </a:lnTo>
                  <a:lnTo>
                    <a:pt x="1161772" y="4318000"/>
                  </a:lnTo>
                  <a:lnTo>
                    <a:pt x="1122710" y="4305300"/>
                  </a:lnTo>
                  <a:lnTo>
                    <a:pt x="1046079" y="4254500"/>
                  </a:lnTo>
                  <a:lnTo>
                    <a:pt x="971504" y="4203700"/>
                  </a:lnTo>
                  <a:lnTo>
                    <a:pt x="935012" y="4178300"/>
                  </a:lnTo>
                  <a:lnTo>
                    <a:pt x="899063" y="4152900"/>
                  </a:lnTo>
                  <a:lnTo>
                    <a:pt x="863667" y="4114800"/>
                  </a:lnTo>
                  <a:lnTo>
                    <a:pt x="828833" y="4089400"/>
                  </a:lnTo>
                  <a:lnTo>
                    <a:pt x="794572" y="4064000"/>
                  </a:lnTo>
                  <a:lnTo>
                    <a:pt x="760892" y="4025900"/>
                  </a:lnTo>
                  <a:lnTo>
                    <a:pt x="727803" y="4000500"/>
                  </a:lnTo>
                  <a:lnTo>
                    <a:pt x="695316" y="3975100"/>
                  </a:lnTo>
                  <a:lnTo>
                    <a:pt x="663440" y="3937000"/>
                  </a:lnTo>
                  <a:lnTo>
                    <a:pt x="632185" y="3898900"/>
                  </a:lnTo>
                  <a:lnTo>
                    <a:pt x="601559" y="3873500"/>
                  </a:lnTo>
                  <a:lnTo>
                    <a:pt x="571574" y="3835400"/>
                  </a:lnTo>
                  <a:lnTo>
                    <a:pt x="542238" y="3797300"/>
                  </a:lnTo>
                  <a:lnTo>
                    <a:pt x="513561" y="3771900"/>
                  </a:lnTo>
                  <a:lnTo>
                    <a:pt x="485554" y="3733800"/>
                  </a:lnTo>
                  <a:lnTo>
                    <a:pt x="458225" y="3695700"/>
                  </a:lnTo>
                  <a:lnTo>
                    <a:pt x="431585" y="3657600"/>
                  </a:lnTo>
                  <a:lnTo>
                    <a:pt x="405642" y="3619500"/>
                  </a:lnTo>
                  <a:lnTo>
                    <a:pt x="380408" y="3581400"/>
                  </a:lnTo>
                  <a:lnTo>
                    <a:pt x="355890" y="3543300"/>
                  </a:lnTo>
                  <a:lnTo>
                    <a:pt x="332100" y="3505200"/>
                  </a:lnTo>
                  <a:lnTo>
                    <a:pt x="309047" y="3467100"/>
                  </a:lnTo>
                  <a:lnTo>
                    <a:pt x="286740" y="3429000"/>
                  </a:lnTo>
                  <a:lnTo>
                    <a:pt x="265189" y="3390900"/>
                  </a:lnTo>
                  <a:lnTo>
                    <a:pt x="244404" y="3352800"/>
                  </a:lnTo>
                  <a:lnTo>
                    <a:pt x="224395" y="3314700"/>
                  </a:lnTo>
                  <a:lnTo>
                    <a:pt x="205171" y="3263900"/>
                  </a:lnTo>
                  <a:lnTo>
                    <a:pt x="186742" y="3225800"/>
                  </a:lnTo>
                  <a:lnTo>
                    <a:pt x="169117" y="3187700"/>
                  </a:lnTo>
                  <a:lnTo>
                    <a:pt x="152307" y="3136900"/>
                  </a:lnTo>
                  <a:lnTo>
                    <a:pt x="136320" y="3098800"/>
                  </a:lnTo>
                  <a:lnTo>
                    <a:pt x="121167" y="3060700"/>
                  </a:lnTo>
                  <a:lnTo>
                    <a:pt x="106858" y="3009900"/>
                  </a:lnTo>
                  <a:lnTo>
                    <a:pt x="93401" y="2971800"/>
                  </a:lnTo>
                  <a:lnTo>
                    <a:pt x="80808" y="2921000"/>
                  </a:lnTo>
                  <a:lnTo>
                    <a:pt x="69086" y="2882900"/>
                  </a:lnTo>
                  <a:lnTo>
                    <a:pt x="58247" y="2832100"/>
                  </a:lnTo>
                  <a:lnTo>
                    <a:pt x="48299" y="2781300"/>
                  </a:lnTo>
                  <a:lnTo>
                    <a:pt x="39253" y="2743200"/>
                  </a:lnTo>
                  <a:lnTo>
                    <a:pt x="31118" y="2692400"/>
                  </a:lnTo>
                  <a:lnTo>
                    <a:pt x="23904" y="2641600"/>
                  </a:lnTo>
                  <a:lnTo>
                    <a:pt x="17620" y="2603500"/>
                  </a:lnTo>
                  <a:lnTo>
                    <a:pt x="12276" y="2552700"/>
                  </a:lnTo>
                  <a:lnTo>
                    <a:pt x="7882" y="2501900"/>
                  </a:lnTo>
                  <a:lnTo>
                    <a:pt x="4448" y="2463800"/>
                  </a:lnTo>
                  <a:lnTo>
                    <a:pt x="1983" y="2413000"/>
                  </a:lnTo>
                  <a:lnTo>
                    <a:pt x="497" y="2362200"/>
                  </a:lnTo>
                  <a:lnTo>
                    <a:pt x="0" y="2311400"/>
                  </a:lnTo>
                  <a:lnTo>
                    <a:pt x="497" y="2260600"/>
                  </a:lnTo>
                  <a:lnTo>
                    <a:pt x="1983" y="2209800"/>
                  </a:lnTo>
                  <a:lnTo>
                    <a:pt x="4448" y="2171700"/>
                  </a:lnTo>
                  <a:lnTo>
                    <a:pt x="7882" y="2120900"/>
                  </a:lnTo>
                  <a:lnTo>
                    <a:pt x="12276" y="2070100"/>
                  </a:lnTo>
                  <a:lnTo>
                    <a:pt x="17620" y="2019300"/>
                  </a:lnTo>
                  <a:lnTo>
                    <a:pt x="23904" y="1981200"/>
                  </a:lnTo>
                  <a:lnTo>
                    <a:pt x="31118" y="1930400"/>
                  </a:lnTo>
                  <a:lnTo>
                    <a:pt x="39253" y="1879600"/>
                  </a:lnTo>
                  <a:lnTo>
                    <a:pt x="48299" y="1841500"/>
                  </a:lnTo>
                  <a:lnTo>
                    <a:pt x="58247" y="1790700"/>
                  </a:lnTo>
                  <a:lnTo>
                    <a:pt x="69086" y="1752600"/>
                  </a:lnTo>
                  <a:lnTo>
                    <a:pt x="80808" y="1701800"/>
                  </a:lnTo>
                  <a:lnTo>
                    <a:pt x="93401" y="1663700"/>
                  </a:lnTo>
                  <a:lnTo>
                    <a:pt x="106858" y="1612900"/>
                  </a:lnTo>
                  <a:lnTo>
                    <a:pt x="121167" y="1574800"/>
                  </a:lnTo>
                  <a:lnTo>
                    <a:pt x="136320" y="1524000"/>
                  </a:lnTo>
                  <a:lnTo>
                    <a:pt x="152307" y="1485900"/>
                  </a:lnTo>
                  <a:lnTo>
                    <a:pt x="169117" y="1447800"/>
                  </a:lnTo>
                  <a:lnTo>
                    <a:pt x="186742" y="1397000"/>
                  </a:lnTo>
                  <a:lnTo>
                    <a:pt x="205171" y="1358900"/>
                  </a:lnTo>
                  <a:lnTo>
                    <a:pt x="224395" y="1320800"/>
                  </a:lnTo>
                  <a:lnTo>
                    <a:pt x="244404" y="1270000"/>
                  </a:lnTo>
                  <a:lnTo>
                    <a:pt x="265189" y="1231900"/>
                  </a:lnTo>
                  <a:lnTo>
                    <a:pt x="286740" y="1193800"/>
                  </a:lnTo>
                  <a:lnTo>
                    <a:pt x="309047" y="1155700"/>
                  </a:lnTo>
                  <a:lnTo>
                    <a:pt x="332100" y="1117600"/>
                  </a:lnTo>
                  <a:lnTo>
                    <a:pt x="355890" y="1079500"/>
                  </a:lnTo>
                  <a:lnTo>
                    <a:pt x="380408" y="1041400"/>
                  </a:lnTo>
                  <a:lnTo>
                    <a:pt x="405642" y="1003300"/>
                  </a:lnTo>
                  <a:lnTo>
                    <a:pt x="431585" y="965200"/>
                  </a:lnTo>
                  <a:lnTo>
                    <a:pt x="458225" y="927100"/>
                  </a:lnTo>
                  <a:lnTo>
                    <a:pt x="485554" y="889000"/>
                  </a:lnTo>
                  <a:lnTo>
                    <a:pt x="513561" y="863600"/>
                  </a:lnTo>
                  <a:lnTo>
                    <a:pt x="542238" y="825500"/>
                  </a:lnTo>
                  <a:lnTo>
                    <a:pt x="571574" y="787400"/>
                  </a:lnTo>
                  <a:lnTo>
                    <a:pt x="601559" y="749300"/>
                  </a:lnTo>
                  <a:lnTo>
                    <a:pt x="632185" y="723900"/>
                  </a:lnTo>
                  <a:lnTo>
                    <a:pt x="663440" y="685800"/>
                  </a:lnTo>
                  <a:lnTo>
                    <a:pt x="695316" y="660400"/>
                  </a:lnTo>
                  <a:lnTo>
                    <a:pt x="727803" y="622300"/>
                  </a:lnTo>
                  <a:lnTo>
                    <a:pt x="760892" y="596900"/>
                  </a:lnTo>
                  <a:lnTo>
                    <a:pt x="794572" y="571500"/>
                  </a:lnTo>
                  <a:lnTo>
                    <a:pt x="828833" y="533400"/>
                  </a:lnTo>
                  <a:lnTo>
                    <a:pt x="863667" y="508000"/>
                  </a:lnTo>
                  <a:lnTo>
                    <a:pt x="899063" y="482600"/>
                  </a:lnTo>
                  <a:lnTo>
                    <a:pt x="935012" y="457200"/>
                  </a:lnTo>
                  <a:lnTo>
                    <a:pt x="971504" y="419100"/>
                  </a:lnTo>
                  <a:lnTo>
                    <a:pt x="1046079" y="368300"/>
                  </a:lnTo>
                  <a:lnTo>
                    <a:pt x="1084142" y="355600"/>
                  </a:lnTo>
                  <a:lnTo>
                    <a:pt x="1161772" y="304800"/>
                  </a:lnTo>
                  <a:lnTo>
                    <a:pt x="1241342" y="254000"/>
                  </a:lnTo>
                  <a:lnTo>
                    <a:pt x="1281830" y="241300"/>
                  </a:lnTo>
                  <a:lnTo>
                    <a:pt x="1322775" y="215900"/>
                  </a:lnTo>
                  <a:lnTo>
                    <a:pt x="1364165" y="203200"/>
                  </a:lnTo>
                  <a:lnTo>
                    <a:pt x="1405992" y="177800"/>
                  </a:lnTo>
                  <a:lnTo>
                    <a:pt x="1448246" y="165100"/>
                  </a:lnTo>
                  <a:lnTo>
                    <a:pt x="1490917" y="139700"/>
                  </a:lnTo>
                  <a:lnTo>
                    <a:pt x="1533995" y="127000"/>
                  </a:lnTo>
                  <a:lnTo>
                    <a:pt x="1846142" y="38100"/>
                  </a:lnTo>
                  <a:lnTo>
                    <a:pt x="1892132" y="38100"/>
                  </a:lnTo>
                  <a:lnTo>
                    <a:pt x="1985063" y="12700"/>
                  </a:lnTo>
                  <a:lnTo>
                    <a:pt x="2616003" y="12700"/>
                  </a:lnTo>
                  <a:lnTo>
                    <a:pt x="2664835" y="25400"/>
                  </a:lnTo>
                  <a:lnTo>
                    <a:pt x="2713448" y="25400"/>
                  </a:lnTo>
                  <a:lnTo>
                    <a:pt x="2809960" y="50800"/>
                  </a:lnTo>
                  <a:lnTo>
                    <a:pt x="2857827" y="50800"/>
                  </a:lnTo>
                  <a:lnTo>
                    <a:pt x="2952707" y="76200"/>
                  </a:lnTo>
                  <a:lnTo>
                    <a:pt x="2999690" y="101600"/>
                  </a:lnTo>
                  <a:lnTo>
                    <a:pt x="3138622" y="139700"/>
                  </a:lnTo>
                  <a:lnTo>
                    <a:pt x="3184209" y="165100"/>
                  </a:lnTo>
                  <a:lnTo>
                    <a:pt x="3229410" y="177800"/>
                  </a:lnTo>
                  <a:lnTo>
                    <a:pt x="3274208" y="203200"/>
                  </a:lnTo>
                  <a:lnTo>
                    <a:pt x="3318588" y="215900"/>
                  </a:lnTo>
                  <a:lnTo>
                    <a:pt x="3449067" y="292100"/>
                  </a:lnTo>
                  <a:lnTo>
                    <a:pt x="3533681" y="342900"/>
                  </a:lnTo>
                  <a:lnTo>
                    <a:pt x="3616256" y="393700"/>
                  </a:lnTo>
                  <a:lnTo>
                    <a:pt x="3696667" y="444500"/>
                  </a:lnTo>
                  <a:lnTo>
                    <a:pt x="3736022" y="482600"/>
                  </a:lnTo>
                  <a:lnTo>
                    <a:pt x="3774791" y="508000"/>
                  </a:lnTo>
                  <a:lnTo>
                    <a:pt x="3812957" y="533400"/>
                  </a:lnTo>
                  <a:lnTo>
                    <a:pt x="3850506" y="571500"/>
                  </a:lnTo>
                  <a:lnTo>
                    <a:pt x="3887421" y="609600"/>
                  </a:lnTo>
                  <a:lnTo>
                    <a:pt x="3923688" y="635000"/>
                  </a:lnTo>
                  <a:lnTo>
                    <a:pt x="3959292" y="673100"/>
                  </a:lnTo>
                  <a:lnTo>
                    <a:pt x="3994139" y="711200"/>
                  </a:lnTo>
                  <a:lnTo>
                    <a:pt x="4028145" y="749300"/>
                  </a:lnTo>
                  <a:lnTo>
                    <a:pt x="4061302" y="787400"/>
                  </a:lnTo>
                  <a:lnTo>
                    <a:pt x="4093605" y="825500"/>
                  </a:lnTo>
                  <a:lnTo>
                    <a:pt x="4125048" y="863600"/>
                  </a:lnTo>
                  <a:lnTo>
                    <a:pt x="4155623" y="901700"/>
                  </a:lnTo>
                  <a:lnTo>
                    <a:pt x="4185325" y="939800"/>
                  </a:lnTo>
                  <a:lnTo>
                    <a:pt x="4214146" y="977900"/>
                  </a:lnTo>
                  <a:lnTo>
                    <a:pt x="4242082" y="1016000"/>
                  </a:lnTo>
                  <a:lnTo>
                    <a:pt x="4269124" y="1054100"/>
                  </a:lnTo>
                  <a:lnTo>
                    <a:pt x="4295268" y="1104900"/>
                  </a:lnTo>
                  <a:lnTo>
                    <a:pt x="4320506" y="1143000"/>
                  </a:lnTo>
                  <a:lnTo>
                    <a:pt x="4344833" y="1181100"/>
                  </a:lnTo>
                  <a:lnTo>
                    <a:pt x="4368241" y="1231900"/>
                  </a:lnTo>
                  <a:lnTo>
                    <a:pt x="4390725" y="1270000"/>
                  </a:lnTo>
                  <a:lnTo>
                    <a:pt x="4412278" y="1308100"/>
                  </a:lnTo>
                  <a:lnTo>
                    <a:pt x="4432894" y="1358900"/>
                  </a:lnTo>
                  <a:lnTo>
                    <a:pt x="4452567" y="1397000"/>
                  </a:lnTo>
                  <a:lnTo>
                    <a:pt x="4471289" y="1447800"/>
                  </a:lnTo>
                  <a:lnTo>
                    <a:pt x="4489055" y="1498600"/>
                  </a:lnTo>
                  <a:lnTo>
                    <a:pt x="4505858" y="1536700"/>
                  </a:lnTo>
                  <a:lnTo>
                    <a:pt x="4521693" y="1587500"/>
                  </a:lnTo>
                  <a:lnTo>
                    <a:pt x="4536551" y="1638300"/>
                  </a:lnTo>
                  <a:lnTo>
                    <a:pt x="4550428" y="1676400"/>
                  </a:lnTo>
                  <a:lnTo>
                    <a:pt x="4563317" y="1727200"/>
                  </a:lnTo>
                  <a:lnTo>
                    <a:pt x="4575212" y="1778000"/>
                  </a:lnTo>
                  <a:lnTo>
                    <a:pt x="4586105" y="1816100"/>
                  </a:lnTo>
                  <a:lnTo>
                    <a:pt x="4595991" y="1866900"/>
                  </a:lnTo>
                  <a:lnTo>
                    <a:pt x="4604864" y="1917700"/>
                  </a:lnTo>
                  <a:lnTo>
                    <a:pt x="4612717" y="1968500"/>
                  </a:lnTo>
                  <a:lnTo>
                    <a:pt x="4619543" y="2019300"/>
                  </a:lnTo>
                  <a:lnTo>
                    <a:pt x="4625336" y="2070100"/>
                  </a:lnTo>
                  <a:lnTo>
                    <a:pt x="4630091" y="2108200"/>
                  </a:lnTo>
                  <a:lnTo>
                    <a:pt x="4633800" y="2159000"/>
                  </a:lnTo>
                  <a:lnTo>
                    <a:pt x="4636457" y="2209800"/>
                  </a:lnTo>
                  <a:lnTo>
                    <a:pt x="4638056" y="2260600"/>
                  </a:lnTo>
                  <a:lnTo>
                    <a:pt x="4638590" y="2311400"/>
                  </a:lnTo>
                  <a:lnTo>
                    <a:pt x="4638093" y="2362200"/>
                  </a:lnTo>
                  <a:lnTo>
                    <a:pt x="4636607" y="2413000"/>
                  </a:lnTo>
                  <a:lnTo>
                    <a:pt x="4634142" y="2463800"/>
                  </a:lnTo>
                  <a:lnTo>
                    <a:pt x="4630707" y="2501900"/>
                  </a:lnTo>
                  <a:lnTo>
                    <a:pt x="4626314" y="2552700"/>
                  </a:lnTo>
                  <a:lnTo>
                    <a:pt x="4620970" y="2603500"/>
                  </a:lnTo>
                  <a:lnTo>
                    <a:pt x="4614686" y="2641600"/>
                  </a:lnTo>
                  <a:lnTo>
                    <a:pt x="4607472" y="2692400"/>
                  </a:lnTo>
                  <a:lnTo>
                    <a:pt x="4599337" y="2743200"/>
                  </a:lnTo>
                  <a:lnTo>
                    <a:pt x="4590291" y="2781300"/>
                  </a:lnTo>
                  <a:lnTo>
                    <a:pt x="4580343" y="2832100"/>
                  </a:lnTo>
                  <a:lnTo>
                    <a:pt x="4569504" y="2882900"/>
                  </a:lnTo>
                  <a:lnTo>
                    <a:pt x="4557782" y="2921000"/>
                  </a:lnTo>
                  <a:lnTo>
                    <a:pt x="4545188" y="2971800"/>
                  </a:lnTo>
                  <a:lnTo>
                    <a:pt x="4531732" y="3009900"/>
                  </a:lnTo>
                  <a:lnTo>
                    <a:pt x="4517422" y="3060700"/>
                  </a:lnTo>
                  <a:lnTo>
                    <a:pt x="4502270" y="3098800"/>
                  </a:lnTo>
                  <a:lnTo>
                    <a:pt x="4486283" y="3136900"/>
                  </a:lnTo>
                  <a:lnTo>
                    <a:pt x="4469473" y="3187700"/>
                  </a:lnTo>
                  <a:lnTo>
                    <a:pt x="4451848" y="3225800"/>
                  </a:lnTo>
                  <a:lnTo>
                    <a:pt x="4433419" y="3263900"/>
                  </a:lnTo>
                  <a:lnTo>
                    <a:pt x="4414195" y="3314700"/>
                  </a:lnTo>
                  <a:lnTo>
                    <a:pt x="4394185" y="3352800"/>
                  </a:lnTo>
                  <a:lnTo>
                    <a:pt x="4373401" y="3390900"/>
                  </a:lnTo>
                  <a:lnTo>
                    <a:pt x="4351850" y="3429000"/>
                  </a:lnTo>
                  <a:lnTo>
                    <a:pt x="4329543" y="3467100"/>
                  </a:lnTo>
                  <a:lnTo>
                    <a:pt x="4306490" y="3505200"/>
                  </a:lnTo>
                  <a:lnTo>
                    <a:pt x="4282699" y="3543300"/>
                  </a:lnTo>
                  <a:lnTo>
                    <a:pt x="4258182" y="3581400"/>
                  </a:lnTo>
                  <a:lnTo>
                    <a:pt x="4232947" y="3619500"/>
                  </a:lnTo>
                  <a:lnTo>
                    <a:pt x="4207005" y="3657600"/>
                  </a:lnTo>
                  <a:lnTo>
                    <a:pt x="4180365" y="3695700"/>
                  </a:lnTo>
                  <a:lnTo>
                    <a:pt x="4153036" y="3733800"/>
                  </a:lnTo>
                  <a:lnTo>
                    <a:pt x="4125028" y="3771900"/>
                  </a:lnTo>
                  <a:lnTo>
                    <a:pt x="4096352" y="3797300"/>
                  </a:lnTo>
                  <a:lnTo>
                    <a:pt x="4067016" y="3835400"/>
                  </a:lnTo>
                  <a:lnTo>
                    <a:pt x="4037031" y="3873500"/>
                  </a:lnTo>
                  <a:lnTo>
                    <a:pt x="4006405" y="3898900"/>
                  </a:lnTo>
                  <a:lnTo>
                    <a:pt x="3975150" y="3937000"/>
                  </a:lnTo>
                  <a:lnTo>
                    <a:pt x="3943273" y="3975100"/>
                  </a:lnTo>
                  <a:lnTo>
                    <a:pt x="3910786" y="4000500"/>
                  </a:lnTo>
                  <a:lnTo>
                    <a:pt x="3877698" y="4025900"/>
                  </a:lnTo>
                  <a:lnTo>
                    <a:pt x="3844018" y="4064000"/>
                  </a:lnTo>
                  <a:lnTo>
                    <a:pt x="3809757" y="4089400"/>
                  </a:lnTo>
                  <a:lnTo>
                    <a:pt x="3774923" y="4114800"/>
                  </a:lnTo>
                  <a:lnTo>
                    <a:pt x="3739527" y="4152900"/>
                  </a:lnTo>
                  <a:lnTo>
                    <a:pt x="3703578" y="4178300"/>
                  </a:lnTo>
                  <a:lnTo>
                    <a:pt x="3667085" y="4203700"/>
                  </a:lnTo>
                  <a:lnTo>
                    <a:pt x="3592511" y="4254500"/>
                  </a:lnTo>
                  <a:lnTo>
                    <a:pt x="3515880" y="4305300"/>
                  </a:lnTo>
                  <a:lnTo>
                    <a:pt x="3476817" y="4318000"/>
                  </a:lnTo>
                  <a:lnTo>
                    <a:pt x="3397248" y="4368800"/>
                  </a:lnTo>
                  <a:lnTo>
                    <a:pt x="3356759" y="4381500"/>
                  </a:lnTo>
                  <a:lnTo>
                    <a:pt x="3274425" y="4432300"/>
                  </a:lnTo>
                  <a:lnTo>
                    <a:pt x="3190344" y="4457700"/>
                  </a:lnTo>
                  <a:lnTo>
                    <a:pt x="3147673" y="4483100"/>
                  </a:lnTo>
                  <a:lnTo>
                    <a:pt x="2746458" y="4597400"/>
                  </a:lnTo>
                  <a:close/>
                </a:path>
                <a:path w="4638675" h="4635500">
                  <a:moveTo>
                    <a:pt x="2653527" y="4610100"/>
                  </a:moveTo>
                  <a:lnTo>
                    <a:pt x="1985063" y="4610100"/>
                  </a:lnTo>
                  <a:lnTo>
                    <a:pt x="1938442" y="4597400"/>
                  </a:lnTo>
                  <a:lnTo>
                    <a:pt x="2700148" y="4597400"/>
                  </a:lnTo>
                  <a:lnTo>
                    <a:pt x="2653527" y="4610100"/>
                  </a:lnTo>
                  <a:close/>
                </a:path>
                <a:path w="4638675" h="4635500">
                  <a:moveTo>
                    <a:pt x="2559391" y="4622800"/>
                  </a:moveTo>
                  <a:lnTo>
                    <a:pt x="2079198" y="4622800"/>
                  </a:lnTo>
                  <a:lnTo>
                    <a:pt x="2031985" y="4610100"/>
                  </a:lnTo>
                  <a:lnTo>
                    <a:pt x="2606605" y="4610100"/>
                  </a:lnTo>
                  <a:lnTo>
                    <a:pt x="2559391" y="4622800"/>
                  </a:lnTo>
                  <a:close/>
                </a:path>
                <a:path w="4638675" h="4635500">
                  <a:moveTo>
                    <a:pt x="2416101" y="4635500"/>
                  </a:moveTo>
                  <a:lnTo>
                    <a:pt x="2222489" y="4635500"/>
                  </a:lnTo>
                  <a:lnTo>
                    <a:pt x="2174460" y="4622800"/>
                  </a:lnTo>
                  <a:lnTo>
                    <a:pt x="2464130" y="4622800"/>
                  </a:lnTo>
                  <a:lnTo>
                    <a:pt x="2416101" y="4635500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92793" y="2121845"/>
              <a:ext cx="4638675" cy="4638675"/>
            </a:xfrm>
            <a:custGeom>
              <a:avLst/>
              <a:gdLst/>
              <a:ahLst/>
              <a:cxnLst/>
              <a:rect l="l" t="t" r="r" b="b"/>
              <a:pathLst>
                <a:path w="4638675" h="4638675">
                  <a:moveTo>
                    <a:pt x="0" y="2319295"/>
                  </a:moveTo>
                  <a:lnTo>
                    <a:pt x="497" y="2270770"/>
                  </a:lnTo>
                  <a:lnTo>
                    <a:pt x="1983" y="2222489"/>
                  </a:lnTo>
                  <a:lnTo>
                    <a:pt x="4448" y="2174460"/>
                  </a:lnTo>
                  <a:lnTo>
                    <a:pt x="7882" y="2126693"/>
                  </a:lnTo>
                  <a:lnTo>
                    <a:pt x="12276" y="2079198"/>
                  </a:lnTo>
                  <a:lnTo>
                    <a:pt x="17620" y="2031985"/>
                  </a:lnTo>
                  <a:lnTo>
                    <a:pt x="23904" y="1985063"/>
                  </a:lnTo>
                  <a:lnTo>
                    <a:pt x="31118" y="1938442"/>
                  </a:lnTo>
                  <a:lnTo>
                    <a:pt x="39253" y="1892132"/>
                  </a:lnTo>
                  <a:lnTo>
                    <a:pt x="48299" y="1846142"/>
                  </a:lnTo>
                  <a:lnTo>
                    <a:pt x="58247" y="1800482"/>
                  </a:lnTo>
                  <a:lnTo>
                    <a:pt x="69086" y="1755162"/>
                  </a:lnTo>
                  <a:lnTo>
                    <a:pt x="80808" y="1710191"/>
                  </a:lnTo>
                  <a:lnTo>
                    <a:pt x="93401" y="1665579"/>
                  </a:lnTo>
                  <a:lnTo>
                    <a:pt x="106858" y="1621336"/>
                  </a:lnTo>
                  <a:lnTo>
                    <a:pt x="121167" y="1577472"/>
                  </a:lnTo>
                  <a:lnTo>
                    <a:pt x="136320" y="1533995"/>
                  </a:lnTo>
                  <a:lnTo>
                    <a:pt x="152307" y="1490917"/>
                  </a:lnTo>
                  <a:lnTo>
                    <a:pt x="169117" y="1448246"/>
                  </a:lnTo>
                  <a:lnTo>
                    <a:pt x="186742" y="1405992"/>
                  </a:lnTo>
                  <a:lnTo>
                    <a:pt x="205171" y="1364165"/>
                  </a:lnTo>
                  <a:lnTo>
                    <a:pt x="224395" y="1322775"/>
                  </a:lnTo>
                  <a:lnTo>
                    <a:pt x="244404" y="1281830"/>
                  </a:lnTo>
                  <a:lnTo>
                    <a:pt x="265189" y="1241342"/>
                  </a:lnTo>
                  <a:lnTo>
                    <a:pt x="286740" y="1201320"/>
                  </a:lnTo>
                  <a:lnTo>
                    <a:pt x="309047" y="1161772"/>
                  </a:lnTo>
                  <a:lnTo>
                    <a:pt x="332100" y="1122710"/>
                  </a:lnTo>
                  <a:lnTo>
                    <a:pt x="355890" y="1084142"/>
                  </a:lnTo>
                  <a:lnTo>
                    <a:pt x="380408" y="1046079"/>
                  </a:lnTo>
                  <a:lnTo>
                    <a:pt x="405642" y="1008530"/>
                  </a:lnTo>
                  <a:lnTo>
                    <a:pt x="431585" y="971504"/>
                  </a:lnTo>
                  <a:lnTo>
                    <a:pt x="458225" y="935012"/>
                  </a:lnTo>
                  <a:lnTo>
                    <a:pt x="485554" y="899063"/>
                  </a:lnTo>
                  <a:lnTo>
                    <a:pt x="513561" y="863667"/>
                  </a:lnTo>
                  <a:lnTo>
                    <a:pt x="542238" y="828833"/>
                  </a:lnTo>
                  <a:lnTo>
                    <a:pt x="571574" y="794571"/>
                  </a:lnTo>
                  <a:lnTo>
                    <a:pt x="601559" y="760892"/>
                  </a:lnTo>
                  <a:lnTo>
                    <a:pt x="632185" y="727803"/>
                  </a:lnTo>
                  <a:lnTo>
                    <a:pt x="663440" y="695316"/>
                  </a:lnTo>
                  <a:lnTo>
                    <a:pt x="695316" y="663440"/>
                  </a:lnTo>
                  <a:lnTo>
                    <a:pt x="727803" y="632185"/>
                  </a:lnTo>
                  <a:lnTo>
                    <a:pt x="760892" y="601559"/>
                  </a:lnTo>
                  <a:lnTo>
                    <a:pt x="794571" y="571574"/>
                  </a:lnTo>
                  <a:lnTo>
                    <a:pt x="828833" y="542238"/>
                  </a:lnTo>
                  <a:lnTo>
                    <a:pt x="863667" y="513561"/>
                  </a:lnTo>
                  <a:lnTo>
                    <a:pt x="899063" y="485554"/>
                  </a:lnTo>
                  <a:lnTo>
                    <a:pt x="935012" y="458225"/>
                  </a:lnTo>
                  <a:lnTo>
                    <a:pt x="971504" y="431585"/>
                  </a:lnTo>
                  <a:lnTo>
                    <a:pt x="1008530" y="405642"/>
                  </a:lnTo>
                  <a:lnTo>
                    <a:pt x="1046079" y="380408"/>
                  </a:lnTo>
                  <a:lnTo>
                    <a:pt x="1084142" y="355890"/>
                  </a:lnTo>
                  <a:lnTo>
                    <a:pt x="1122710" y="332100"/>
                  </a:lnTo>
                  <a:lnTo>
                    <a:pt x="1161772" y="309047"/>
                  </a:lnTo>
                  <a:lnTo>
                    <a:pt x="1201320" y="286740"/>
                  </a:lnTo>
                  <a:lnTo>
                    <a:pt x="1241342" y="265189"/>
                  </a:lnTo>
                  <a:lnTo>
                    <a:pt x="1281830" y="244404"/>
                  </a:lnTo>
                  <a:lnTo>
                    <a:pt x="1322775" y="224395"/>
                  </a:lnTo>
                  <a:lnTo>
                    <a:pt x="1364165" y="205171"/>
                  </a:lnTo>
                  <a:lnTo>
                    <a:pt x="1405992" y="186742"/>
                  </a:lnTo>
                  <a:lnTo>
                    <a:pt x="1448246" y="169117"/>
                  </a:lnTo>
                  <a:lnTo>
                    <a:pt x="1490917" y="152307"/>
                  </a:lnTo>
                  <a:lnTo>
                    <a:pt x="1533995" y="136320"/>
                  </a:lnTo>
                  <a:lnTo>
                    <a:pt x="1577472" y="121167"/>
                  </a:lnTo>
                  <a:lnTo>
                    <a:pt x="1621336" y="106858"/>
                  </a:lnTo>
                  <a:lnTo>
                    <a:pt x="1665579" y="93401"/>
                  </a:lnTo>
                  <a:lnTo>
                    <a:pt x="1710191" y="80808"/>
                  </a:lnTo>
                  <a:lnTo>
                    <a:pt x="1755162" y="69086"/>
                  </a:lnTo>
                  <a:lnTo>
                    <a:pt x="1800482" y="58247"/>
                  </a:lnTo>
                  <a:lnTo>
                    <a:pt x="1846142" y="48299"/>
                  </a:lnTo>
                  <a:lnTo>
                    <a:pt x="1892132" y="39253"/>
                  </a:lnTo>
                  <a:lnTo>
                    <a:pt x="1938442" y="31118"/>
                  </a:lnTo>
                  <a:lnTo>
                    <a:pt x="1985063" y="23904"/>
                  </a:lnTo>
                  <a:lnTo>
                    <a:pt x="2031985" y="17620"/>
                  </a:lnTo>
                  <a:lnTo>
                    <a:pt x="2079198" y="12276"/>
                  </a:lnTo>
                  <a:lnTo>
                    <a:pt x="2126693" y="7882"/>
                  </a:lnTo>
                  <a:lnTo>
                    <a:pt x="2174460" y="4448"/>
                  </a:lnTo>
                  <a:lnTo>
                    <a:pt x="2222489" y="1983"/>
                  </a:lnTo>
                  <a:lnTo>
                    <a:pt x="2270770" y="497"/>
                  </a:lnTo>
                  <a:lnTo>
                    <a:pt x="2319295" y="0"/>
                  </a:lnTo>
                  <a:lnTo>
                    <a:pt x="2369112" y="534"/>
                  </a:lnTo>
                  <a:lnTo>
                    <a:pt x="2418803" y="2133"/>
                  </a:lnTo>
                  <a:lnTo>
                    <a:pt x="2468353" y="4790"/>
                  </a:lnTo>
                  <a:lnTo>
                    <a:pt x="2517747" y="8499"/>
                  </a:lnTo>
                  <a:lnTo>
                    <a:pt x="2566969" y="13254"/>
                  </a:lnTo>
                  <a:lnTo>
                    <a:pt x="2616003" y="19047"/>
                  </a:lnTo>
                  <a:lnTo>
                    <a:pt x="2664834" y="25874"/>
                  </a:lnTo>
                  <a:lnTo>
                    <a:pt x="2713448" y="33726"/>
                  </a:lnTo>
                  <a:lnTo>
                    <a:pt x="2761828" y="42599"/>
                  </a:lnTo>
                  <a:lnTo>
                    <a:pt x="2809960" y="52485"/>
                  </a:lnTo>
                  <a:lnTo>
                    <a:pt x="2857827" y="63379"/>
                  </a:lnTo>
                  <a:lnTo>
                    <a:pt x="2905414" y="75274"/>
                  </a:lnTo>
                  <a:lnTo>
                    <a:pt x="2952707" y="88163"/>
                  </a:lnTo>
                  <a:lnTo>
                    <a:pt x="2999690" y="102040"/>
                  </a:lnTo>
                  <a:lnTo>
                    <a:pt x="3046346" y="116899"/>
                  </a:lnTo>
                  <a:lnTo>
                    <a:pt x="3092662" y="132733"/>
                  </a:lnTo>
                  <a:lnTo>
                    <a:pt x="3138621" y="149537"/>
                  </a:lnTo>
                  <a:lnTo>
                    <a:pt x="3184209" y="167303"/>
                  </a:lnTo>
                  <a:lnTo>
                    <a:pt x="3229410" y="186025"/>
                  </a:lnTo>
                  <a:lnTo>
                    <a:pt x="3274207" y="205698"/>
                  </a:lnTo>
                  <a:lnTo>
                    <a:pt x="3318588" y="226313"/>
                  </a:lnTo>
                  <a:lnTo>
                    <a:pt x="3362534" y="247867"/>
                  </a:lnTo>
                  <a:lnTo>
                    <a:pt x="3406032" y="270351"/>
                  </a:lnTo>
                  <a:lnTo>
                    <a:pt x="3449067" y="293759"/>
                  </a:lnTo>
                  <a:lnTo>
                    <a:pt x="3491621" y="318086"/>
                  </a:lnTo>
                  <a:lnTo>
                    <a:pt x="3533681" y="343324"/>
                  </a:lnTo>
                  <a:lnTo>
                    <a:pt x="3575231" y="369468"/>
                  </a:lnTo>
                  <a:lnTo>
                    <a:pt x="3616256" y="396510"/>
                  </a:lnTo>
                  <a:lnTo>
                    <a:pt x="3656739" y="424446"/>
                  </a:lnTo>
                  <a:lnTo>
                    <a:pt x="3696666" y="453267"/>
                  </a:lnTo>
                  <a:lnTo>
                    <a:pt x="3736022" y="482969"/>
                  </a:lnTo>
                  <a:lnTo>
                    <a:pt x="3774791" y="513543"/>
                  </a:lnTo>
                  <a:lnTo>
                    <a:pt x="3812957" y="544986"/>
                  </a:lnTo>
                  <a:lnTo>
                    <a:pt x="3850506" y="577288"/>
                  </a:lnTo>
                  <a:lnTo>
                    <a:pt x="3887421" y="610446"/>
                  </a:lnTo>
                  <a:lnTo>
                    <a:pt x="3923688" y="644451"/>
                  </a:lnTo>
                  <a:lnTo>
                    <a:pt x="3959292" y="679298"/>
                  </a:lnTo>
                  <a:lnTo>
                    <a:pt x="3994139" y="714901"/>
                  </a:lnTo>
                  <a:lnTo>
                    <a:pt x="4028145" y="751168"/>
                  </a:lnTo>
                  <a:lnTo>
                    <a:pt x="4061302" y="788084"/>
                  </a:lnTo>
                  <a:lnTo>
                    <a:pt x="4093605" y="825632"/>
                  </a:lnTo>
                  <a:lnTo>
                    <a:pt x="4125048" y="863799"/>
                  </a:lnTo>
                  <a:lnTo>
                    <a:pt x="4155623" y="902568"/>
                  </a:lnTo>
                  <a:lnTo>
                    <a:pt x="4185324" y="941923"/>
                  </a:lnTo>
                  <a:lnTo>
                    <a:pt x="4214146" y="981850"/>
                  </a:lnTo>
                  <a:lnTo>
                    <a:pt x="4242081" y="1022334"/>
                  </a:lnTo>
                  <a:lnTo>
                    <a:pt x="4269124" y="1063358"/>
                  </a:lnTo>
                  <a:lnTo>
                    <a:pt x="4295268" y="1104908"/>
                  </a:lnTo>
                  <a:lnTo>
                    <a:pt x="4320506" y="1146968"/>
                  </a:lnTo>
                  <a:lnTo>
                    <a:pt x="4344833" y="1189523"/>
                  </a:lnTo>
                  <a:lnTo>
                    <a:pt x="4368241" y="1232557"/>
                  </a:lnTo>
                  <a:lnTo>
                    <a:pt x="4390725" y="1276055"/>
                  </a:lnTo>
                  <a:lnTo>
                    <a:pt x="4412278" y="1320002"/>
                  </a:lnTo>
                  <a:lnTo>
                    <a:pt x="4432894" y="1364382"/>
                  </a:lnTo>
                  <a:lnTo>
                    <a:pt x="4452566" y="1409180"/>
                  </a:lnTo>
                  <a:lnTo>
                    <a:pt x="4471289" y="1454381"/>
                  </a:lnTo>
                  <a:lnTo>
                    <a:pt x="4489055" y="1499968"/>
                  </a:lnTo>
                  <a:lnTo>
                    <a:pt x="4505858" y="1545928"/>
                  </a:lnTo>
                  <a:lnTo>
                    <a:pt x="4521692" y="1592243"/>
                  </a:lnTo>
                  <a:lnTo>
                    <a:pt x="4536551" y="1638900"/>
                  </a:lnTo>
                  <a:lnTo>
                    <a:pt x="4550428" y="1685883"/>
                  </a:lnTo>
                  <a:lnTo>
                    <a:pt x="4563317" y="1733175"/>
                  </a:lnTo>
                  <a:lnTo>
                    <a:pt x="4575212" y="1780763"/>
                  </a:lnTo>
                  <a:lnTo>
                    <a:pt x="4586105" y="1828630"/>
                  </a:lnTo>
                  <a:lnTo>
                    <a:pt x="4595991" y="1876761"/>
                  </a:lnTo>
                  <a:lnTo>
                    <a:pt x="4604864" y="1925142"/>
                  </a:lnTo>
                  <a:lnTo>
                    <a:pt x="4612716" y="1973755"/>
                  </a:lnTo>
                  <a:lnTo>
                    <a:pt x="4619543" y="2022587"/>
                  </a:lnTo>
                  <a:lnTo>
                    <a:pt x="4625336" y="2071621"/>
                  </a:lnTo>
                  <a:lnTo>
                    <a:pt x="4630091" y="2120843"/>
                  </a:lnTo>
                  <a:lnTo>
                    <a:pt x="4633800" y="2170236"/>
                  </a:lnTo>
                  <a:lnTo>
                    <a:pt x="4636457" y="2219786"/>
                  </a:lnTo>
                  <a:lnTo>
                    <a:pt x="4638056" y="2269478"/>
                  </a:lnTo>
                  <a:lnTo>
                    <a:pt x="4638590" y="2319295"/>
                  </a:lnTo>
                  <a:lnTo>
                    <a:pt x="4638093" y="2367819"/>
                  </a:lnTo>
                  <a:lnTo>
                    <a:pt x="4636607" y="2416101"/>
                  </a:lnTo>
                  <a:lnTo>
                    <a:pt x="4634141" y="2464130"/>
                  </a:lnTo>
                  <a:lnTo>
                    <a:pt x="4630707" y="2511897"/>
                  </a:lnTo>
                  <a:lnTo>
                    <a:pt x="4626313" y="2559391"/>
                  </a:lnTo>
                  <a:lnTo>
                    <a:pt x="4620970" y="2606605"/>
                  </a:lnTo>
                  <a:lnTo>
                    <a:pt x="4614686" y="2653527"/>
                  </a:lnTo>
                  <a:lnTo>
                    <a:pt x="4607472" y="2700148"/>
                  </a:lnTo>
                  <a:lnTo>
                    <a:pt x="4599337" y="2746458"/>
                  </a:lnTo>
                  <a:lnTo>
                    <a:pt x="4590290" y="2792448"/>
                  </a:lnTo>
                  <a:lnTo>
                    <a:pt x="4580343" y="2838108"/>
                  </a:lnTo>
                  <a:lnTo>
                    <a:pt x="4569504" y="2883428"/>
                  </a:lnTo>
                  <a:lnTo>
                    <a:pt x="4557782" y="2928399"/>
                  </a:lnTo>
                  <a:lnTo>
                    <a:pt x="4545188" y="2973010"/>
                  </a:lnTo>
                  <a:lnTo>
                    <a:pt x="4531732" y="3017253"/>
                  </a:lnTo>
                  <a:lnTo>
                    <a:pt x="4517422" y="3061118"/>
                  </a:lnTo>
                  <a:lnTo>
                    <a:pt x="4502270" y="3104594"/>
                  </a:lnTo>
                  <a:lnTo>
                    <a:pt x="4486283" y="3147673"/>
                  </a:lnTo>
                  <a:lnTo>
                    <a:pt x="4469473" y="3190344"/>
                  </a:lnTo>
                  <a:lnTo>
                    <a:pt x="4451848" y="3232598"/>
                  </a:lnTo>
                  <a:lnTo>
                    <a:pt x="4433419" y="3274425"/>
                  </a:lnTo>
                  <a:lnTo>
                    <a:pt x="4414195" y="3315815"/>
                  </a:lnTo>
                  <a:lnTo>
                    <a:pt x="4394185" y="3356759"/>
                  </a:lnTo>
                  <a:lnTo>
                    <a:pt x="4373400" y="3397247"/>
                  </a:lnTo>
                  <a:lnTo>
                    <a:pt x="4351850" y="3437270"/>
                  </a:lnTo>
                  <a:lnTo>
                    <a:pt x="4329543" y="3476817"/>
                  </a:lnTo>
                  <a:lnTo>
                    <a:pt x="4306489" y="3515880"/>
                  </a:lnTo>
                  <a:lnTo>
                    <a:pt x="4282699" y="3554447"/>
                  </a:lnTo>
                  <a:lnTo>
                    <a:pt x="4258182" y="3592511"/>
                  </a:lnTo>
                  <a:lnTo>
                    <a:pt x="4232947" y="3630060"/>
                  </a:lnTo>
                  <a:lnTo>
                    <a:pt x="4207005" y="3667085"/>
                  </a:lnTo>
                  <a:lnTo>
                    <a:pt x="4180365" y="3703577"/>
                  </a:lnTo>
                  <a:lnTo>
                    <a:pt x="4153036" y="3739527"/>
                  </a:lnTo>
                  <a:lnTo>
                    <a:pt x="4125028" y="3774923"/>
                  </a:lnTo>
                  <a:lnTo>
                    <a:pt x="4096352" y="3809757"/>
                  </a:lnTo>
                  <a:lnTo>
                    <a:pt x="4067016" y="3844018"/>
                  </a:lnTo>
                  <a:lnTo>
                    <a:pt x="4037031" y="3877698"/>
                  </a:lnTo>
                  <a:lnTo>
                    <a:pt x="4006405" y="3910786"/>
                  </a:lnTo>
                  <a:lnTo>
                    <a:pt x="3975150" y="3943273"/>
                  </a:lnTo>
                  <a:lnTo>
                    <a:pt x="3943273" y="3975150"/>
                  </a:lnTo>
                  <a:lnTo>
                    <a:pt x="3910786" y="4006405"/>
                  </a:lnTo>
                  <a:lnTo>
                    <a:pt x="3877698" y="4037031"/>
                  </a:lnTo>
                  <a:lnTo>
                    <a:pt x="3844018" y="4067016"/>
                  </a:lnTo>
                  <a:lnTo>
                    <a:pt x="3809757" y="4096352"/>
                  </a:lnTo>
                  <a:lnTo>
                    <a:pt x="3774923" y="4125028"/>
                  </a:lnTo>
                  <a:lnTo>
                    <a:pt x="3739527" y="4153036"/>
                  </a:lnTo>
                  <a:lnTo>
                    <a:pt x="3703577" y="4180365"/>
                  </a:lnTo>
                  <a:lnTo>
                    <a:pt x="3667085" y="4207005"/>
                  </a:lnTo>
                  <a:lnTo>
                    <a:pt x="3630060" y="4232947"/>
                  </a:lnTo>
                  <a:lnTo>
                    <a:pt x="3592511" y="4258182"/>
                  </a:lnTo>
                  <a:lnTo>
                    <a:pt x="3554447" y="4282699"/>
                  </a:lnTo>
                  <a:lnTo>
                    <a:pt x="3515880" y="4306489"/>
                  </a:lnTo>
                  <a:lnTo>
                    <a:pt x="3476817" y="4329543"/>
                  </a:lnTo>
                  <a:lnTo>
                    <a:pt x="3437270" y="4351850"/>
                  </a:lnTo>
                  <a:lnTo>
                    <a:pt x="3397247" y="4373400"/>
                  </a:lnTo>
                  <a:lnTo>
                    <a:pt x="3356759" y="4394185"/>
                  </a:lnTo>
                  <a:lnTo>
                    <a:pt x="3315815" y="4414195"/>
                  </a:lnTo>
                  <a:lnTo>
                    <a:pt x="3274425" y="4433419"/>
                  </a:lnTo>
                  <a:lnTo>
                    <a:pt x="3232598" y="4451848"/>
                  </a:lnTo>
                  <a:lnTo>
                    <a:pt x="3190344" y="4469473"/>
                  </a:lnTo>
                  <a:lnTo>
                    <a:pt x="3147673" y="4486283"/>
                  </a:lnTo>
                  <a:lnTo>
                    <a:pt x="3104594" y="4502270"/>
                  </a:lnTo>
                  <a:lnTo>
                    <a:pt x="3061118" y="4517422"/>
                  </a:lnTo>
                  <a:lnTo>
                    <a:pt x="3017253" y="4531732"/>
                  </a:lnTo>
                  <a:lnTo>
                    <a:pt x="2973010" y="4545188"/>
                  </a:lnTo>
                  <a:lnTo>
                    <a:pt x="2928399" y="4557782"/>
                  </a:lnTo>
                  <a:lnTo>
                    <a:pt x="2883428" y="4569504"/>
                  </a:lnTo>
                  <a:lnTo>
                    <a:pt x="2838108" y="4580343"/>
                  </a:lnTo>
                  <a:lnTo>
                    <a:pt x="2792448" y="4590290"/>
                  </a:lnTo>
                  <a:lnTo>
                    <a:pt x="2746458" y="4599337"/>
                  </a:lnTo>
                  <a:lnTo>
                    <a:pt x="2700148" y="4607472"/>
                  </a:lnTo>
                  <a:lnTo>
                    <a:pt x="2653527" y="4614686"/>
                  </a:lnTo>
                  <a:lnTo>
                    <a:pt x="2606605" y="4620970"/>
                  </a:lnTo>
                  <a:lnTo>
                    <a:pt x="2559391" y="4626313"/>
                  </a:lnTo>
                  <a:lnTo>
                    <a:pt x="2511897" y="4630707"/>
                  </a:lnTo>
                  <a:lnTo>
                    <a:pt x="2464130" y="4634141"/>
                  </a:lnTo>
                  <a:lnTo>
                    <a:pt x="2416101" y="4636607"/>
                  </a:lnTo>
                  <a:lnTo>
                    <a:pt x="2367819" y="4638093"/>
                  </a:lnTo>
                  <a:lnTo>
                    <a:pt x="2319295" y="4638590"/>
                  </a:lnTo>
                  <a:lnTo>
                    <a:pt x="2270770" y="4638093"/>
                  </a:lnTo>
                  <a:lnTo>
                    <a:pt x="2222489" y="4636607"/>
                  </a:lnTo>
                  <a:lnTo>
                    <a:pt x="2174460" y="4634141"/>
                  </a:lnTo>
                  <a:lnTo>
                    <a:pt x="2126693" y="4630707"/>
                  </a:lnTo>
                  <a:lnTo>
                    <a:pt x="2079198" y="4626313"/>
                  </a:lnTo>
                  <a:lnTo>
                    <a:pt x="2031985" y="4620970"/>
                  </a:lnTo>
                  <a:lnTo>
                    <a:pt x="1985063" y="4614686"/>
                  </a:lnTo>
                  <a:lnTo>
                    <a:pt x="1938442" y="4607472"/>
                  </a:lnTo>
                  <a:lnTo>
                    <a:pt x="1892132" y="4599337"/>
                  </a:lnTo>
                  <a:lnTo>
                    <a:pt x="1846142" y="4590290"/>
                  </a:lnTo>
                  <a:lnTo>
                    <a:pt x="1800482" y="4580343"/>
                  </a:lnTo>
                  <a:lnTo>
                    <a:pt x="1755162" y="4569504"/>
                  </a:lnTo>
                  <a:lnTo>
                    <a:pt x="1710191" y="4557782"/>
                  </a:lnTo>
                  <a:lnTo>
                    <a:pt x="1665579" y="4545188"/>
                  </a:lnTo>
                  <a:lnTo>
                    <a:pt x="1621336" y="4531732"/>
                  </a:lnTo>
                  <a:lnTo>
                    <a:pt x="1577472" y="4517422"/>
                  </a:lnTo>
                  <a:lnTo>
                    <a:pt x="1533995" y="4502270"/>
                  </a:lnTo>
                  <a:lnTo>
                    <a:pt x="1490917" y="4486283"/>
                  </a:lnTo>
                  <a:lnTo>
                    <a:pt x="1448246" y="4469473"/>
                  </a:lnTo>
                  <a:lnTo>
                    <a:pt x="1405992" y="4451848"/>
                  </a:lnTo>
                  <a:lnTo>
                    <a:pt x="1364165" y="4433419"/>
                  </a:lnTo>
                  <a:lnTo>
                    <a:pt x="1322775" y="4414195"/>
                  </a:lnTo>
                  <a:lnTo>
                    <a:pt x="1281830" y="4394185"/>
                  </a:lnTo>
                  <a:lnTo>
                    <a:pt x="1241342" y="4373400"/>
                  </a:lnTo>
                  <a:lnTo>
                    <a:pt x="1201320" y="4351850"/>
                  </a:lnTo>
                  <a:lnTo>
                    <a:pt x="1161772" y="4329543"/>
                  </a:lnTo>
                  <a:lnTo>
                    <a:pt x="1122710" y="4306489"/>
                  </a:lnTo>
                  <a:lnTo>
                    <a:pt x="1084142" y="4282699"/>
                  </a:lnTo>
                  <a:lnTo>
                    <a:pt x="1046079" y="4258182"/>
                  </a:lnTo>
                  <a:lnTo>
                    <a:pt x="1008530" y="4232947"/>
                  </a:lnTo>
                  <a:lnTo>
                    <a:pt x="971504" y="4207005"/>
                  </a:lnTo>
                  <a:lnTo>
                    <a:pt x="935012" y="4180365"/>
                  </a:lnTo>
                  <a:lnTo>
                    <a:pt x="899063" y="4153036"/>
                  </a:lnTo>
                  <a:lnTo>
                    <a:pt x="863667" y="4125028"/>
                  </a:lnTo>
                  <a:lnTo>
                    <a:pt x="828833" y="4096352"/>
                  </a:lnTo>
                  <a:lnTo>
                    <a:pt x="794571" y="4067016"/>
                  </a:lnTo>
                  <a:lnTo>
                    <a:pt x="760892" y="4037031"/>
                  </a:lnTo>
                  <a:lnTo>
                    <a:pt x="727803" y="4006405"/>
                  </a:lnTo>
                  <a:lnTo>
                    <a:pt x="695316" y="3975150"/>
                  </a:lnTo>
                  <a:lnTo>
                    <a:pt x="663440" y="3943273"/>
                  </a:lnTo>
                  <a:lnTo>
                    <a:pt x="632185" y="3910786"/>
                  </a:lnTo>
                  <a:lnTo>
                    <a:pt x="601559" y="3877698"/>
                  </a:lnTo>
                  <a:lnTo>
                    <a:pt x="571574" y="3844018"/>
                  </a:lnTo>
                  <a:lnTo>
                    <a:pt x="542238" y="3809757"/>
                  </a:lnTo>
                  <a:lnTo>
                    <a:pt x="513561" y="3774923"/>
                  </a:lnTo>
                  <a:lnTo>
                    <a:pt x="485554" y="3739527"/>
                  </a:lnTo>
                  <a:lnTo>
                    <a:pt x="458225" y="3703577"/>
                  </a:lnTo>
                  <a:lnTo>
                    <a:pt x="431585" y="3667085"/>
                  </a:lnTo>
                  <a:lnTo>
                    <a:pt x="405642" y="3630060"/>
                  </a:lnTo>
                  <a:lnTo>
                    <a:pt x="380408" y="3592511"/>
                  </a:lnTo>
                  <a:lnTo>
                    <a:pt x="355890" y="3554447"/>
                  </a:lnTo>
                  <a:lnTo>
                    <a:pt x="332100" y="3515880"/>
                  </a:lnTo>
                  <a:lnTo>
                    <a:pt x="309047" y="3476817"/>
                  </a:lnTo>
                  <a:lnTo>
                    <a:pt x="286740" y="3437270"/>
                  </a:lnTo>
                  <a:lnTo>
                    <a:pt x="265189" y="3397247"/>
                  </a:lnTo>
                  <a:lnTo>
                    <a:pt x="244404" y="3356759"/>
                  </a:lnTo>
                  <a:lnTo>
                    <a:pt x="224395" y="3315815"/>
                  </a:lnTo>
                  <a:lnTo>
                    <a:pt x="205171" y="3274425"/>
                  </a:lnTo>
                  <a:lnTo>
                    <a:pt x="186742" y="3232598"/>
                  </a:lnTo>
                  <a:lnTo>
                    <a:pt x="169117" y="3190344"/>
                  </a:lnTo>
                  <a:lnTo>
                    <a:pt x="152307" y="3147673"/>
                  </a:lnTo>
                  <a:lnTo>
                    <a:pt x="136320" y="3104594"/>
                  </a:lnTo>
                  <a:lnTo>
                    <a:pt x="121167" y="3061118"/>
                  </a:lnTo>
                  <a:lnTo>
                    <a:pt x="106858" y="3017253"/>
                  </a:lnTo>
                  <a:lnTo>
                    <a:pt x="93401" y="2973010"/>
                  </a:lnTo>
                  <a:lnTo>
                    <a:pt x="80808" y="2928399"/>
                  </a:lnTo>
                  <a:lnTo>
                    <a:pt x="69086" y="2883428"/>
                  </a:lnTo>
                  <a:lnTo>
                    <a:pt x="58247" y="2838108"/>
                  </a:lnTo>
                  <a:lnTo>
                    <a:pt x="48299" y="2792448"/>
                  </a:lnTo>
                  <a:lnTo>
                    <a:pt x="39253" y="2746458"/>
                  </a:lnTo>
                  <a:lnTo>
                    <a:pt x="31118" y="2700148"/>
                  </a:lnTo>
                  <a:lnTo>
                    <a:pt x="23904" y="2653527"/>
                  </a:lnTo>
                  <a:lnTo>
                    <a:pt x="17620" y="2606605"/>
                  </a:lnTo>
                  <a:lnTo>
                    <a:pt x="12276" y="2559391"/>
                  </a:lnTo>
                  <a:lnTo>
                    <a:pt x="7882" y="2511897"/>
                  </a:lnTo>
                  <a:lnTo>
                    <a:pt x="4448" y="2464130"/>
                  </a:lnTo>
                  <a:lnTo>
                    <a:pt x="1983" y="2416101"/>
                  </a:lnTo>
                  <a:lnTo>
                    <a:pt x="497" y="2367819"/>
                  </a:lnTo>
                  <a:lnTo>
                    <a:pt x="0" y="23192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2534" y="1671330"/>
            <a:ext cx="1265555" cy="1082669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1588" algn="ctr">
              <a:lnSpc>
                <a:spcPct val="100400"/>
              </a:lnSpc>
              <a:spcBef>
                <a:spcPts val="43"/>
              </a:spcBef>
            </a:pPr>
            <a:r>
              <a:rPr b="1" spc="-5" dirty="0"/>
              <a:t>Massive Multitask Language Understanding </a:t>
            </a:r>
            <a:r>
              <a:rPr spc="-5" dirty="0"/>
              <a:t>(MMLU)</a:t>
            </a:r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927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2021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014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2022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0134" y="2884600"/>
            <a:ext cx="3289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/>
              <a:t>Lite</a:t>
            </a:r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33160" y="4194573"/>
            <a:ext cx="256952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Hendrycks,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2021.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“Measuring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Massive </a:t>
            </a:r>
            <a:r>
              <a:rPr sz="1000" dirty="0">
                <a:latin typeface="Lato"/>
                <a:cs typeface="Lato"/>
              </a:rPr>
              <a:t>Multitask</a:t>
            </a:r>
            <a:r>
              <a:rPr sz="1000" spc="-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5" dirty="0">
                <a:latin typeface="Lato"/>
                <a:cs typeface="Lato"/>
              </a:rPr>
              <a:t> Understanding”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7502" y="4194573"/>
            <a:ext cx="287845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Suzgun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2022.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“Challenging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BIG-</a:t>
            </a:r>
            <a:r>
              <a:rPr sz="1000" spc="-5" dirty="0">
                <a:latin typeface="Lato"/>
                <a:cs typeface="Lato"/>
              </a:rPr>
              <a:t>Bench </a:t>
            </a:r>
            <a:r>
              <a:rPr sz="1000" dirty="0">
                <a:latin typeface="Lato"/>
                <a:cs typeface="Lato"/>
              </a:rPr>
              <a:t>tasks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and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whether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chain-of-thought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can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solve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them“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48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5" dirty="0"/>
              <a:t>(ICL)</a:t>
            </a:r>
            <a:r>
              <a:rPr spc="-148" dirty="0"/>
              <a:t> </a:t>
            </a:r>
            <a:r>
              <a:rPr spc="-75" dirty="0"/>
              <a:t>-</a:t>
            </a:r>
            <a:r>
              <a:rPr spc="-145" dirty="0"/>
              <a:t> </a:t>
            </a:r>
            <a:r>
              <a:rPr dirty="0"/>
              <a:t>zero</a:t>
            </a:r>
            <a:r>
              <a:rPr spc="-148" dirty="0"/>
              <a:t> </a:t>
            </a:r>
            <a:r>
              <a:rPr dirty="0"/>
              <a:t>shot</a:t>
            </a:r>
            <a:r>
              <a:rPr spc="-145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7468" y="1347616"/>
            <a:ext cx="2612073" cy="835978"/>
            <a:chOff x="1214935" y="2695231"/>
            <a:chExt cx="5224145" cy="1671955"/>
          </a:xfrm>
        </p:grpSpPr>
        <p:sp>
          <p:nvSpPr>
            <p:cNvPr id="4" name="object 4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3984" y="1427025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7536" y="1346991"/>
            <a:ext cx="1474470" cy="1471295"/>
            <a:chOff x="7595072" y="2693982"/>
            <a:chExt cx="2948940" cy="2942590"/>
          </a:xfrm>
        </p:grpSpPr>
        <p:sp>
          <p:nvSpPr>
            <p:cNvPr id="8" name="object 8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4" y="2932010"/>
                  </a:lnTo>
                  <a:lnTo>
                    <a:pt x="1372784" y="2929675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2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9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3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58" y="792415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60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7599834" y="2698744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3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1" y="1002900"/>
                  </a:lnTo>
                  <a:lnTo>
                    <a:pt x="90154" y="959504"/>
                  </a:lnTo>
                  <a:lnTo>
                    <a:pt x="106710" y="916742"/>
                  </a:lnTo>
                  <a:lnTo>
                    <a:pt x="124554" y="874638"/>
                  </a:lnTo>
                  <a:lnTo>
                    <a:pt x="143663" y="833216"/>
                  </a:lnTo>
                  <a:lnTo>
                    <a:pt x="164011" y="792501"/>
                  </a:lnTo>
                  <a:lnTo>
                    <a:pt x="185576" y="752515"/>
                  </a:lnTo>
                  <a:lnTo>
                    <a:pt x="208332" y="713284"/>
                  </a:lnTo>
                  <a:lnTo>
                    <a:pt x="232256" y="674832"/>
                  </a:lnTo>
                  <a:lnTo>
                    <a:pt x="257323" y="637182"/>
                  </a:lnTo>
                  <a:lnTo>
                    <a:pt x="283509" y="600359"/>
                  </a:lnTo>
                  <a:lnTo>
                    <a:pt x="310789" y="564388"/>
                  </a:lnTo>
                  <a:lnTo>
                    <a:pt x="339141" y="529292"/>
                  </a:lnTo>
                  <a:lnTo>
                    <a:pt x="368539" y="495095"/>
                  </a:lnTo>
                  <a:lnTo>
                    <a:pt x="398959" y="461821"/>
                  </a:lnTo>
                  <a:lnTo>
                    <a:pt x="430377" y="429496"/>
                  </a:lnTo>
                  <a:lnTo>
                    <a:pt x="462769" y="398142"/>
                  </a:lnTo>
                  <a:lnTo>
                    <a:pt x="496110" y="367784"/>
                  </a:lnTo>
                  <a:lnTo>
                    <a:pt x="530377" y="338446"/>
                  </a:lnTo>
                  <a:lnTo>
                    <a:pt x="565545" y="310153"/>
                  </a:lnTo>
                  <a:lnTo>
                    <a:pt x="601591" y="282928"/>
                  </a:lnTo>
                  <a:lnTo>
                    <a:pt x="638489" y="256795"/>
                  </a:lnTo>
                  <a:lnTo>
                    <a:pt x="676215" y="231780"/>
                  </a:lnTo>
                  <a:lnTo>
                    <a:pt x="714746" y="207905"/>
                  </a:lnTo>
                  <a:lnTo>
                    <a:pt x="754058" y="185196"/>
                  </a:lnTo>
                  <a:lnTo>
                    <a:pt x="794125" y="163675"/>
                  </a:lnTo>
                  <a:lnTo>
                    <a:pt x="834924" y="143368"/>
                  </a:lnTo>
                  <a:lnTo>
                    <a:pt x="876431" y="124299"/>
                  </a:lnTo>
                  <a:lnTo>
                    <a:pt x="918621" y="106491"/>
                  </a:lnTo>
                  <a:lnTo>
                    <a:pt x="961470" y="89969"/>
                  </a:lnTo>
                  <a:lnTo>
                    <a:pt x="1004954" y="74757"/>
                  </a:lnTo>
                  <a:lnTo>
                    <a:pt x="1049049" y="60879"/>
                  </a:lnTo>
                  <a:lnTo>
                    <a:pt x="1093731" y="48360"/>
                  </a:lnTo>
                  <a:lnTo>
                    <a:pt x="1138975" y="37222"/>
                  </a:lnTo>
                  <a:lnTo>
                    <a:pt x="1184757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1" y="6981"/>
                  </a:lnTo>
                  <a:lnTo>
                    <a:pt x="1372784" y="3119"/>
                  </a:lnTo>
                  <a:lnTo>
                    <a:pt x="1420894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4" y="2932010"/>
                  </a:lnTo>
                  <a:lnTo>
                    <a:pt x="1372784" y="2929674"/>
                  </a:lnTo>
                  <a:lnTo>
                    <a:pt x="1325091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7" y="2905301"/>
                  </a:lnTo>
                  <a:lnTo>
                    <a:pt x="1138975" y="2895571"/>
                  </a:lnTo>
                  <a:lnTo>
                    <a:pt x="1093731" y="2884434"/>
                  </a:lnTo>
                  <a:lnTo>
                    <a:pt x="1049049" y="2871914"/>
                  </a:lnTo>
                  <a:lnTo>
                    <a:pt x="1004954" y="2858036"/>
                  </a:lnTo>
                  <a:lnTo>
                    <a:pt x="961470" y="2842824"/>
                  </a:lnTo>
                  <a:lnTo>
                    <a:pt x="918621" y="2826302"/>
                  </a:lnTo>
                  <a:lnTo>
                    <a:pt x="876431" y="2808494"/>
                  </a:lnTo>
                  <a:lnTo>
                    <a:pt x="834924" y="2789425"/>
                  </a:lnTo>
                  <a:lnTo>
                    <a:pt x="794125" y="2769118"/>
                  </a:lnTo>
                  <a:lnTo>
                    <a:pt x="754058" y="2747598"/>
                  </a:lnTo>
                  <a:lnTo>
                    <a:pt x="714746" y="2724888"/>
                  </a:lnTo>
                  <a:lnTo>
                    <a:pt x="676215" y="2701013"/>
                  </a:lnTo>
                  <a:lnTo>
                    <a:pt x="638489" y="2675998"/>
                  </a:lnTo>
                  <a:lnTo>
                    <a:pt x="601591" y="2649865"/>
                  </a:lnTo>
                  <a:lnTo>
                    <a:pt x="565545" y="2622640"/>
                  </a:lnTo>
                  <a:lnTo>
                    <a:pt x="530377" y="2594347"/>
                  </a:lnTo>
                  <a:lnTo>
                    <a:pt x="496110" y="2565009"/>
                  </a:lnTo>
                  <a:lnTo>
                    <a:pt x="462769" y="2534651"/>
                  </a:lnTo>
                  <a:lnTo>
                    <a:pt x="430377" y="2503298"/>
                  </a:lnTo>
                  <a:lnTo>
                    <a:pt x="398959" y="2470972"/>
                  </a:lnTo>
                  <a:lnTo>
                    <a:pt x="368539" y="2437698"/>
                  </a:lnTo>
                  <a:lnTo>
                    <a:pt x="339141" y="2403502"/>
                  </a:lnTo>
                  <a:lnTo>
                    <a:pt x="310789" y="2368405"/>
                  </a:lnTo>
                  <a:lnTo>
                    <a:pt x="283509" y="2332434"/>
                  </a:lnTo>
                  <a:lnTo>
                    <a:pt x="257323" y="2295611"/>
                  </a:lnTo>
                  <a:lnTo>
                    <a:pt x="232256" y="2257961"/>
                  </a:lnTo>
                  <a:lnTo>
                    <a:pt x="208332" y="2219509"/>
                  </a:lnTo>
                  <a:lnTo>
                    <a:pt x="185576" y="2180278"/>
                  </a:lnTo>
                  <a:lnTo>
                    <a:pt x="164011" y="2140292"/>
                  </a:lnTo>
                  <a:lnTo>
                    <a:pt x="143663" y="2099577"/>
                  </a:lnTo>
                  <a:lnTo>
                    <a:pt x="124554" y="2058155"/>
                  </a:lnTo>
                  <a:lnTo>
                    <a:pt x="106710" y="2016051"/>
                  </a:lnTo>
                  <a:lnTo>
                    <a:pt x="90154" y="1973289"/>
                  </a:lnTo>
                  <a:lnTo>
                    <a:pt x="74911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3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49005" y="1961953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2088" y="1349997"/>
            <a:ext cx="2607310" cy="730328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660" y="949692"/>
            <a:ext cx="3583930" cy="25853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2745" y="1943226"/>
            <a:ext cx="2687955" cy="53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350">
              <a:spcBef>
                <a:spcPts val="425"/>
              </a:spcBef>
            </a:pPr>
            <a:r>
              <a:rPr b="1" spc="-13" dirty="0"/>
              <a:t>BIG-</a:t>
            </a:r>
            <a:r>
              <a:rPr b="1" dirty="0"/>
              <a:t>bench</a:t>
            </a:r>
            <a:r>
              <a:rPr b="1" spc="-45" dirty="0"/>
              <a:t> </a:t>
            </a:r>
            <a:r>
              <a:rPr b="1" spc="-10" dirty="0"/>
              <a:t>Hard</a:t>
            </a:r>
            <a:endParaRPr/>
          </a:p>
          <a:p>
            <a:pPr marL="1783715">
              <a:spcBef>
                <a:spcPts val="378"/>
              </a:spcBef>
            </a:pPr>
            <a:r>
              <a:rPr b="1" spc="-13" dirty="0"/>
              <a:t>BIG-</a:t>
            </a:r>
            <a:r>
              <a:rPr b="1" spc="-5" dirty="0"/>
              <a:t>bench</a:t>
            </a: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44015" y="1058542"/>
            <a:ext cx="2324100" cy="2324100"/>
            <a:chOff x="3288030" y="2117083"/>
            <a:chExt cx="4648200" cy="4648200"/>
          </a:xfrm>
        </p:grpSpPr>
        <p:sp>
          <p:nvSpPr>
            <p:cNvPr id="6" name="object 6"/>
            <p:cNvSpPr/>
            <p:nvPr/>
          </p:nvSpPr>
          <p:spPr>
            <a:xfrm>
              <a:off x="3292793" y="2121845"/>
              <a:ext cx="4638675" cy="4635500"/>
            </a:xfrm>
            <a:custGeom>
              <a:avLst/>
              <a:gdLst/>
              <a:ahLst/>
              <a:cxnLst/>
              <a:rect l="l" t="t" r="r" b="b"/>
              <a:pathLst>
                <a:path w="4638675" h="4635500">
                  <a:moveTo>
                    <a:pt x="2566969" y="12700"/>
                  </a:moveTo>
                  <a:lnTo>
                    <a:pt x="2031985" y="12700"/>
                  </a:lnTo>
                  <a:lnTo>
                    <a:pt x="2079198" y="0"/>
                  </a:lnTo>
                  <a:lnTo>
                    <a:pt x="2517747" y="0"/>
                  </a:lnTo>
                  <a:lnTo>
                    <a:pt x="2566969" y="12700"/>
                  </a:lnTo>
                  <a:close/>
                </a:path>
                <a:path w="4638675" h="4635500">
                  <a:moveTo>
                    <a:pt x="2746458" y="4597400"/>
                  </a:moveTo>
                  <a:lnTo>
                    <a:pt x="1892132" y="4597400"/>
                  </a:lnTo>
                  <a:lnTo>
                    <a:pt x="1490917" y="4483100"/>
                  </a:lnTo>
                  <a:lnTo>
                    <a:pt x="1448246" y="4457700"/>
                  </a:lnTo>
                  <a:lnTo>
                    <a:pt x="1364165" y="4432300"/>
                  </a:lnTo>
                  <a:lnTo>
                    <a:pt x="1281830" y="4381500"/>
                  </a:lnTo>
                  <a:lnTo>
                    <a:pt x="1241342" y="4368800"/>
                  </a:lnTo>
                  <a:lnTo>
                    <a:pt x="1161772" y="4318000"/>
                  </a:lnTo>
                  <a:lnTo>
                    <a:pt x="1122710" y="4305300"/>
                  </a:lnTo>
                  <a:lnTo>
                    <a:pt x="1046079" y="4254500"/>
                  </a:lnTo>
                  <a:lnTo>
                    <a:pt x="971504" y="4203700"/>
                  </a:lnTo>
                  <a:lnTo>
                    <a:pt x="935012" y="4178300"/>
                  </a:lnTo>
                  <a:lnTo>
                    <a:pt x="899063" y="4152900"/>
                  </a:lnTo>
                  <a:lnTo>
                    <a:pt x="863667" y="4114800"/>
                  </a:lnTo>
                  <a:lnTo>
                    <a:pt x="828833" y="4089400"/>
                  </a:lnTo>
                  <a:lnTo>
                    <a:pt x="794572" y="4064000"/>
                  </a:lnTo>
                  <a:lnTo>
                    <a:pt x="760892" y="4025900"/>
                  </a:lnTo>
                  <a:lnTo>
                    <a:pt x="727803" y="4000500"/>
                  </a:lnTo>
                  <a:lnTo>
                    <a:pt x="695316" y="3975100"/>
                  </a:lnTo>
                  <a:lnTo>
                    <a:pt x="663440" y="3937000"/>
                  </a:lnTo>
                  <a:lnTo>
                    <a:pt x="632185" y="3898900"/>
                  </a:lnTo>
                  <a:lnTo>
                    <a:pt x="601559" y="3873500"/>
                  </a:lnTo>
                  <a:lnTo>
                    <a:pt x="571574" y="3835400"/>
                  </a:lnTo>
                  <a:lnTo>
                    <a:pt x="542238" y="3797300"/>
                  </a:lnTo>
                  <a:lnTo>
                    <a:pt x="513561" y="3771900"/>
                  </a:lnTo>
                  <a:lnTo>
                    <a:pt x="485554" y="3733800"/>
                  </a:lnTo>
                  <a:lnTo>
                    <a:pt x="458225" y="3695700"/>
                  </a:lnTo>
                  <a:lnTo>
                    <a:pt x="431585" y="3657600"/>
                  </a:lnTo>
                  <a:lnTo>
                    <a:pt x="405642" y="3619500"/>
                  </a:lnTo>
                  <a:lnTo>
                    <a:pt x="380408" y="3581400"/>
                  </a:lnTo>
                  <a:lnTo>
                    <a:pt x="355890" y="3543300"/>
                  </a:lnTo>
                  <a:lnTo>
                    <a:pt x="332100" y="3505200"/>
                  </a:lnTo>
                  <a:lnTo>
                    <a:pt x="309047" y="3467100"/>
                  </a:lnTo>
                  <a:lnTo>
                    <a:pt x="286740" y="3429000"/>
                  </a:lnTo>
                  <a:lnTo>
                    <a:pt x="265189" y="3390900"/>
                  </a:lnTo>
                  <a:lnTo>
                    <a:pt x="244404" y="3352800"/>
                  </a:lnTo>
                  <a:lnTo>
                    <a:pt x="224395" y="3314700"/>
                  </a:lnTo>
                  <a:lnTo>
                    <a:pt x="205171" y="3263900"/>
                  </a:lnTo>
                  <a:lnTo>
                    <a:pt x="186742" y="3225800"/>
                  </a:lnTo>
                  <a:lnTo>
                    <a:pt x="169117" y="3187700"/>
                  </a:lnTo>
                  <a:lnTo>
                    <a:pt x="152307" y="3136900"/>
                  </a:lnTo>
                  <a:lnTo>
                    <a:pt x="136320" y="3098800"/>
                  </a:lnTo>
                  <a:lnTo>
                    <a:pt x="121167" y="3060700"/>
                  </a:lnTo>
                  <a:lnTo>
                    <a:pt x="106858" y="3009900"/>
                  </a:lnTo>
                  <a:lnTo>
                    <a:pt x="93401" y="2971800"/>
                  </a:lnTo>
                  <a:lnTo>
                    <a:pt x="80808" y="2921000"/>
                  </a:lnTo>
                  <a:lnTo>
                    <a:pt x="69086" y="2882900"/>
                  </a:lnTo>
                  <a:lnTo>
                    <a:pt x="58247" y="2832100"/>
                  </a:lnTo>
                  <a:lnTo>
                    <a:pt x="48299" y="2781300"/>
                  </a:lnTo>
                  <a:lnTo>
                    <a:pt x="39253" y="2743200"/>
                  </a:lnTo>
                  <a:lnTo>
                    <a:pt x="31118" y="2692400"/>
                  </a:lnTo>
                  <a:lnTo>
                    <a:pt x="23904" y="2641600"/>
                  </a:lnTo>
                  <a:lnTo>
                    <a:pt x="17620" y="2603500"/>
                  </a:lnTo>
                  <a:lnTo>
                    <a:pt x="12276" y="2552700"/>
                  </a:lnTo>
                  <a:lnTo>
                    <a:pt x="7882" y="2501900"/>
                  </a:lnTo>
                  <a:lnTo>
                    <a:pt x="4448" y="2463800"/>
                  </a:lnTo>
                  <a:lnTo>
                    <a:pt x="1983" y="2413000"/>
                  </a:lnTo>
                  <a:lnTo>
                    <a:pt x="497" y="2362200"/>
                  </a:lnTo>
                  <a:lnTo>
                    <a:pt x="0" y="2311400"/>
                  </a:lnTo>
                  <a:lnTo>
                    <a:pt x="497" y="2260600"/>
                  </a:lnTo>
                  <a:lnTo>
                    <a:pt x="1983" y="2209800"/>
                  </a:lnTo>
                  <a:lnTo>
                    <a:pt x="4448" y="2171700"/>
                  </a:lnTo>
                  <a:lnTo>
                    <a:pt x="7882" y="2120900"/>
                  </a:lnTo>
                  <a:lnTo>
                    <a:pt x="12276" y="2070100"/>
                  </a:lnTo>
                  <a:lnTo>
                    <a:pt x="17620" y="2019300"/>
                  </a:lnTo>
                  <a:lnTo>
                    <a:pt x="23904" y="1981200"/>
                  </a:lnTo>
                  <a:lnTo>
                    <a:pt x="31118" y="1930400"/>
                  </a:lnTo>
                  <a:lnTo>
                    <a:pt x="39253" y="1879600"/>
                  </a:lnTo>
                  <a:lnTo>
                    <a:pt x="48299" y="1841500"/>
                  </a:lnTo>
                  <a:lnTo>
                    <a:pt x="58247" y="1790700"/>
                  </a:lnTo>
                  <a:lnTo>
                    <a:pt x="69086" y="1752600"/>
                  </a:lnTo>
                  <a:lnTo>
                    <a:pt x="80808" y="1701800"/>
                  </a:lnTo>
                  <a:lnTo>
                    <a:pt x="93401" y="1663700"/>
                  </a:lnTo>
                  <a:lnTo>
                    <a:pt x="106858" y="1612900"/>
                  </a:lnTo>
                  <a:lnTo>
                    <a:pt x="121167" y="1574800"/>
                  </a:lnTo>
                  <a:lnTo>
                    <a:pt x="136320" y="1524000"/>
                  </a:lnTo>
                  <a:lnTo>
                    <a:pt x="152307" y="1485900"/>
                  </a:lnTo>
                  <a:lnTo>
                    <a:pt x="169117" y="1447800"/>
                  </a:lnTo>
                  <a:lnTo>
                    <a:pt x="186742" y="1397000"/>
                  </a:lnTo>
                  <a:lnTo>
                    <a:pt x="205171" y="1358900"/>
                  </a:lnTo>
                  <a:lnTo>
                    <a:pt x="224395" y="1320800"/>
                  </a:lnTo>
                  <a:lnTo>
                    <a:pt x="244404" y="1270000"/>
                  </a:lnTo>
                  <a:lnTo>
                    <a:pt x="265189" y="1231900"/>
                  </a:lnTo>
                  <a:lnTo>
                    <a:pt x="286740" y="1193800"/>
                  </a:lnTo>
                  <a:lnTo>
                    <a:pt x="309047" y="1155700"/>
                  </a:lnTo>
                  <a:lnTo>
                    <a:pt x="332100" y="1117600"/>
                  </a:lnTo>
                  <a:lnTo>
                    <a:pt x="355890" y="1079500"/>
                  </a:lnTo>
                  <a:lnTo>
                    <a:pt x="380408" y="1041400"/>
                  </a:lnTo>
                  <a:lnTo>
                    <a:pt x="405642" y="1003300"/>
                  </a:lnTo>
                  <a:lnTo>
                    <a:pt x="431585" y="965200"/>
                  </a:lnTo>
                  <a:lnTo>
                    <a:pt x="458225" y="927100"/>
                  </a:lnTo>
                  <a:lnTo>
                    <a:pt x="485554" y="889000"/>
                  </a:lnTo>
                  <a:lnTo>
                    <a:pt x="513561" y="863600"/>
                  </a:lnTo>
                  <a:lnTo>
                    <a:pt x="542238" y="825500"/>
                  </a:lnTo>
                  <a:lnTo>
                    <a:pt x="571574" y="787400"/>
                  </a:lnTo>
                  <a:lnTo>
                    <a:pt x="601559" y="749300"/>
                  </a:lnTo>
                  <a:lnTo>
                    <a:pt x="632185" y="723900"/>
                  </a:lnTo>
                  <a:lnTo>
                    <a:pt x="663440" y="685800"/>
                  </a:lnTo>
                  <a:lnTo>
                    <a:pt x="695316" y="660400"/>
                  </a:lnTo>
                  <a:lnTo>
                    <a:pt x="727803" y="622300"/>
                  </a:lnTo>
                  <a:lnTo>
                    <a:pt x="760892" y="596900"/>
                  </a:lnTo>
                  <a:lnTo>
                    <a:pt x="794572" y="571500"/>
                  </a:lnTo>
                  <a:lnTo>
                    <a:pt x="828833" y="533400"/>
                  </a:lnTo>
                  <a:lnTo>
                    <a:pt x="863667" y="508000"/>
                  </a:lnTo>
                  <a:lnTo>
                    <a:pt x="899063" y="482600"/>
                  </a:lnTo>
                  <a:lnTo>
                    <a:pt x="935012" y="457200"/>
                  </a:lnTo>
                  <a:lnTo>
                    <a:pt x="971504" y="419100"/>
                  </a:lnTo>
                  <a:lnTo>
                    <a:pt x="1046079" y="368300"/>
                  </a:lnTo>
                  <a:lnTo>
                    <a:pt x="1084142" y="355600"/>
                  </a:lnTo>
                  <a:lnTo>
                    <a:pt x="1161772" y="304800"/>
                  </a:lnTo>
                  <a:lnTo>
                    <a:pt x="1241342" y="254000"/>
                  </a:lnTo>
                  <a:lnTo>
                    <a:pt x="1281830" y="241300"/>
                  </a:lnTo>
                  <a:lnTo>
                    <a:pt x="1322775" y="215900"/>
                  </a:lnTo>
                  <a:lnTo>
                    <a:pt x="1364165" y="203200"/>
                  </a:lnTo>
                  <a:lnTo>
                    <a:pt x="1405992" y="177800"/>
                  </a:lnTo>
                  <a:lnTo>
                    <a:pt x="1448246" y="165100"/>
                  </a:lnTo>
                  <a:lnTo>
                    <a:pt x="1490917" y="139700"/>
                  </a:lnTo>
                  <a:lnTo>
                    <a:pt x="1533995" y="127000"/>
                  </a:lnTo>
                  <a:lnTo>
                    <a:pt x="1846142" y="38100"/>
                  </a:lnTo>
                  <a:lnTo>
                    <a:pt x="1892132" y="38100"/>
                  </a:lnTo>
                  <a:lnTo>
                    <a:pt x="1985063" y="12700"/>
                  </a:lnTo>
                  <a:lnTo>
                    <a:pt x="2616003" y="12700"/>
                  </a:lnTo>
                  <a:lnTo>
                    <a:pt x="2664835" y="25400"/>
                  </a:lnTo>
                  <a:lnTo>
                    <a:pt x="2713448" y="25400"/>
                  </a:lnTo>
                  <a:lnTo>
                    <a:pt x="2809960" y="50800"/>
                  </a:lnTo>
                  <a:lnTo>
                    <a:pt x="2857827" y="50800"/>
                  </a:lnTo>
                  <a:lnTo>
                    <a:pt x="2952707" y="76200"/>
                  </a:lnTo>
                  <a:lnTo>
                    <a:pt x="2999690" y="101600"/>
                  </a:lnTo>
                  <a:lnTo>
                    <a:pt x="3138622" y="139700"/>
                  </a:lnTo>
                  <a:lnTo>
                    <a:pt x="3184209" y="165100"/>
                  </a:lnTo>
                  <a:lnTo>
                    <a:pt x="3229410" y="177800"/>
                  </a:lnTo>
                  <a:lnTo>
                    <a:pt x="3274208" y="203200"/>
                  </a:lnTo>
                  <a:lnTo>
                    <a:pt x="3318588" y="215900"/>
                  </a:lnTo>
                  <a:lnTo>
                    <a:pt x="3449067" y="292100"/>
                  </a:lnTo>
                  <a:lnTo>
                    <a:pt x="3533681" y="342900"/>
                  </a:lnTo>
                  <a:lnTo>
                    <a:pt x="3616256" y="393700"/>
                  </a:lnTo>
                  <a:lnTo>
                    <a:pt x="3696667" y="444500"/>
                  </a:lnTo>
                  <a:lnTo>
                    <a:pt x="3736022" y="482600"/>
                  </a:lnTo>
                  <a:lnTo>
                    <a:pt x="3774791" y="508000"/>
                  </a:lnTo>
                  <a:lnTo>
                    <a:pt x="3812957" y="533400"/>
                  </a:lnTo>
                  <a:lnTo>
                    <a:pt x="3850506" y="571500"/>
                  </a:lnTo>
                  <a:lnTo>
                    <a:pt x="3887421" y="609600"/>
                  </a:lnTo>
                  <a:lnTo>
                    <a:pt x="3923688" y="635000"/>
                  </a:lnTo>
                  <a:lnTo>
                    <a:pt x="3959292" y="673100"/>
                  </a:lnTo>
                  <a:lnTo>
                    <a:pt x="3994139" y="711200"/>
                  </a:lnTo>
                  <a:lnTo>
                    <a:pt x="4028145" y="749300"/>
                  </a:lnTo>
                  <a:lnTo>
                    <a:pt x="4061302" y="787400"/>
                  </a:lnTo>
                  <a:lnTo>
                    <a:pt x="4093605" y="825500"/>
                  </a:lnTo>
                  <a:lnTo>
                    <a:pt x="4125048" y="863600"/>
                  </a:lnTo>
                  <a:lnTo>
                    <a:pt x="4155623" y="901700"/>
                  </a:lnTo>
                  <a:lnTo>
                    <a:pt x="4185325" y="939800"/>
                  </a:lnTo>
                  <a:lnTo>
                    <a:pt x="4214146" y="977900"/>
                  </a:lnTo>
                  <a:lnTo>
                    <a:pt x="4242082" y="1016000"/>
                  </a:lnTo>
                  <a:lnTo>
                    <a:pt x="4269124" y="1054100"/>
                  </a:lnTo>
                  <a:lnTo>
                    <a:pt x="4295268" y="1104900"/>
                  </a:lnTo>
                  <a:lnTo>
                    <a:pt x="4320506" y="1143000"/>
                  </a:lnTo>
                  <a:lnTo>
                    <a:pt x="4344833" y="1181100"/>
                  </a:lnTo>
                  <a:lnTo>
                    <a:pt x="4368241" y="1231900"/>
                  </a:lnTo>
                  <a:lnTo>
                    <a:pt x="4390725" y="1270000"/>
                  </a:lnTo>
                  <a:lnTo>
                    <a:pt x="4412278" y="1308100"/>
                  </a:lnTo>
                  <a:lnTo>
                    <a:pt x="4432894" y="1358900"/>
                  </a:lnTo>
                  <a:lnTo>
                    <a:pt x="4452567" y="1397000"/>
                  </a:lnTo>
                  <a:lnTo>
                    <a:pt x="4471289" y="1447800"/>
                  </a:lnTo>
                  <a:lnTo>
                    <a:pt x="4489055" y="1498600"/>
                  </a:lnTo>
                  <a:lnTo>
                    <a:pt x="4505858" y="1536700"/>
                  </a:lnTo>
                  <a:lnTo>
                    <a:pt x="4521693" y="1587500"/>
                  </a:lnTo>
                  <a:lnTo>
                    <a:pt x="4536551" y="1638300"/>
                  </a:lnTo>
                  <a:lnTo>
                    <a:pt x="4550428" y="1676400"/>
                  </a:lnTo>
                  <a:lnTo>
                    <a:pt x="4563317" y="1727200"/>
                  </a:lnTo>
                  <a:lnTo>
                    <a:pt x="4575212" y="1778000"/>
                  </a:lnTo>
                  <a:lnTo>
                    <a:pt x="4586105" y="1816100"/>
                  </a:lnTo>
                  <a:lnTo>
                    <a:pt x="4595991" y="1866900"/>
                  </a:lnTo>
                  <a:lnTo>
                    <a:pt x="4604864" y="1917700"/>
                  </a:lnTo>
                  <a:lnTo>
                    <a:pt x="4612717" y="1968500"/>
                  </a:lnTo>
                  <a:lnTo>
                    <a:pt x="4619543" y="2019300"/>
                  </a:lnTo>
                  <a:lnTo>
                    <a:pt x="4625336" y="2070100"/>
                  </a:lnTo>
                  <a:lnTo>
                    <a:pt x="4630091" y="2108200"/>
                  </a:lnTo>
                  <a:lnTo>
                    <a:pt x="4633800" y="2159000"/>
                  </a:lnTo>
                  <a:lnTo>
                    <a:pt x="4636457" y="2209800"/>
                  </a:lnTo>
                  <a:lnTo>
                    <a:pt x="4638056" y="2260600"/>
                  </a:lnTo>
                  <a:lnTo>
                    <a:pt x="4638590" y="2311400"/>
                  </a:lnTo>
                  <a:lnTo>
                    <a:pt x="4638093" y="2362200"/>
                  </a:lnTo>
                  <a:lnTo>
                    <a:pt x="4636607" y="2413000"/>
                  </a:lnTo>
                  <a:lnTo>
                    <a:pt x="4634142" y="2463800"/>
                  </a:lnTo>
                  <a:lnTo>
                    <a:pt x="4630707" y="2501900"/>
                  </a:lnTo>
                  <a:lnTo>
                    <a:pt x="4626314" y="2552700"/>
                  </a:lnTo>
                  <a:lnTo>
                    <a:pt x="4620970" y="2603500"/>
                  </a:lnTo>
                  <a:lnTo>
                    <a:pt x="4614686" y="2641600"/>
                  </a:lnTo>
                  <a:lnTo>
                    <a:pt x="4607472" y="2692400"/>
                  </a:lnTo>
                  <a:lnTo>
                    <a:pt x="4599337" y="2743200"/>
                  </a:lnTo>
                  <a:lnTo>
                    <a:pt x="4590291" y="2781300"/>
                  </a:lnTo>
                  <a:lnTo>
                    <a:pt x="4580343" y="2832100"/>
                  </a:lnTo>
                  <a:lnTo>
                    <a:pt x="4569504" y="2882900"/>
                  </a:lnTo>
                  <a:lnTo>
                    <a:pt x="4557782" y="2921000"/>
                  </a:lnTo>
                  <a:lnTo>
                    <a:pt x="4545188" y="2971800"/>
                  </a:lnTo>
                  <a:lnTo>
                    <a:pt x="4531732" y="3009900"/>
                  </a:lnTo>
                  <a:lnTo>
                    <a:pt x="4517422" y="3060700"/>
                  </a:lnTo>
                  <a:lnTo>
                    <a:pt x="4502270" y="3098800"/>
                  </a:lnTo>
                  <a:lnTo>
                    <a:pt x="4486283" y="3136900"/>
                  </a:lnTo>
                  <a:lnTo>
                    <a:pt x="4469473" y="3187700"/>
                  </a:lnTo>
                  <a:lnTo>
                    <a:pt x="4451848" y="3225800"/>
                  </a:lnTo>
                  <a:lnTo>
                    <a:pt x="4433419" y="3263900"/>
                  </a:lnTo>
                  <a:lnTo>
                    <a:pt x="4414195" y="3314700"/>
                  </a:lnTo>
                  <a:lnTo>
                    <a:pt x="4394185" y="3352800"/>
                  </a:lnTo>
                  <a:lnTo>
                    <a:pt x="4373401" y="3390900"/>
                  </a:lnTo>
                  <a:lnTo>
                    <a:pt x="4351850" y="3429000"/>
                  </a:lnTo>
                  <a:lnTo>
                    <a:pt x="4329543" y="3467100"/>
                  </a:lnTo>
                  <a:lnTo>
                    <a:pt x="4306490" y="3505200"/>
                  </a:lnTo>
                  <a:lnTo>
                    <a:pt x="4282699" y="3543300"/>
                  </a:lnTo>
                  <a:lnTo>
                    <a:pt x="4258182" y="3581400"/>
                  </a:lnTo>
                  <a:lnTo>
                    <a:pt x="4232947" y="3619500"/>
                  </a:lnTo>
                  <a:lnTo>
                    <a:pt x="4207005" y="3657600"/>
                  </a:lnTo>
                  <a:lnTo>
                    <a:pt x="4180365" y="3695700"/>
                  </a:lnTo>
                  <a:lnTo>
                    <a:pt x="4153036" y="3733800"/>
                  </a:lnTo>
                  <a:lnTo>
                    <a:pt x="4125028" y="3771900"/>
                  </a:lnTo>
                  <a:lnTo>
                    <a:pt x="4096352" y="3797300"/>
                  </a:lnTo>
                  <a:lnTo>
                    <a:pt x="4067016" y="3835400"/>
                  </a:lnTo>
                  <a:lnTo>
                    <a:pt x="4037031" y="3873500"/>
                  </a:lnTo>
                  <a:lnTo>
                    <a:pt x="4006405" y="3898900"/>
                  </a:lnTo>
                  <a:lnTo>
                    <a:pt x="3975150" y="3937000"/>
                  </a:lnTo>
                  <a:lnTo>
                    <a:pt x="3943273" y="3975100"/>
                  </a:lnTo>
                  <a:lnTo>
                    <a:pt x="3910786" y="4000500"/>
                  </a:lnTo>
                  <a:lnTo>
                    <a:pt x="3877698" y="4025900"/>
                  </a:lnTo>
                  <a:lnTo>
                    <a:pt x="3844018" y="4064000"/>
                  </a:lnTo>
                  <a:lnTo>
                    <a:pt x="3809757" y="4089400"/>
                  </a:lnTo>
                  <a:lnTo>
                    <a:pt x="3774923" y="4114800"/>
                  </a:lnTo>
                  <a:lnTo>
                    <a:pt x="3739527" y="4152900"/>
                  </a:lnTo>
                  <a:lnTo>
                    <a:pt x="3703578" y="4178300"/>
                  </a:lnTo>
                  <a:lnTo>
                    <a:pt x="3667085" y="4203700"/>
                  </a:lnTo>
                  <a:lnTo>
                    <a:pt x="3592511" y="4254500"/>
                  </a:lnTo>
                  <a:lnTo>
                    <a:pt x="3515880" y="4305300"/>
                  </a:lnTo>
                  <a:lnTo>
                    <a:pt x="3476817" y="4318000"/>
                  </a:lnTo>
                  <a:lnTo>
                    <a:pt x="3397248" y="4368800"/>
                  </a:lnTo>
                  <a:lnTo>
                    <a:pt x="3356759" y="4381500"/>
                  </a:lnTo>
                  <a:lnTo>
                    <a:pt x="3274425" y="4432300"/>
                  </a:lnTo>
                  <a:lnTo>
                    <a:pt x="3190344" y="4457700"/>
                  </a:lnTo>
                  <a:lnTo>
                    <a:pt x="3147673" y="4483100"/>
                  </a:lnTo>
                  <a:lnTo>
                    <a:pt x="2746458" y="4597400"/>
                  </a:lnTo>
                  <a:close/>
                </a:path>
                <a:path w="4638675" h="4635500">
                  <a:moveTo>
                    <a:pt x="2653527" y="4610100"/>
                  </a:moveTo>
                  <a:lnTo>
                    <a:pt x="1985063" y="4610100"/>
                  </a:lnTo>
                  <a:lnTo>
                    <a:pt x="1938442" y="4597400"/>
                  </a:lnTo>
                  <a:lnTo>
                    <a:pt x="2700148" y="4597400"/>
                  </a:lnTo>
                  <a:lnTo>
                    <a:pt x="2653527" y="4610100"/>
                  </a:lnTo>
                  <a:close/>
                </a:path>
                <a:path w="4638675" h="4635500">
                  <a:moveTo>
                    <a:pt x="2559391" y="4622800"/>
                  </a:moveTo>
                  <a:lnTo>
                    <a:pt x="2079198" y="4622800"/>
                  </a:lnTo>
                  <a:lnTo>
                    <a:pt x="2031985" y="4610100"/>
                  </a:lnTo>
                  <a:lnTo>
                    <a:pt x="2606605" y="4610100"/>
                  </a:lnTo>
                  <a:lnTo>
                    <a:pt x="2559391" y="4622800"/>
                  </a:lnTo>
                  <a:close/>
                </a:path>
                <a:path w="4638675" h="4635500">
                  <a:moveTo>
                    <a:pt x="2416101" y="4635500"/>
                  </a:moveTo>
                  <a:lnTo>
                    <a:pt x="2222489" y="4635500"/>
                  </a:lnTo>
                  <a:lnTo>
                    <a:pt x="2174460" y="4622800"/>
                  </a:lnTo>
                  <a:lnTo>
                    <a:pt x="2464130" y="4622800"/>
                  </a:lnTo>
                  <a:lnTo>
                    <a:pt x="2416101" y="4635500"/>
                  </a:lnTo>
                  <a:close/>
                </a:path>
              </a:pathLst>
            </a:custGeom>
            <a:solidFill>
              <a:srgbClr val="A3C1F4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292793" y="2121845"/>
              <a:ext cx="4638675" cy="4638675"/>
            </a:xfrm>
            <a:custGeom>
              <a:avLst/>
              <a:gdLst/>
              <a:ahLst/>
              <a:cxnLst/>
              <a:rect l="l" t="t" r="r" b="b"/>
              <a:pathLst>
                <a:path w="4638675" h="4638675">
                  <a:moveTo>
                    <a:pt x="0" y="2319295"/>
                  </a:moveTo>
                  <a:lnTo>
                    <a:pt x="497" y="2270770"/>
                  </a:lnTo>
                  <a:lnTo>
                    <a:pt x="1983" y="2222489"/>
                  </a:lnTo>
                  <a:lnTo>
                    <a:pt x="4448" y="2174460"/>
                  </a:lnTo>
                  <a:lnTo>
                    <a:pt x="7882" y="2126693"/>
                  </a:lnTo>
                  <a:lnTo>
                    <a:pt x="12276" y="2079198"/>
                  </a:lnTo>
                  <a:lnTo>
                    <a:pt x="17620" y="2031985"/>
                  </a:lnTo>
                  <a:lnTo>
                    <a:pt x="23904" y="1985063"/>
                  </a:lnTo>
                  <a:lnTo>
                    <a:pt x="31118" y="1938442"/>
                  </a:lnTo>
                  <a:lnTo>
                    <a:pt x="39253" y="1892132"/>
                  </a:lnTo>
                  <a:lnTo>
                    <a:pt x="48299" y="1846142"/>
                  </a:lnTo>
                  <a:lnTo>
                    <a:pt x="58247" y="1800482"/>
                  </a:lnTo>
                  <a:lnTo>
                    <a:pt x="69086" y="1755162"/>
                  </a:lnTo>
                  <a:lnTo>
                    <a:pt x="80808" y="1710191"/>
                  </a:lnTo>
                  <a:lnTo>
                    <a:pt x="93401" y="1665579"/>
                  </a:lnTo>
                  <a:lnTo>
                    <a:pt x="106858" y="1621336"/>
                  </a:lnTo>
                  <a:lnTo>
                    <a:pt x="121167" y="1577472"/>
                  </a:lnTo>
                  <a:lnTo>
                    <a:pt x="136320" y="1533995"/>
                  </a:lnTo>
                  <a:lnTo>
                    <a:pt x="152307" y="1490917"/>
                  </a:lnTo>
                  <a:lnTo>
                    <a:pt x="169117" y="1448246"/>
                  </a:lnTo>
                  <a:lnTo>
                    <a:pt x="186742" y="1405992"/>
                  </a:lnTo>
                  <a:lnTo>
                    <a:pt x="205171" y="1364165"/>
                  </a:lnTo>
                  <a:lnTo>
                    <a:pt x="224395" y="1322775"/>
                  </a:lnTo>
                  <a:lnTo>
                    <a:pt x="244404" y="1281830"/>
                  </a:lnTo>
                  <a:lnTo>
                    <a:pt x="265189" y="1241342"/>
                  </a:lnTo>
                  <a:lnTo>
                    <a:pt x="286740" y="1201320"/>
                  </a:lnTo>
                  <a:lnTo>
                    <a:pt x="309047" y="1161772"/>
                  </a:lnTo>
                  <a:lnTo>
                    <a:pt x="332100" y="1122710"/>
                  </a:lnTo>
                  <a:lnTo>
                    <a:pt x="355890" y="1084142"/>
                  </a:lnTo>
                  <a:lnTo>
                    <a:pt x="380408" y="1046079"/>
                  </a:lnTo>
                  <a:lnTo>
                    <a:pt x="405642" y="1008530"/>
                  </a:lnTo>
                  <a:lnTo>
                    <a:pt x="431585" y="971504"/>
                  </a:lnTo>
                  <a:lnTo>
                    <a:pt x="458225" y="935012"/>
                  </a:lnTo>
                  <a:lnTo>
                    <a:pt x="485554" y="899063"/>
                  </a:lnTo>
                  <a:lnTo>
                    <a:pt x="513561" y="863667"/>
                  </a:lnTo>
                  <a:lnTo>
                    <a:pt x="542238" y="828833"/>
                  </a:lnTo>
                  <a:lnTo>
                    <a:pt x="571574" y="794571"/>
                  </a:lnTo>
                  <a:lnTo>
                    <a:pt x="601559" y="760892"/>
                  </a:lnTo>
                  <a:lnTo>
                    <a:pt x="632185" y="727803"/>
                  </a:lnTo>
                  <a:lnTo>
                    <a:pt x="663440" y="695316"/>
                  </a:lnTo>
                  <a:lnTo>
                    <a:pt x="695316" y="663440"/>
                  </a:lnTo>
                  <a:lnTo>
                    <a:pt x="727803" y="632185"/>
                  </a:lnTo>
                  <a:lnTo>
                    <a:pt x="760892" y="601559"/>
                  </a:lnTo>
                  <a:lnTo>
                    <a:pt x="794571" y="571574"/>
                  </a:lnTo>
                  <a:lnTo>
                    <a:pt x="828833" y="542238"/>
                  </a:lnTo>
                  <a:lnTo>
                    <a:pt x="863667" y="513561"/>
                  </a:lnTo>
                  <a:lnTo>
                    <a:pt x="899063" y="485554"/>
                  </a:lnTo>
                  <a:lnTo>
                    <a:pt x="935012" y="458225"/>
                  </a:lnTo>
                  <a:lnTo>
                    <a:pt x="971504" y="431585"/>
                  </a:lnTo>
                  <a:lnTo>
                    <a:pt x="1008530" y="405642"/>
                  </a:lnTo>
                  <a:lnTo>
                    <a:pt x="1046079" y="380408"/>
                  </a:lnTo>
                  <a:lnTo>
                    <a:pt x="1084142" y="355890"/>
                  </a:lnTo>
                  <a:lnTo>
                    <a:pt x="1122710" y="332100"/>
                  </a:lnTo>
                  <a:lnTo>
                    <a:pt x="1161772" y="309047"/>
                  </a:lnTo>
                  <a:lnTo>
                    <a:pt x="1201320" y="286740"/>
                  </a:lnTo>
                  <a:lnTo>
                    <a:pt x="1241342" y="265189"/>
                  </a:lnTo>
                  <a:lnTo>
                    <a:pt x="1281830" y="244404"/>
                  </a:lnTo>
                  <a:lnTo>
                    <a:pt x="1322775" y="224395"/>
                  </a:lnTo>
                  <a:lnTo>
                    <a:pt x="1364165" y="205171"/>
                  </a:lnTo>
                  <a:lnTo>
                    <a:pt x="1405992" y="186742"/>
                  </a:lnTo>
                  <a:lnTo>
                    <a:pt x="1448246" y="169117"/>
                  </a:lnTo>
                  <a:lnTo>
                    <a:pt x="1490917" y="152307"/>
                  </a:lnTo>
                  <a:lnTo>
                    <a:pt x="1533995" y="136320"/>
                  </a:lnTo>
                  <a:lnTo>
                    <a:pt x="1577472" y="121167"/>
                  </a:lnTo>
                  <a:lnTo>
                    <a:pt x="1621336" y="106858"/>
                  </a:lnTo>
                  <a:lnTo>
                    <a:pt x="1665579" y="93401"/>
                  </a:lnTo>
                  <a:lnTo>
                    <a:pt x="1710191" y="80808"/>
                  </a:lnTo>
                  <a:lnTo>
                    <a:pt x="1755162" y="69086"/>
                  </a:lnTo>
                  <a:lnTo>
                    <a:pt x="1800482" y="58247"/>
                  </a:lnTo>
                  <a:lnTo>
                    <a:pt x="1846142" y="48299"/>
                  </a:lnTo>
                  <a:lnTo>
                    <a:pt x="1892132" y="39253"/>
                  </a:lnTo>
                  <a:lnTo>
                    <a:pt x="1938442" y="31118"/>
                  </a:lnTo>
                  <a:lnTo>
                    <a:pt x="1985063" y="23904"/>
                  </a:lnTo>
                  <a:lnTo>
                    <a:pt x="2031985" y="17620"/>
                  </a:lnTo>
                  <a:lnTo>
                    <a:pt x="2079198" y="12276"/>
                  </a:lnTo>
                  <a:lnTo>
                    <a:pt x="2126693" y="7882"/>
                  </a:lnTo>
                  <a:lnTo>
                    <a:pt x="2174460" y="4448"/>
                  </a:lnTo>
                  <a:lnTo>
                    <a:pt x="2222489" y="1983"/>
                  </a:lnTo>
                  <a:lnTo>
                    <a:pt x="2270770" y="497"/>
                  </a:lnTo>
                  <a:lnTo>
                    <a:pt x="2319295" y="0"/>
                  </a:lnTo>
                  <a:lnTo>
                    <a:pt x="2369112" y="534"/>
                  </a:lnTo>
                  <a:lnTo>
                    <a:pt x="2418803" y="2133"/>
                  </a:lnTo>
                  <a:lnTo>
                    <a:pt x="2468353" y="4790"/>
                  </a:lnTo>
                  <a:lnTo>
                    <a:pt x="2517747" y="8499"/>
                  </a:lnTo>
                  <a:lnTo>
                    <a:pt x="2566969" y="13254"/>
                  </a:lnTo>
                  <a:lnTo>
                    <a:pt x="2616003" y="19047"/>
                  </a:lnTo>
                  <a:lnTo>
                    <a:pt x="2664834" y="25874"/>
                  </a:lnTo>
                  <a:lnTo>
                    <a:pt x="2713448" y="33726"/>
                  </a:lnTo>
                  <a:lnTo>
                    <a:pt x="2761828" y="42599"/>
                  </a:lnTo>
                  <a:lnTo>
                    <a:pt x="2809960" y="52485"/>
                  </a:lnTo>
                  <a:lnTo>
                    <a:pt x="2857827" y="63379"/>
                  </a:lnTo>
                  <a:lnTo>
                    <a:pt x="2905414" y="75274"/>
                  </a:lnTo>
                  <a:lnTo>
                    <a:pt x="2952707" y="88163"/>
                  </a:lnTo>
                  <a:lnTo>
                    <a:pt x="2999690" y="102040"/>
                  </a:lnTo>
                  <a:lnTo>
                    <a:pt x="3046346" y="116899"/>
                  </a:lnTo>
                  <a:lnTo>
                    <a:pt x="3092662" y="132733"/>
                  </a:lnTo>
                  <a:lnTo>
                    <a:pt x="3138621" y="149537"/>
                  </a:lnTo>
                  <a:lnTo>
                    <a:pt x="3184209" y="167303"/>
                  </a:lnTo>
                  <a:lnTo>
                    <a:pt x="3229410" y="186025"/>
                  </a:lnTo>
                  <a:lnTo>
                    <a:pt x="3274207" y="205698"/>
                  </a:lnTo>
                  <a:lnTo>
                    <a:pt x="3318588" y="226313"/>
                  </a:lnTo>
                  <a:lnTo>
                    <a:pt x="3362534" y="247867"/>
                  </a:lnTo>
                  <a:lnTo>
                    <a:pt x="3406032" y="270351"/>
                  </a:lnTo>
                  <a:lnTo>
                    <a:pt x="3449067" y="293759"/>
                  </a:lnTo>
                  <a:lnTo>
                    <a:pt x="3491621" y="318086"/>
                  </a:lnTo>
                  <a:lnTo>
                    <a:pt x="3533681" y="343324"/>
                  </a:lnTo>
                  <a:lnTo>
                    <a:pt x="3575231" y="369468"/>
                  </a:lnTo>
                  <a:lnTo>
                    <a:pt x="3616256" y="396510"/>
                  </a:lnTo>
                  <a:lnTo>
                    <a:pt x="3656739" y="424446"/>
                  </a:lnTo>
                  <a:lnTo>
                    <a:pt x="3696666" y="453267"/>
                  </a:lnTo>
                  <a:lnTo>
                    <a:pt x="3736022" y="482969"/>
                  </a:lnTo>
                  <a:lnTo>
                    <a:pt x="3774791" y="513543"/>
                  </a:lnTo>
                  <a:lnTo>
                    <a:pt x="3812957" y="544986"/>
                  </a:lnTo>
                  <a:lnTo>
                    <a:pt x="3850506" y="577288"/>
                  </a:lnTo>
                  <a:lnTo>
                    <a:pt x="3887421" y="610446"/>
                  </a:lnTo>
                  <a:lnTo>
                    <a:pt x="3923688" y="644451"/>
                  </a:lnTo>
                  <a:lnTo>
                    <a:pt x="3959292" y="679298"/>
                  </a:lnTo>
                  <a:lnTo>
                    <a:pt x="3994139" y="714901"/>
                  </a:lnTo>
                  <a:lnTo>
                    <a:pt x="4028145" y="751168"/>
                  </a:lnTo>
                  <a:lnTo>
                    <a:pt x="4061302" y="788084"/>
                  </a:lnTo>
                  <a:lnTo>
                    <a:pt x="4093605" y="825632"/>
                  </a:lnTo>
                  <a:lnTo>
                    <a:pt x="4125048" y="863799"/>
                  </a:lnTo>
                  <a:lnTo>
                    <a:pt x="4155623" y="902568"/>
                  </a:lnTo>
                  <a:lnTo>
                    <a:pt x="4185324" y="941923"/>
                  </a:lnTo>
                  <a:lnTo>
                    <a:pt x="4214146" y="981850"/>
                  </a:lnTo>
                  <a:lnTo>
                    <a:pt x="4242081" y="1022334"/>
                  </a:lnTo>
                  <a:lnTo>
                    <a:pt x="4269124" y="1063358"/>
                  </a:lnTo>
                  <a:lnTo>
                    <a:pt x="4295268" y="1104908"/>
                  </a:lnTo>
                  <a:lnTo>
                    <a:pt x="4320506" y="1146968"/>
                  </a:lnTo>
                  <a:lnTo>
                    <a:pt x="4344833" y="1189523"/>
                  </a:lnTo>
                  <a:lnTo>
                    <a:pt x="4368241" y="1232557"/>
                  </a:lnTo>
                  <a:lnTo>
                    <a:pt x="4390725" y="1276055"/>
                  </a:lnTo>
                  <a:lnTo>
                    <a:pt x="4412278" y="1320002"/>
                  </a:lnTo>
                  <a:lnTo>
                    <a:pt x="4432894" y="1364382"/>
                  </a:lnTo>
                  <a:lnTo>
                    <a:pt x="4452566" y="1409180"/>
                  </a:lnTo>
                  <a:lnTo>
                    <a:pt x="4471289" y="1454381"/>
                  </a:lnTo>
                  <a:lnTo>
                    <a:pt x="4489055" y="1499968"/>
                  </a:lnTo>
                  <a:lnTo>
                    <a:pt x="4505858" y="1545928"/>
                  </a:lnTo>
                  <a:lnTo>
                    <a:pt x="4521692" y="1592243"/>
                  </a:lnTo>
                  <a:lnTo>
                    <a:pt x="4536551" y="1638900"/>
                  </a:lnTo>
                  <a:lnTo>
                    <a:pt x="4550428" y="1685883"/>
                  </a:lnTo>
                  <a:lnTo>
                    <a:pt x="4563317" y="1733175"/>
                  </a:lnTo>
                  <a:lnTo>
                    <a:pt x="4575212" y="1780763"/>
                  </a:lnTo>
                  <a:lnTo>
                    <a:pt x="4586105" y="1828630"/>
                  </a:lnTo>
                  <a:lnTo>
                    <a:pt x="4595991" y="1876761"/>
                  </a:lnTo>
                  <a:lnTo>
                    <a:pt x="4604864" y="1925142"/>
                  </a:lnTo>
                  <a:lnTo>
                    <a:pt x="4612716" y="1973755"/>
                  </a:lnTo>
                  <a:lnTo>
                    <a:pt x="4619543" y="2022587"/>
                  </a:lnTo>
                  <a:lnTo>
                    <a:pt x="4625336" y="2071621"/>
                  </a:lnTo>
                  <a:lnTo>
                    <a:pt x="4630091" y="2120843"/>
                  </a:lnTo>
                  <a:lnTo>
                    <a:pt x="4633800" y="2170236"/>
                  </a:lnTo>
                  <a:lnTo>
                    <a:pt x="4636457" y="2219786"/>
                  </a:lnTo>
                  <a:lnTo>
                    <a:pt x="4638056" y="2269478"/>
                  </a:lnTo>
                  <a:lnTo>
                    <a:pt x="4638590" y="2319295"/>
                  </a:lnTo>
                  <a:lnTo>
                    <a:pt x="4638093" y="2367819"/>
                  </a:lnTo>
                  <a:lnTo>
                    <a:pt x="4636607" y="2416101"/>
                  </a:lnTo>
                  <a:lnTo>
                    <a:pt x="4634141" y="2464130"/>
                  </a:lnTo>
                  <a:lnTo>
                    <a:pt x="4630707" y="2511897"/>
                  </a:lnTo>
                  <a:lnTo>
                    <a:pt x="4626313" y="2559391"/>
                  </a:lnTo>
                  <a:lnTo>
                    <a:pt x="4620970" y="2606605"/>
                  </a:lnTo>
                  <a:lnTo>
                    <a:pt x="4614686" y="2653527"/>
                  </a:lnTo>
                  <a:lnTo>
                    <a:pt x="4607472" y="2700148"/>
                  </a:lnTo>
                  <a:lnTo>
                    <a:pt x="4599337" y="2746458"/>
                  </a:lnTo>
                  <a:lnTo>
                    <a:pt x="4590290" y="2792448"/>
                  </a:lnTo>
                  <a:lnTo>
                    <a:pt x="4580343" y="2838108"/>
                  </a:lnTo>
                  <a:lnTo>
                    <a:pt x="4569504" y="2883428"/>
                  </a:lnTo>
                  <a:lnTo>
                    <a:pt x="4557782" y="2928399"/>
                  </a:lnTo>
                  <a:lnTo>
                    <a:pt x="4545188" y="2973010"/>
                  </a:lnTo>
                  <a:lnTo>
                    <a:pt x="4531732" y="3017253"/>
                  </a:lnTo>
                  <a:lnTo>
                    <a:pt x="4517422" y="3061118"/>
                  </a:lnTo>
                  <a:lnTo>
                    <a:pt x="4502270" y="3104594"/>
                  </a:lnTo>
                  <a:lnTo>
                    <a:pt x="4486283" y="3147673"/>
                  </a:lnTo>
                  <a:lnTo>
                    <a:pt x="4469473" y="3190344"/>
                  </a:lnTo>
                  <a:lnTo>
                    <a:pt x="4451848" y="3232598"/>
                  </a:lnTo>
                  <a:lnTo>
                    <a:pt x="4433419" y="3274425"/>
                  </a:lnTo>
                  <a:lnTo>
                    <a:pt x="4414195" y="3315815"/>
                  </a:lnTo>
                  <a:lnTo>
                    <a:pt x="4394185" y="3356759"/>
                  </a:lnTo>
                  <a:lnTo>
                    <a:pt x="4373400" y="3397247"/>
                  </a:lnTo>
                  <a:lnTo>
                    <a:pt x="4351850" y="3437270"/>
                  </a:lnTo>
                  <a:lnTo>
                    <a:pt x="4329543" y="3476817"/>
                  </a:lnTo>
                  <a:lnTo>
                    <a:pt x="4306489" y="3515880"/>
                  </a:lnTo>
                  <a:lnTo>
                    <a:pt x="4282699" y="3554447"/>
                  </a:lnTo>
                  <a:lnTo>
                    <a:pt x="4258182" y="3592511"/>
                  </a:lnTo>
                  <a:lnTo>
                    <a:pt x="4232947" y="3630060"/>
                  </a:lnTo>
                  <a:lnTo>
                    <a:pt x="4207005" y="3667085"/>
                  </a:lnTo>
                  <a:lnTo>
                    <a:pt x="4180365" y="3703577"/>
                  </a:lnTo>
                  <a:lnTo>
                    <a:pt x="4153036" y="3739527"/>
                  </a:lnTo>
                  <a:lnTo>
                    <a:pt x="4125028" y="3774923"/>
                  </a:lnTo>
                  <a:lnTo>
                    <a:pt x="4096352" y="3809757"/>
                  </a:lnTo>
                  <a:lnTo>
                    <a:pt x="4067016" y="3844018"/>
                  </a:lnTo>
                  <a:lnTo>
                    <a:pt x="4037031" y="3877698"/>
                  </a:lnTo>
                  <a:lnTo>
                    <a:pt x="4006405" y="3910786"/>
                  </a:lnTo>
                  <a:lnTo>
                    <a:pt x="3975150" y="3943273"/>
                  </a:lnTo>
                  <a:lnTo>
                    <a:pt x="3943273" y="3975150"/>
                  </a:lnTo>
                  <a:lnTo>
                    <a:pt x="3910786" y="4006405"/>
                  </a:lnTo>
                  <a:lnTo>
                    <a:pt x="3877698" y="4037031"/>
                  </a:lnTo>
                  <a:lnTo>
                    <a:pt x="3844018" y="4067016"/>
                  </a:lnTo>
                  <a:lnTo>
                    <a:pt x="3809757" y="4096352"/>
                  </a:lnTo>
                  <a:lnTo>
                    <a:pt x="3774923" y="4125028"/>
                  </a:lnTo>
                  <a:lnTo>
                    <a:pt x="3739527" y="4153036"/>
                  </a:lnTo>
                  <a:lnTo>
                    <a:pt x="3703577" y="4180365"/>
                  </a:lnTo>
                  <a:lnTo>
                    <a:pt x="3667085" y="4207005"/>
                  </a:lnTo>
                  <a:lnTo>
                    <a:pt x="3630060" y="4232947"/>
                  </a:lnTo>
                  <a:lnTo>
                    <a:pt x="3592511" y="4258182"/>
                  </a:lnTo>
                  <a:lnTo>
                    <a:pt x="3554447" y="4282699"/>
                  </a:lnTo>
                  <a:lnTo>
                    <a:pt x="3515880" y="4306489"/>
                  </a:lnTo>
                  <a:lnTo>
                    <a:pt x="3476817" y="4329543"/>
                  </a:lnTo>
                  <a:lnTo>
                    <a:pt x="3437270" y="4351850"/>
                  </a:lnTo>
                  <a:lnTo>
                    <a:pt x="3397247" y="4373400"/>
                  </a:lnTo>
                  <a:lnTo>
                    <a:pt x="3356759" y="4394185"/>
                  </a:lnTo>
                  <a:lnTo>
                    <a:pt x="3315815" y="4414195"/>
                  </a:lnTo>
                  <a:lnTo>
                    <a:pt x="3274425" y="4433419"/>
                  </a:lnTo>
                  <a:lnTo>
                    <a:pt x="3232598" y="4451848"/>
                  </a:lnTo>
                  <a:lnTo>
                    <a:pt x="3190344" y="4469473"/>
                  </a:lnTo>
                  <a:lnTo>
                    <a:pt x="3147673" y="4486283"/>
                  </a:lnTo>
                  <a:lnTo>
                    <a:pt x="3104594" y="4502270"/>
                  </a:lnTo>
                  <a:lnTo>
                    <a:pt x="3061118" y="4517422"/>
                  </a:lnTo>
                  <a:lnTo>
                    <a:pt x="3017253" y="4531732"/>
                  </a:lnTo>
                  <a:lnTo>
                    <a:pt x="2973010" y="4545188"/>
                  </a:lnTo>
                  <a:lnTo>
                    <a:pt x="2928399" y="4557782"/>
                  </a:lnTo>
                  <a:lnTo>
                    <a:pt x="2883428" y="4569504"/>
                  </a:lnTo>
                  <a:lnTo>
                    <a:pt x="2838108" y="4580343"/>
                  </a:lnTo>
                  <a:lnTo>
                    <a:pt x="2792448" y="4590290"/>
                  </a:lnTo>
                  <a:lnTo>
                    <a:pt x="2746458" y="4599337"/>
                  </a:lnTo>
                  <a:lnTo>
                    <a:pt x="2700148" y="4607472"/>
                  </a:lnTo>
                  <a:lnTo>
                    <a:pt x="2653527" y="4614686"/>
                  </a:lnTo>
                  <a:lnTo>
                    <a:pt x="2606605" y="4620970"/>
                  </a:lnTo>
                  <a:lnTo>
                    <a:pt x="2559391" y="4626313"/>
                  </a:lnTo>
                  <a:lnTo>
                    <a:pt x="2511897" y="4630707"/>
                  </a:lnTo>
                  <a:lnTo>
                    <a:pt x="2464130" y="4634141"/>
                  </a:lnTo>
                  <a:lnTo>
                    <a:pt x="2416101" y="4636607"/>
                  </a:lnTo>
                  <a:lnTo>
                    <a:pt x="2367819" y="4638093"/>
                  </a:lnTo>
                  <a:lnTo>
                    <a:pt x="2319295" y="4638590"/>
                  </a:lnTo>
                  <a:lnTo>
                    <a:pt x="2270770" y="4638093"/>
                  </a:lnTo>
                  <a:lnTo>
                    <a:pt x="2222489" y="4636607"/>
                  </a:lnTo>
                  <a:lnTo>
                    <a:pt x="2174460" y="4634141"/>
                  </a:lnTo>
                  <a:lnTo>
                    <a:pt x="2126693" y="4630707"/>
                  </a:lnTo>
                  <a:lnTo>
                    <a:pt x="2079198" y="4626313"/>
                  </a:lnTo>
                  <a:lnTo>
                    <a:pt x="2031985" y="4620970"/>
                  </a:lnTo>
                  <a:lnTo>
                    <a:pt x="1985063" y="4614686"/>
                  </a:lnTo>
                  <a:lnTo>
                    <a:pt x="1938442" y="4607472"/>
                  </a:lnTo>
                  <a:lnTo>
                    <a:pt x="1892132" y="4599337"/>
                  </a:lnTo>
                  <a:lnTo>
                    <a:pt x="1846142" y="4590290"/>
                  </a:lnTo>
                  <a:lnTo>
                    <a:pt x="1800482" y="4580343"/>
                  </a:lnTo>
                  <a:lnTo>
                    <a:pt x="1755162" y="4569504"/>
                  </a:lnTo>
                  <a:lnTo>
                    <a:pt x="1710191" y="4557782"/>
                  </a:lnTo>
                  <a:lnTo>
                    <a:pt x="1665579" y="4545188"/>
                  </a:lnTo>
                  <a:lnTo>
                    <a:pt x="1621336" y="4531732"/>
                  </a:lnTo>
                  <a:lnTo>
                    <a:pt x="1577472" y="4517422"/>
                  </a:lnTo>
                  <a:lnTo>
                    <a:pt x="1533995" y="4502270"/>
                  </a:lnTo>
                  <a:lnTo>
                    <a:pt x="1490917" y="4486283"/>
                  </a:lnTo>
                  <a:lnTo>
                    <a:pt x="1448246" y="4469473"/>
                  </a:lnTo>
                  <a:lnTo>
                    <a:pt x="1405992" y="4451848"/>
                  </a:lnTo>
                  <a:lnTo>
                    <a:pt x="1364165" y="4433419"/>
                  </a:lnTo>
                  <a:lnTo>
                    <a:pt x="1322775" y="4414195"/>
                  </a:lnTo>
                  <a:lnTo>
                    <a:pt x="1281830" y="4394185"/>
                  </a:lnTo>
                  <a:lnTo>
                    <a:pt x="1241342" y="4373400"/>
                  </a:lnTo>
                  <a:lnTo>
                    <a:pt x="1201320" y="4351850"/>
                  </a:lnTo>
                  <a:lnTo>
                    <a:pt x="1161772" y="4329543"/>
                  </a:lnTo>
                  <a:lnTo>
                    <a:pt x="1122710" y="4306489"/>
                  </a:lnTo>
                  <a:lnTo>
                    <a:pt x="1084142" y="4282699"/>
                  </a:lnTo>
                  <a:lnTo>
                    <a:pt x="1046079" y="4258182"/>
                  </a:lnTo>
                  <a:lnTo>
                    <a:pt x="1008530" y="4232947"/>
                  </a:lnTo>
                  <a:lnTo>
                    <a:pt x="971504" y="4207005"/>
                  </a:lnTo>
                  <a:lnTo>
                    <a:pt x="935012" y="4180365"/>
                  </a:lnTo>
                  <a:lnTo>
                    <a:pt x="899063" y="4153036"/>
                  </a:lnTo>
                  <a:lnTo>
                    <a:pt x="863667" y="4125028"/>
                  </a:lnTo>
                  <a:lnTo>
                    <a:pt x="828833" y="4096352"/>
                  </a:lnTo>
                  <a:lnTo>
                    <a:pt x="794571" y="4067016"/>
                  </a:lnTo>
                  <a:lnTo>
                    <a:pt x="760892" y="4037031"/>
                  </a:lnTo>
                  <a:lnTo>
                    <a:pt x="727803" y="4006405"/>
                  </a:lnTo>
                  <a:lnTo>
                    <a:pt x="695316" y="3975150"/>
                  </a:lnTo>
                  <a:lnTo>
                    <a:pt x="663440" y="3943273"/>
                  </a:lnTo>
                  <a:lnTo>
                    <a:pt x="632185" y="3910786"/>
                  </a:lnTo>
                  <a:lnTo>
                    <a:pt x="601559" y="3877698"/>
                  </a:lnTo>
                  <a:lnTo>
                    <a:pt x="571574" y="3844018"/>
                  </a:lnTo>
                  <a:lnTo>
                    <a:pt x="542238" y="3809757"/>
                  </a:lnTo>
                  <a:lnTo>
                    <a:pt x="513561" y="3774923"/>
                  </a:lnTo>
                  <a:lnTo>
                    <a:pt x="485554" y="3739527"/>
                  </a:lnTo>
                  <a:lnTo>
                    <a:pt x="458225" y="3703577"/>
                  </a:lnTo>
                  <a:lnTo>
                    <a:pt x="431585" y="3667085"/>
                  </a:lnTo>
                  <a:lnTo>
                    <a:pt x="405642" y="3630060"/>
                  </a:lnTo>
                  <a:lnTo>
                    <a:pt x="380408" y="3592511"/>
                  </a:lnTo>
                  <a:lnTo>
                    <a:pt x="355890" y="3554447"/>
                  </a:lnTo>
                  <a:lnTo>
                    <a:pt x="332100" y="3515880"/>
                  </a:lnTo>
                  <a:lnTo>
                    <a:pt x="309047" y="3476817"/>
                  </a:lnTo>
                  <a:lnTo>
                    <a:pt x="286740" y="3437270"/>
                  </a:lnTo>
                  <a:lnTo>
                    <a:pt x="265189" y="3397247"/>
                  </a:lnTo>
                  <a:lnTo>
                    <a:pt x="244404" y="3356759"/>
                  </a:lnTo>
                  <a:lnTo>
                    <a:pt x="224395" y="3315815"/>
                  </a:lnTo>
                  <a:lnTo>
                    <a:pt x="205171" y="3274425"/>
                  </a:lnTo>
                  <a:lnTo>
                    <a:pt x="186742" y="3232598"/>
                  </a:lnTo>
                  <a:lnTo>
                    <a:pt x="169117" y="3190344"/>
                  </a:lnTo>
                  <a:lnTo>
                    <a:pt x="152307" y="3147673"/>
                  </a:lnTo>
                  <a:lnTo>
                    <a:pt x="136320" y="3104594"/>
                  </a:lnTo>
                  <a:lnTo>
                    <a:pt x="121167" y="3061118"/>
                  </a:lnTo>
                  <a:lnTo>
                    <a:pt x="106858" y="3017253"/>
                  </a:lnTo>
                  <a:lnTo>
                    <a:pt x="93401" y="2973010"/>
                  </a:lnTo>
                  <a:lnTo>
                    <a:pt x="80808" y="2928399"/>
                  </a:lnTo>
                  <a:lnTo>
                    <a:pt x="69086" y="2883428"/>
                  </a:lnTo>
                  <a:lnTo>
                    <a:pt x="58247" y="2838108"/>
                  </a:lnTo>
                  <a:lnTo>
                    <a:pt x="48299" y="2792448"/>
                  </a:lnTo>
                  <a:lnTo>
                    <a:pt x="39253" y="2746458"/>
                  </a:lnTo>
                  <a:lnTo>
                    <a:pt x="31118" y="2700148"/>
                  </a:lnTo>
                  <a:lnTo>
                    <a:pt x="23904" y="2653527"/>
                  </a:lnTo>
                  <a:lnTo>
                    <a:pt x="17620" y="2606605"/>
                  </a:lnTo>
                  <a:lnTo>
                    <a:pt x="12276" y="2559391"/>
                  </a:lnTo>
                  <a:lnTo>
                    <a:pt x="7882" y="2511897"/>
                  </a:lnTo>
                  <a:lnTo>
                    <a:pt x="4448" y="2464130"/>
                  </a:lnTo>
                  <a:lnTo>
                    <a:pt x="1983" y="2416101"/>
                  </a:lnTo>
                  <a:lnTo>
                    <a:pt x="497" y="2367819"/>
                  </a:lnTo>
                  <a:lnTo>
                    <a:pt x="0" y="231929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2534" y="1671330"/>
            <a:ext cx="1265555" cy="1082669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6350" marR="2540" indent="1588" algn="ctr">
              <a:lnSpc>
                <a:spcPct val="100400"/>
              </a:lnSpc>
              <a:spcBef>
                <a:spcPts val="43"/>
              </a:spcBef>
            </a:pPr>
            <a:r>
              <a:rPr b="1" spc="-5" dirty="0"/>
              <a:t>Massive Multitask Language Understanding </a:t>
            </a:r>
            <a:r>
              <a:rPr spc="-5" dirty="0"/>
              <a:t>(MMLU)</a:t>
            </a:r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927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2021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0149" y="3676368"/>
            <a:ext cx="513715" cy="2680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700" spc="-10" dirty="0">
                <a:latin typeface="Lato"/>
                <a:cs typeface="Lato"/>
              </a:rPr>
              <a:t>2022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0134" y="2884600"/>
            <a:ext cx="32893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10" dirty="0"/>
              <a:t>Lite</a:t>
            </a:r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33160" y="4194573"/>
            <a:ext cx="256952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Hendrycks,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2021.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“Measuring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Massive </a:t>
            </a:r>
            <a:r>
              <a:rPr sz="1000" dirty="0">
                <a:latin typeface="Lato"/>
                <a:cs typeface="Lato"/>
              </a:rPr>
              <a:t>Multitask</a:t>
            </a:r>
            <a:r>
              <a:rPr sz="1000" spc="-5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Language</a:t>
            </a:r>
            <a:r>
              <a:rPr sz="1000" spc="-5" dirty="0">
                <a:latin typeface="Lato"/>
                <a:cs typeface="Lato"/>
              </a:rPr>
              <a:t> Understanding”</a:t>
            </a:r>
            <a:endParaRPr sz="1000">
              <a:latin typeface="Lato"/>
              <a:cs typeface="La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7502" y="4194573"/>
            <a:ext cx="287845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000" dirty="0">
                <a:latin typeface="Lato"/>
                <a:cs typeface="Lato"/>
              </a:rPr>
              <a:t>Source: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Suzgun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et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al.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spc="-15" dirty="0">
                <a:latin typeface="Lato"/>
                <a:cs typeface="Lato"/>
              </a:rPr>
              <a:t>2022.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“Challenging</a:t>
            </a:r>
            <a:r>
              <a:rPr sz="1000" spc="-50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BIG-</a:t>
            </a:r>
            <a:r>
              <a:rPr sz="1000" spc="-5" dirty="0">
                <a:latin typeface="Lato"/>
                <a:cs typeface="Lato"/>
              </a:rPr>
              <a:t>Bench </a:t>
            </a:r>
            <a:r>
              <a:rPr sz="1000" dirty="0">
                <a:latin typeface="Lato"/>
                <a:cs typeface="Lato"/>
              </a:rPr>
              <a:t>tasks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and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dirty="0">
                <a:latin typeface="Lato"/>
                <a:cs typeface="Lato"/>
              </a:rPr>
              <a:t>whether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chain-of-thought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10" dirty="0">
                <a:latin typeface="Lato"/>
                <a:cs typeface="Lato"/>
              </a:rPr>
              <a:t>can</a:t>
            </a:r>
            <a:r>
              <a:rPr sz="1000" spc="-53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solve</a:t>
            </a:r>
            <a:r>
              <a:rPr sz="1000" spc="-55" dirty="0">
                <a:latin typeface="Lato"/>
                <a:cs typeface="Lato"/>
              </a:rPr>
              <a:t> </a:t>
            </a:r>
            <a:r>
              <a:rPr sz="1000" spc="-5" dirty="0">
                <a:latin typeface="Lato"/>
                <a:cs typeface="Lato"/>
              </a:rPr>
              <a:t>them“</a:t>
            </a:r>
            <a:endParaRPr sz="100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6690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7856934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spc="-10" dirty="0"/>
              <a:t>massive</a:t>
            </a:r>
            <a:r>
              <a:rPr spc="-160" dirty="0"/>
              <a:t> </a:t>
            </a:r>
            <a:r>
              <a:rPr spc="-5" dirty="0"/>
              <a:t>models</a:t>
            </a:r>
            <a:r>
              <a:rPr lang="pt-PT" spc="-5" dirty="0"/>
              <a:t> – </a:t>
            </a:r>
            <a:r>
              <a:rPr lang="pt-PT" spc="-5" dirty="0" err="1"/>
              <a:t>Leaderboards</a:t>
            </a:r>
            <a:br>
              <a:rPr lang="pt-PT" spc="-5" dirty="0"/>
            </a:br>
            <a:r>
              <a:rPr lang="pt-PT" spc="-5" dirty="0">
                <a:hlinkClick r:id="rId2"/>
              </a:rPr>
              <a:t>URL</a:t>
            </a:r>
            <a:endParaRPr spc="-5" dirty="0"/>
          </a:p>
        </p:txBody>
      </p:sp>
      <p:pic>
        <p:nvPicPr>
          <p:cNvPr id="14" name="Picture 13">
            <a:hlinkClick r:id="rId2"/>
            <a:extLst>
              <a:ext uri="{FF2B5EF4-FFF2-40B4-BE49-F238E27FC236}">
                <a16:creationId xmlns:a16="http://schemas.microsoft.com/office/drawing/2014/main" id="{3E6A32EC-F07F-682E-95DE-B4DD8591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3" y="1239297"/>
            <a:ext cx="7299394" cy="36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52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98815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Benchmarks</a:t>
            </a:r>
            <a:r>
              <a:rPr spc="-160" dirty="0"/>
              <a:t> </a:t>
            </a:r>
            <a:r>
              <a:rPr dirty="0"/>
              <a:t>for</a:t>
            </a:r>
            <a:r>
              <a:rPr spc="-160" dirty="0"/>
              <a:t> </a:t>
            </a:r>
            <a:r>
              <a:rPr lang="pt-PT" spc="-10" dirty="0" err="1"/>
              <a:t>OpenSource</a:t>
            </a:r>
            <a:r>
              <a:rPr spc="-160" dirty="0"/>
              <a:t> </a:t>
            </a:r>
            <a:r>
              <a:rPr spc="-5" dirty="0"/>
              <a:t>models</a:t>
            </a:r>
            <a:r>
              <a:rPr lang="pt-PT" spc="-5" dirty="0"/>
              <a:t> – </a:t>
            </a:r>
            <a:r>
              <a:rPr lang="pt-PT" spc="-5" dirty="0" err="1"/>
              <a:t>Leaderboards</a:t>
            </a:r>
            <a:br>
              <a:rPr lang="pt-PT" spc="-5" dirty="0"/>
            </a:br>
            <a:r>
              <a:rPr lang="pt-PT" spc="-5" dirty="0">
                <a:hlinkClick r:id="rId2"/>
              </a:rPr>
              <a:t>URL</a:t>
            </a:r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10A3D-4E70-E7F5-7D3C-50D51F3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7" y="1396955"/>
            <a:ext cx="7772400" cy="32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2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"/>
          <p:cNvSpPr txBox="1">
            <a:spLocks noGrp="1"/>
          </p:cNvSpPr>
          <p:nvPr>
            <p:ph type="title"/>
          </p:nvPr>
        </p:nvSpPr>
        <p:spPr>
          <a:xfrm>
            <a:off x="1033645" y="2111885"/>
            <a:ext cx="7587074" cy="171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Lets code this out?</a:t>
            </a:r>
            <a:endParaRPr lang="en-GB" sz="54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88795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F09DD2DE-00D4-8950-3822-927FF450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">
            <a:extLst>
              <a:ext uri="{FF2B5EF4-FFF2-40B4-BE49-F238E27FC236}">
                <a16:creationId xmlns:a16="http://schemas.microsoft.com/office/drawing/2014/main" id="{E8E032A2-6F4B-FBA7-3A98-C1CD73B0D1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645" y="2111885"/>
            <a:ext cx="7587074" cy="171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PEFT and LoRa</a:t>
            </a:r>
            <a:endParaRPr lang="en-GB" sz="5400" dirty="0">
              <a:solidFill>
                <a:srgbClr val="50DC93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07706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584200"/>
            <a:ext cx="3987809" cy="4012856"/>
            <a:chOff x="9143981" y="-249"/>
            <a:chExt cx="9144000" cy="9613265"/>
          </a:xfrm>
        </p:grpSpPr>
        <p:sp>
          <p:nvSpPr>
            <p:cNvPr id="3" name="object 3"/>
            <p:cNvSpPr/>
            <p:nvPr/>
          </p:nvSpPr>
          <p:spPr>
            <a:xfrm>
              <a:off x="9143981" y="-249"/>
              <a:ext cx="9144000" cy="9613265"/>
            </a:xfrm>
            <a:custGeom>
              <a:avLst/>
              <a:gdLst/>
              <a:ahLst/>
              <a:cxnLst/>
              <a:rect l="l" t="t" r="r" b="b"/>
              <a:pathLst>
                <a:path w="9144000" h="9613265">
                  <a:moveTo>
                    <a:pt x="9143981" y="9613180"/>
                  </a:moveTo>
                  <a:lnTo>
                    <a:pt x="0" y="9613180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961318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8425" y="3420518"/>
              <a:ext cx="3355243" cy="344594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5834" y="1333221"/>
            <a:ext cx="3865245" cy="1727396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763270" marR="759460" algn="ctr">
              <a:spcBef>
                <a:spcPts val="50"/>
              </a:spcBef>
            </a:pPr>
            <a:r>
              <a:rPr sz="3700" spc="-5" dirty="0"/>
              <a:t>Parameter- efficient</a:t>
            </a:r>
            <a:endParaRPr sz="3700"/>
          </a:p>
          <a:p>
            <a:pPr algn="ctr">
              <a:lnSpc>
                <a:spcPct val="100000"/>
              </a:lnSpc>
            </a:pPr>
            <a:r>
              <a:rPr sz="3700" dirty="0"/>
              <a:t>Fine-tuning</a:t>
            </a:r>
            <a:r>
              <a:rPr sz="3700" spc="-235" dirty="0"/>
              <a:t> </a:t>
            </a:r>
            <a:r>
              <a:rPr sz="3700" spc="30" dirty="0"/>
              <a:t>(PEFT)</a:t>
            </a:r>
            <a:endParaRPr sz="37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Full</a:t>
            </a:r>
            <a:r>
              <a:rPr spc="-143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40" dirty="0"/>
              <a:t> </a:t>
            </a:r>
            <a:r>
              <a:rPr spc="-40" dirty="0"/>
              <a:t>of</a:t>
            </a:r>
            <a:r>
              <a:rPr spc="-140" dirty="0"/>
              <a:t> </a:t>
            </a:r>
            <a:r>
              <a:rPr dirty="0"/>
              <a:t>large</a:t>
            </a:r>
            <a:r>
              <a:rPr spc="-143" dirty="0"/>
              <a:t> </a:t>
            </a:r>
            <a:r>
              <a:rPr spc="-20" dirty="0"/>
              <a:t>LLMs</a:t>
            </a:r>
            <a:r>
              <a:rPr spc="-140" dirty="0"/>
              <a:t> </a:t>
            </a:r>
            <a:r>
              <a:rPr dirty="0"/>
              <a:t>is</a:t>
            </a:r>
            <a:r>
              <a:rPr spc="-140" dirty="0"/>
              <a:t> </a:t>
            </a:r>
            <a:r>
              <a:rPr spc="-5" dirty="0"/>
              <a:t>challenging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5017" y="1636590"/>
            <a:ext cx="1474470" cy="1471295"/>
            <a:chOff x="1230034" y="3273180"/>
            <a:chExt cx="2948940" cy="2942590"/>
          </a:xfrm>
        </p:grpSpPr>
        <p:sp>
          <p:nvSpPr>
            <p:cNvPr id="4" name="object 4"/>
            <p:cNvSpPr/>
            <p:nvPr/>
          </p:nvSpPr>
          <p:spPr>
            <a:xfrm>
              <a:off x="1234797" y="32779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1469397" y="2932794"/>
                  </a:moveTo>
                  <a:lnTo>
                    <a:pt x="1420893" y="2932010"/>
                  </a:lnTo>
                  <a:lnTo>
                    <a:pt x="1372783" y="2929675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2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9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2" y="2219509"/>
                  </a:lnTo>
                  <a:lnTo>
                    <a:pt x="185575" y="2180278"/>
                  </a:lnTo>
                  <a:lnTo>
                    <a:pt x="164011" y="2140293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57" y="792415"/>
                  </a:lnTo>
                  <a:lnTo>
                    <a:pt x="185575" y="752515"/>
                  </a:lnTo>
                  <a:lnTo>
                    <a:pt x="208332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60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3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7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8" y="360515"/>
                  </a:lnTo>
                  <a:lnTo>
                    <a:pt x="2471925" y="394315"/>
                  </a:lnTo>
                  <a:lnTo>
                    <a:pt x="2508420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1" y="705498"/>
                  </a:lnTo>
                  <a:lnTo>
                    <a:pt x="2750709" y="748563"/>
                  </a:lnTo>
                  <a:lnTo>
                    <a:pt x="2774445" y="792501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7" y="1265358"/>
                  </a:lnTo>
                  <a:lnTo>
                    <a:pt x="2930968" y="1315205"/>
                  </a:lnTo>
                  <a:lnTo>
                    <a:pt x="2935305" y="1365354"/>
                  </a:lnTo>
                  <a:lnTo>
                    <a:pt x="2937919" y="1415765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8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3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1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9"/>
                  </a:lnTo>
                  <a:lnTo>
                    <a:pt x="2539835" y="2470972"/>
                  </a:lnTo>
                  <a:lnTo>
                    <a:pt x="2508416" y="2503298"/>
                  </a:lnTo>
                  <a:lnTo>
                    <a:pt x="2476024" y="2534652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5"/>
                  </a:lnTo>
                  <a:lnTo>
                    <a:pt x="1517900" y="2932010"/>
                  </a:lnTo>
                  <a:lnTo>
                    <a:pt x="1469397" y="2932794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34797" y="3277943"/>
              <a:ext cx="2939415" cy="2933065"/>
            </a:xfrm>
            <a:custGeom>
              <a:avLst/>
              <a:gdLst/>
              <a:ahLst/>
              <a:cxnLst/>
              <a:rect l="l" t="t" r="r" b="b"/>
              <a:pathLst>
                <a:path w="2939415" h="2933065">
                  <a:moveTo>
                    <a:pt x="0" y="1466397"/>
                  </a:moveTo>
                  <a:lnTo>
                    <a:pt x="785" y="1417992"/>
                  </a:lnTo>
                  <a:lnTo>
                    <a:pt x="3125" y="1369980"/>
                  </a:lnTo>
                  <a:lnTo>
                    <a:pt x="6996" y="1322384"/>
                  </a:lnTo>
                  <a:lnTo>
                    <a:pt x="12372" y="1275229"/>
                  </a:lnTo>
                  <a:lnTo>
                    <a:pt x="19231" y="1228538"/>
                  </a:lnTo>
                  <a:lnTo>
                    <a:pt x="27548" y="1182336"/>
                  </a:lnTo>
                  <a:lnTo>
                    <a:pt x="37299" y="1136647"/>
                  </a:lnTo>
                  <a:lnTo>
                    <a:pt x="48459" y="1091496"/>
                  </a:lnTo>
                  <a:lnTo>
                    <a:pt x="61004" y="1046905"/>
                  </a:lnTo>
                  <a:lnTo>
                    <a:pt x="74910" y="1002900"/>
                  </a:lnTo>
                  <a:lnTo>
                    <a:pt x="90153" y="959504"/>
                  </a:lnTo>
                  <a:lnTo>
                    <a:pt x="106709" y="916742"/>
                  </a:lnTo>
                  <a:lnTo>
                    <a:pt x="124554" y="874638"/>
                  </a:lnTo>
                  <a:lnTo>
                    <a:pt x="143662" y="833216"/>
                  </a:lnTo>
                  <a:lnTo>
                    <a:pt x="164011" y="792501"/>
                  </a:lnTo>
                  <a:lnTo>
                    <a:pt x="185575" y="752515"/>
                  </a:lnTo>
                  <a:lnTo>
                    <a:pt x="208331" y="713284"/>
                  </a:lnTo>
                  <a:lnTo>
                    <a:pt x="232255" y="674832"/>
                  </a:lnTo>
                  <a:lnTo>
                    <a:pt x="257322" y="637182"/>
                  </a:lnTo>
                  <a:lnTo>
                    <a:pt x="283508" y="600359"/>
                  </a:lnTo>
                  <a:lnTo>
                    <a:pt x="310789" y="564388"/>
                  </a:lnTo>
                  <a:lnTo>
                    <a:pt x="339140" y="529292"/>
                  </a:lnTo>
                  <a:lnTo>
                    <a:pt x="368538" y="495095"/>
                  </a:lnTo>
                  <a:lnTo>
                    <a:pt x="398958" y="461821"/>
                  </a:lnTo>
                  <a:lnTo>
                    <a:pt x="430376" y="429496"/>
                  </a:lnTo>
                  <a:lnTo>
                    <a:pt x="462768" y="398142"/>
                  </a:lnTo>
                  <a:lnTo>
                    <a:pt x="496109" y="367784"/>
                  </a:lnTo>
                  <a:lnTo>
                    <a:pt x="530376" y="338446"/>
                  </a:lnTo>
                  <a:lnTo>
                    <a:pt x="565544" y="310153"/>
                  </a:lnTo>
                  <a:lnTo>
                    <a:pt x="601590" y="282928"/>
                  </a:lnTo>
                  <a:lnTo>
                    <a:pt x="638488" y="256795"/>
                  </a:lnTo>
                  <a:lnTo>
                    <a:pt x="676214" y="231780"/>
                  </a:lnTo>
                  <a:lnTo>
                    <a:pt x="714745" y="207905"/>
                  </a:lnTo>
                  <a:lnTo>
                    <a:pt x="754057" y="185196"/>
                  </a:lnTo>
                  <a:lnTo>
                    <a:pt x="794124" y="163675"/>
                  </a:lnTo>
                  <a:lnTo>
                    <a:pt x="834923" y="143368"/>
                  </a:lnTo>
                  <a:lnTo>
                    <a:pt x="876430" y="124299"/>
                  </a:lnTo>
                  <a:lnTo>
                    <a:pt x="918620" y="106491"/>
                  </a:lnTo>
                  <a:lnTo>
                    <a:pt x="961469" y="89969"/>
                  </a:lnTo>
                  <a:lnTo>
                    <a:pt x="1004953" y="74757"/>
                  </a:lnTo>
                  <a:lnTo>
                    <a:pt x="1049048" y="60879"/>
                  </a:lnTo>
                  <a:lnTo>
                    <a:pt x="1093730" y="48360"/>
                  </a:lnTo>
                  <a:lnTo>
                    <a:pt x="1138974" y="37222"/>
                  </a:lnTo>
                  <a:lnTo>
                    <a:pt x="1184756" y="27492"/>
                  </a:lnTo>
                  <a:lnTo>
                    <a:pt x="1231053" y="19192"/>
                  </a:lnTo>
                  <a:lnTo>
                    <a:pt x="1277839" y="12347"/>
                  </a:lnTo>
                  <a:lnTo>
                    <a:pt x="1325090" y="6981"/>
                  </a:lnTo>
                  <a:lnTo>
                    <a:pt x="1372783" y="3119"/>
                  </a:lnTo>
                  <a:lnTo>
                    <a:pt x="1420893" y="783"/>
                  </a:lnTo>
                  <a:lnTo>
                    <a:pt x="1469397" y="0"/>
                  </a:lnTo>
                  <a:lnTo>
                    <a:pt x="1520130" y="873"/>
                  </a:lnTo>
                  <a:lnTo>
                    <a:pt x="1570641" y="3482"/>
                  </a:lnTo>
                  <a:lnTo>
                    <a:pt x="1620891" y="7810"/>
                  </a:lnTo>
                  <a:lnTo>
                    <a:pt x="1670838" y="13840"/>
                  </a:lnTo>
                  <a:lnTo>
                    <a:pt x="1720442" y="21555"/>
                  </a:lnTo>
                  <a:lnTo>
                    <a:pt x="1769662" y="30938"/>
                  </a:lnTo>
                  <a:lnTo>
                    <a:pt x="1818459" y="41974"/>
                  </a:lnTo>
                  <a:lnTo>
                    <a:pt x="1866790" y="54644"/>
                  </a:lnTo>
                  <a:lnTo>
                    <a:pt x="1914616" y="68933"/>
                  </a:lnTo>
                  <a:lnTo>
                    <a:pt x="1961896" y="84823"/>
                  </a:lnTo>
                  <a:lnTo>
                    <a:pt x="2008590" y="102298"/>
                  </a:lnTo>
                  <a:lnTo>
                    <a:pt x="2054657" y="121341"/>
                  </a:lnTo>
                  <a:lnTo>
                    <a:pt x="2100057" y="141934"/>
                  </a:lnTo>
                  <a:lnTo>
                    <a:pt x="2144748" y="164063"/>
                  </a:lnTo>
                  <a:lnTo>
                    <a:pt x="2188691" y="187709"/>
                  </a:lnTo>
                  <a:lnTo>
                    <a:pt x="2231845" y="212855"/>
                  </a:lnTo>
                  <a:lnTo>
                    <a:pt x="2274169" y="239486"/>
                  </a:lnTo>
                  <a:lnTo>
                    <a:pt x="2315623" y="267585"/>
                  </a:lnTo>
                  <a:lnTo>
                    <a:pt x="2356166" y="297133"/>
                  </a:lnTo>
                  <a:lnTo>
                    <a:pt x="2395758" y="328116"/>
                  </a:lnTo>
                  <a:lnTo>
                    <a:pt x="2434357" y="360515"/>
                  </a:lnTo>
                  <a:lnTo>
                    <a:pt x="2471925" y="394315"/>
                  </a:lnTo>
                  <a:lnTo>
                    <a:pt x="2508419" y="429499"/>
                  </a:lnTo>
                  <a:lnTo>
                    <a:pt x="2543676" y="465917"/>
                  </a:lnTo>
                  <a:lnTo>
                    <a:pt x="2577546" y="503406"/>
                  </a:lnTo>
                  <a:lnTo>
                    <a:pt x="2610013" y="541926"/>
                  </a:lnTo>
                  <a:lnTo>
                    <a:pt x="2641060" y="581435"/>
                  </a:lnTo>
                  <a:lnTo>
                    <a:pt x="2670669" y="621894"/>
                  </a:lnTo>
                  <a:lnTo>
                    <a:pt x="2698825" y="663262"/>
                  </a:lnTo>
                  <a:lnTo>
                    <a:pt x="2725510" y="705498"/>
                  </a:lnTo>
                  <a:lnTo>
                    <a:pt x="2750709" y="748563"/>
                  </a:lnTo>
                  <a:lnTo>
                    <a:pt x="2774402" y="792415"/>
                  </a:lnTo>
                  <a:lnTo>
                    <a:pt x="2796576" y="837014"/>
                  </a:lnTo>
                  <a:lnTo>
                    <a:pt x="2817211" y="882320"/>
                  </a:lnTo>
                  <a:lnTo>
                    <a:pt x="2836292" y="928293"/>
                  </a:lnTo>
                  <a:lnTo>
                    <a:pt x="2853802" y="974891"/>
                  </a:lnTo>
                  <a:lnTo>
                    <a:pt x="2869724" y="1022075"/>
                  </a:lnTo>
                  <a:lnTo>
                    <a:pt x="2884041" y="1069803"/>
                  </a:lnTo>
                  <a:lnTo>
                    <a:pt x="2896737" y="1118036"/>
                  </a:lnTo>
                  <a:lnTo>
                    <a:pt x="2907794" y="1166734"/>
                  </a:lnTo>
                  <a:lnTo>
                    <a:pt x="2917196" y="1215854"/>
                  </a:lnTo>
                  <a:lnTo>
                    <a:pt x="2924926" y="1265358"/>
                  </a:lnTo>
                  <a:lnTo>
                    <a:pt x="2930968" y="1315205"/>
                  </a:lnTo>
                  <a:lnTo>
                    <a:pt x="2935304" y="1365354"/>
                  </a:lnTo>
                  <a:lnTo>
                    <a:pt x="2937918" y="1415764"/>
                  </a:lnTo>
                  <a:lnTo>
                    <a:pt x="2938794" y="1466397"/>
                  </a:lnTo>
                  <a:lnTo>
                    <a:pt x="2938008" y="1514801"/>
                  </a:lnTo>
                  <a:lnTo>
                    <a:pt x="2935668" y="1562813"/>
                  </a:lnTo>
                  <a:lnTo>
                    <a:pt x="2931797" y="1610409"/>
                  </a:lnTo>
                  <a:lnTo>
                    <a:pt x="2926421" y="1657564"/>
                  </a:lnTo>
                  <a:lnTo>
                    <a:pt x="2919562" y="1704255"/>
                  </a:lnTo>
                  <a:lnTo>
                    <a:pt x="2911245" y="1750457"/>
                  </a:lnTo>
                  <a:lnTo>
                    <a:pt x="2901494" y="1796146"/>
                  </a:lnTo>
                  <a:lnTo>
                    <a:pt x="2890334" y="1841298"/>
                  </a:lnTo>
                  <a:lnTo>
                    <a:pt x="2877789" y="1885888"/>
                  </a:lnTo>
                  <a:lnTo>
                    <a:pt x="2863883" y="1929893"/>
                  </a:lnTo>
                  <a:lnTo>
                    <a:pt x="2848639" y="1973289"/>
                  </a:lnTo>
                  <a:lnTo>
                    <a:pt x="2832083" y="2016051"/>
                  </a:lnTo>
                  <a:lnTo>
                    <a:pt x="2814239" y="2058155"/>
                  </a:lnTo>
                  <a:lnTo>
                    <a:pt x="2795130" y="2099577"/>
                  </a:lnTo>
                  <a:lnTo>
                    <a:pt x="2774782" y="2140292"/>
                  </a:lnTo>
                  <a:lnTo>
                    <a:pt x="2753217" y="2180278"/>
                  </a:lnTo>
                  <a:lnTo>
                    <a:pt x="2730461" y="2219509"/>
                  </a:lnTo>
                  <a:lnTo>
                    <a:pt x="2706537" y="2257961"/>
                  </a:lnTo>
                  <a:lnTo>
                    <a:pt x="2681470" y="2295611"/>
                  </a:lnTo>
                  <a:lnTo>
                    <a:pt x="2655285" y="2332434"/>
                  </a:lnTo>
                  <a:lnTo>
                    <a:pt x="2628004" y="2368405"/>
                  </a:lnTo>
                  <a:lnTo>
                    <a:pt x="2599652" y="2403502"/>
                  </a:lnTo>
                  <a:lnTo>
                    <a:pt x="2570255" y="2437698"/>
                  </a:lnTo>
                  <a:lnTo>
                    <a:pt x="2539834" y="2470972"/>
                  </a:lnTo>
                  <a:lnTo>
                    <a:pt x="2508416" y="2503298"/>
                  </a:lnTo>
                  <a:lnTo>
                    <a:pt x="2476024" y="2534651"/>
                  </a:lnTo>
                  <a:lnTo>
                    <a:pt x="2442683" y="2565009"/>
                  </a:lnTo>
                  <a:lnTo>
                    <a:pt x="2408416" y="2594347"/>
                  </a:lnTo>
                  <a:lnTo>
                    <a:pt x="2373248" y="2622640"/>
                  </a:lnTo>
                  <a:lnTo>
                    <a:pt x="2337202" y="2649865"/>
                  </a:lnTo>
                  <a:lnTo>
                    <a:pt x="2300304" y="2675998"/>
                  </a:lnTo>
                  <a:lnTo>
                    <a:pt x="2262578" y="2701013"/>
                  </a:lnTo>
                  <a:lnTo>
                    <a:pt x="2224047" y="2724888"/>
                  </a:lnTo>
                  <a:lnTo>
                    <a:pt x="2184735" y="2747598"/>
                  </a:lnTo>
                  <a:lnTo>
                    <a:pt x="2144668" y="2769118"/>
                  </a:lnTo>
                  <a:lnTo>
                    <a:pt x="2103869" y="2789425"/>
                  </a:lnTo>
                  <a:lnTo>
                    <a:pt x="2062362" y="2808494"/>
                  </a:lnTo>
                  <a:lnTo>
                    <a:pt x="2020172" y="2826302"/>
                  </a:lnTo>
                  <a:lnTo>
                    <a:pt x="1977323" y="2842824"/>
                  </a:lnTo>
                  <a:lnTo>
                    <a:pt x="1933839" y="2858036"/>
                  </a:lnTo>
                  <a:lnTo>
                    <a:pt x="1889744" y="2871914"/>
                  </a:lnTo>
                  <a:lnTo>
                    <a:pt x="1845062" y="2884434"/>
                  </a:lnTo>
                  <a:lnTo>
                    <a:pt x="1799818" y="2895571"/>
                  </a:lnTo>
                  <a:lnTo>
                    <a:pt x="1754036" y="2905301"/>
                  </a:lnTo>
                  <a:lnTo>
                    <a:pt x="1707740" y="2913601"/>
                  </a:lnTo>
                  <a:lnTo>
                    <a:pt x="1660954" y="2920446"/>
                  </a:lnTo>
                  <a:lnTo>
                    <a:pt x="1613702" y="2925812"/>
                  </a:lnTo>
                  <a:lnTo>
                    <a:pt x="1566010" y="2929674"/>
                  </a:lnTo>
                  <a:lnTo>
                    <a:pt x="1517900" y="2932010"/>
                  </a:lnTo>
                  <a:lnTo>
                    <a:pt x="1469397" y="2932794"/>
                  </a:lnTo>
                  <a:lnTo>
                    <a:pt x="1420893" y="2932010"/>
                  </a:lnTo>
                  <a:lnTo>
                    <a:pt x="1372783" y="2929674"/>
                  </a:lnTo>
                  <a:lnTo>
                    <a:pt x="1325090" y="2925812"/>
                  </a:lnTo>
                  <a:lnTo>
                    <a:pt x="1277839" y="2920446"/>
                  </a:lnTo>
                  <a:lnTo>
                    <a:pt x="1231053" y="2913601"/>
                  </a:lnTo>
                  <a:lnTo>
                    <a:pt x="1184756" y="2905301"/>
                  </a:lnTo>
                  <a:lnTo>
                    <a:pt x="1138974" y="2895571"/>
                  </a:lnTo>
                  <a:lnTo>
                    <a:pt x="1093730" y="2884434"/>
                  </a:lnTo>
                  <a:lnTo>
                    <a:pt x="1049048" y="2871914"/>
                  </a:lnTo>
                  <a:lnTo>
                    <a:pt x="1004953" y="2858036"/>
                  </a:lnTo>
                  <a:lnTo>
                    <a:pt x="961469" y="2842824"/>
                  </a:lnTo>
                  <a:lnTo>
                    <a:pt x="918620" y="2826302"/>
                  </a:lnTo>
                  <a:lnTo>
                    <a:pt x="876430" y="2808494"/>
                  </a:lnTo>
                  <a:lnTo>
                    <a:pt x="834923" y="2789425"/>
                  </a:lnTo>
                  <a:lnTo>
                    <a:pt x="794124" y="2769118"/>
                  </a:lnTo>
                  <a:lnTo>
                    <a:pt x="754057" y="2747598"/>
                  </a:lnTo>
                  <a:lnTo>
                    <a:pt x="714745" y="2724888"/>
                  </a:lnTo>
                  <a:lnTo>
                    <a:pt x="676214" y="2701013"/>
                  </a:lnTo>
                  <a:lnTo>
                    <a:pt x="638488" y="2675998"/>
                  </a:lnTo>
                  <a:lnTo>
                    <a:pt x="601590" y="2649865"/>
                  </a:lnTo>
                  <a:lnTo>
                    <a:pt x="565544" y="2622640"/>
                  </a:lnTo>
                  <a:lnTo>
                    <a:pt x="530376" y="2594347"/>
                  </a:lnTo>
                  <a:lnTo>
                    <a:pt x="496109" y="2565009"/>
                  </a:lnTo>
                  <a:lnTo>
                    <a:pt x="462768" y="2534651"/>
                  </a:lnTo>
                  <a:lnTo>
                    <a:pt x="430376" y="2503298"/>
                  </a:lnTo>
                  <a:lnTo>
                    <a:pt x="398958" y="2470972"/>
                  </a:lnTo>
                  <a:lnTo>
                    <a:pt x="368538" y="2437698"/>
                  </a:lnTo>
                  <a:lnTo>
                    <a:pt x="339140" y="2403502"/>
                  </a:lnTo>
                  <a:lnTo>
                    <a:pt x="310789" y="2368405"/>
                  </a:lnTo>
                  <a:lnTo>
                    <a:pt x="283508" y="2332434"/>
                  </a:lnTo>
                  <a:lnTo>
                    <a:pt x="257322" y="2295611"/>
                  </a:lnTo>
                  <a:lnTo>
                    <a:pt x="232255" y="2257961"/>
                  </a:lnTo>
                  <a:lnTo>
                    <a:pt x="208331" y="2219509"/>
                  </a:lnTo>
                  <a:lnTo>
                    <a:pt x="185575" y="2180278"/>
                  </a:lnTo>
                  <a:lnTo>
                    <a:pt x="164011" y="2140292"/>
                  </a:lnTo>
                  <a:lnTo>
                    <a:pt x="143662" y="2099577"/>
                  </a:lnTo>
                  <a:lnTo>
                    <a:pt x="124554" y="2058155"/>
                  </a:lnTo>
                  <a:lnTo>
                    <a:pt x="106709" y="2016051"/>
                  </a:lnTo>
                  <a:lnTo>
                    <a:pt x="90153" y="1973289"/>
                  </a:lnTo>
                  <a:lnTo>
                    <a:pt x="74910" y="1929893"/>
                  </a:lnTo>
                  <a:lnTo>
                    <a:pt x="61004" y="1885888"/>
                  </a:lnTo>
                  <a:lnTo>
                    <a:pt x="48459" y="1841298"/>
                  </a:lnTo>
                  <a:lnTo>
                    <a:pt x="37299" y="1796146"/>
                  </a:lnTo>
                  <a:lnTo>
                    <a:pt x="27548" y="1750457"/>
                  </a:lnTo>
                  <a:lnTo>
                    <a:pt x="19231" y="1704255"/>
                  </a:lnTo>
                  <a:lnTo>
                    <a:pt x="12372" y="1657564"/>
                  </a:lnTo>
                  <a:lnTo>
                    <a:pt x="6996" y="1610409"/>
                  </a:lnTo>
                  <a:lnTo>
                    <a:pt x="3125" y="1562813"/>
                  </a:lnTo>
                  <a:lnTo>
                    <a:pt x="785" y="1514801"/>
                  </a:lnTo>
                  <a:lnTo>
                    <a:pt x="0" y="14663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16743" y="2218562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9738" y="3363243"/>
            <a:ext cx="1469708" cy="39754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7348">
              <a:lnSpc>
                <a:spcPts val="1510"/>
              </a:lnSpc>
            </a:pPr>
            <a:r>
              <a:rPr spc="-5" dirty="0"/>
              <a:t>Trainable</a:t>
            </a:r>
            <a:endParaRPr/>
          </a:p>
          <a:p>
            <a:pPr marL="414972">
              <a:lnSpc>
                <a:spcPts val="1630"/>
              </a:lnSpc>
              <a:spcBef>
                <a:spcPts val="8"/>
              </a:spcBef>
            </a:pPr>
            <a:r>
              <a:rPr spc="-5" dirty="0"/>
              <a:t>Weights</a:t>
            </a:r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69738" y="2867519"/>
            <a:ext cx="1469708" cy="302006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2393">
              <a:spcBef>
                <a:spcPts val="675"/>
              </a:spcBef>
            </a:pPr>
            <a:r>
              <a:rPr dirty="0"/>
              <a:t>Optimizer</a:t>
            </a:r>
            <a:r>
              <a:rPr spc="-63" dirty="0"/>
              <a:t> </a:t>
            </a:r>
            <a:r>
              <a:rPr spc="-5" dirty="0"/>
              <a:t>states</a:t>
            </a:r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69738" y="2371795"/>
            <a:ext cx="1469708" cy="302006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49250">
              <a:spcBef>
                <a:spcPts val="675"/>
              </a:spcBef>
            </a:pPr>
            <a:r>
              <a:rPr spc="-5" dirty="0"/>
              <a:t>Gradients</a:t>
            </a:r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69738" y="1876071"/>
            <a:ext cx="1469708" cy="39754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0"/>
              </a:lnSpc>
            </a:pPr>
            <a:r>
              <a:rPr spc="-5" dirty="0"/>
              <a:t>Forward</a:t>
            </a:r>
            <a:endParaRPr/>
          </a:p>
          <a:p>
            <a:pPr algn="ctr">
              <a:lnSpc>
                <a:spcPts val="1630"/>
              </a:lnSpc>
              <a:spcBef>
                <a:spcPts val="8"/>
              </a:spcBef>
            </a:pPr>
            <a:r>
              <a:rPr spc="-5" dirty="0"/>
              <a:t>Activations</a:t>
            </a:r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69738" y="1380347"/>
            <a:ext cx="1469708" cy="302006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71450">
              <a:spcBef>
                <a:spcPts val="675"/>
              </a:spcBef>
            </a:pPr>
            <a:r>
              <a:rPr spc="-35" dirty="0"/>
              <a:t>Temp</a:t>
            </a:r>
            <a:r>
              <a:rPr spc="-63" dirty="0"/>
              <a:t> </a:t>
            </a:r>
            <a:r>
              <a:rPr spc="-5" dirty="0"/>
              <a:t>memory</a:t>
            </a:r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500495" y="2127571"/>
            <a:ext cx="3262630" cy="2076133"/>
            <a:chOff x="5000990" y="4255141"/>
            <a:chExt cx="6525259" cy="4152265"/>
          </a:xfrm>
        </p:grpSpPr>
        <p:sp>
          <p:nvSpPr>
            <p:cNvPr id="13" name="object 13"/>
            <p:cNvSpPr/>
            <p:nvPr/>
          </p:nvSpPr>
          <p:spPr>
            <a:xfrm>
              <a:off x="9649780" y="4991864"/>
              <a:ext cx="1296035" cy="2451735"/>
            </a:xfrm>
            <a:custGeom>
              <a:avLst/>
              <a:gdLst/>
              <a:ahLst/>
              <a:cxnLst/>
              <a:rect l="l" t="t" r="r" b="b"/>
              <a:pathLst>
                <a:path w="1296034" h="2451734">
                  <a:moveTo>
                    <a:pt x="1295997" y="2451595"/>
                  </a:moveTo>
                  <a:lnTo>
                    <a:pt x="0" y="2451595"/>
                  </a:lnTo>
                  <a:lnTo>
                    <a:pt x="0" y="0"/>
                  </a:lnTo>
                  <a:lnTo>
                    <a:pt x="1295997" y="0"/>
                  </a:lnTo>
                  <a:lnTo>
                    <a:pt x="1295997" y="245159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649780" y="4991864"/>
              <a:ext cx="1296035" cy="2451735"/>
            </a:xfrm>
            <a:custGeom>
              <a:avLst/>
              <a:gdLst/>
              <a:ahLst/>
              <a:cxnLst/>
              <a:rect l="l" t="t" r="r" b="b"/>
              <a:pathLst>
                <a:path w="1296034" h="2451734">
                  <a:moveTo>
                    <a:pt x="0" y="0"/>
                  </a:moveTo>
                  <a:lnTo>
                    <a:pt x="1295997" y="0"/>
                  </a:lnTo>
                  <a:lnTo>
                    <a:pt x="1295997" y="2451595"/>
                  </a:lnTo>
                  <a:lnTo>
                    <a:pt x="0" y="24515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990" y="4255141"/>
              <a:ext cx="6524736" cy="415211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977727" y="2216379"/>
            <a:ext cx="62103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0" dirty="0">
                <a:latin typeface="Lato"/>
                <a:cs typeface="Lato"/>
              </a:rPr>
              <a:t>12-</a:t>
            </a:r>
            <a:r>
              <a:rPr spc="-13" dirty="0">
                <a:latin typeface="Lato"/>
                <a:cs typeface="Lato"/>
              </a:rPr>
              <a:t>20x</a:t>
            </a:r>
            <a:endParaRPr>
              <a:latin typeface="Lato"/>
              <a:cs typeface="Lato"/>
            </a:endParaRPr>
          </a:p>
          <a:p>
            <a:pPr marL="6350"/>
            <a:r>
              <a:rPr spc="-5" dirty="0">
                <a:latin typeface="Lato"/>
                <a:cs typeface="Lato"/>
              </a:rPr>
              <a:t>weights</a:t>
            </a:r>
            <a:endParaRPr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5909" y="1420322"/>
            <a:ext cx="138113" cy="1847215"/>
          </a:xfrm>
          <a:custGeom>
            <a:avLst/>
            <a:gdLst/>
            <a:ahLst/>
            <a:cxnLst/>
            <a:rect l="l" t="t" r="r" b="b"/>
            <a:pathLst>
              <a:path w="276225" h="3694429">
                <a:moveTo>
                  <a:pt x="0" y="0"/>
                </a:moveTo>
                <a:lnTo>
                  <a:pt x="27047" y="2677"/>
                </a:lnTo>
                <a:lnTo>
                  <a:pt x="52809" y="10509"/>
                </a:lnTo>
                <a:lnTo>
                  <a:pt x="97574" y="40424"/>
                </a:lnTo>
                <a:lnTo>
                  <a:pt x="127490" y="85190"/>
                </a:lnTo>
                <a:lnTo>
                  <a:pt x="137999" y="137999"/>
                </a:lnTo>
                <a:lnTo>
                  <a:pt x="137999" y="1709096"/>
                </a:lnTo>
                <a:lnTo>
                  <a:pt x="145034" y="1752718"/>
                </a:lnTo>
                <a:lnTo>
                  <a:pt x="164622" y="1790601"/>
                </a:lnTo>
                <a:lnTo>
                  <a:pt x="194494" y="1820473"/>
                </a:lnTo>
                <a:lnTo>
                  <a:pt x="232377" y="1840061"/>
                </a:lnTo>
                <a:lnTo>
                  <a:pt x="275999" y="1847096"/>
                </a:lnTo>
                <a:lnTo>
                  <a:pt x="232377" y="1854130"/>
                </a:lnTo>
                <a:lnTo>
                  <a:pt x="194494" y="1873719"/>
                </a:lnTo>
                <a:lnTo>
                  <a:pt x="164622" y="1903590"/>
                </a:lnTo>
                <a:lnTo>
                  <a:pt x="145034" y="1941473"/>
                </a:lnTo>
                <a:lnTo>
                  <a:pt x="137999" y="1985096"/>
                </a:lnTo>
                <a:lnTo>
                  <a:pt x="137999" y="3556192"/>
                </a:lnTo>
                <a:lnTo>
                  <a:pt x="130965" y="3599815"/>
                </a:lnTo>
                <a:lnTo>
                  <a:pt x="111376" y="3637697"/>
                </a:lnTo>
                <a:lnTo>
                  <a:pt x="81505" y="3667569"/>
                </a:lnTo>
                <a:lnTo>
                  <a:pt x="43622" y="3687158"/>
                </a:lnTo>
                <a:lnTo>
                  <a:pt x="0" y="369419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017" y="1337035"/>
            <a:ext cx="1474160" cy="17707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050" y="364775"/>
            <a:ext cx="69053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Parameter</a:t>
            </a:r>
            <a:r>
              <a:rPr spc="-123" dirty="0"/>
              <a:t> </a:t>
            </a:r>
            <a:r>
              <a:rPr spc="-15" dirty="0"/>
              <a:t>efficient</a:t>
            </a:r>
            <a:r>
              <a:rPr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20" dirty="0"/>
              <a:t> </a:t>
            </a:r>
            <a:r>
              <a:rPr spc="20" dirty="0"/>
              <a:t>(PEFT)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537" y="3614241"/>
            <a:ext cx="166084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LLM</a:t>
            </a:r>
            <a:r>
              <a:rPr spc="-8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with</a:t>
            </a:r>
            <a:r>
              <a:rPr spc="-8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most</a:t>
            </a:r>
            <a:r>
              <a:rPr spc="-85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layers frozen</a:t>
            </a:r>
            <a:endParaRPr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6744" y="2232063"/>
            <a:ext cx="525463" cy="6989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ts val="1770"/>
              </a:lnSpc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  <a:p>
            <a:pPr marL="99695">
              <a:lnSpc>
                <a:spcPts val="3570"/>
              </a:lnSpc>
            </a:pPr>
            <a:r>
              <a:rPr sz="3300" b="1" spc="497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33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161" y="843082"/>
            <a:ext cx="126968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Small</a:t>
            </a:r>
            <a:r>
              <a:rPr spc="-7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number</a:t>
            </a:r>
            <a:r>
              <a:rPr spc="-73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of </a:t>
            </a:r>
            <a:r>
              <a:rPr dirty="0">
                <a:latin typeface="Lato"/>
                <a:cs typeface="Lato"/>
              </a:rPr>
              <a:t>trainable</a:t>
            </a:r>
            <a:r>
              <a:rPr spc="-5" dirty="0">
                <a:latin typeface="Lato"/>
                <a:cs typeface="Lato"/>
              </a:rPr>
              <a:t> layers</a:t>
            </a:r>
            <a:endParaRPr>
              <a:latin typeface="Lato"/>
              <a:cs typeface="La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0495" y="2127571"/>
            <a:ext cx="3262368" cy="207605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00495" y="2127571"/>
            <a:ext cx="3262630" cy="2076133"/>
            <a:chOff x="5000990" y="4255141"/>
            <a:chExt cx="6525259" cy="4152265"/>
          </a:xfrm>
        </p:grpSpPr>
        <p:sp>
          <p:nvSpPr>
            <p:cNvPr id="3" name="object 3"/>
            <p:cNvSpPr/>
            <p:nvPr/>
          </p:nvSpPr>
          <p:spPr>
            <a:xfrm>
              <a:off x="9649780" y="4991864"/>
              <a:ext cx="1296035" cy="2451735"/>
            </a:xfrm>
            <a:custGeom>
              <a:avLst/>
              <a:gdLst/>
              <a:ahLst/>
              <a:cxnLst/>
              <a:rect l="l" t="t" r="r" b="b"/>
              <a:pathLst>
                <a:path w="1296034" h="2451734">
                  <a:moveTo>
                    <a:pt x="1295997" y="2451595"/>
                  </a:moveTo>
                  <a:lnTo>
                    <a:pt x="0" y="2451595"/>
                  </a:lnTo>
                  <a:lnTo>
                    <a:pt x="0" y="0"/>
                  </a:lnTo>
                  <a:lnTo>
                    <a:pt x="1295997" y="0"/>
                  </a:lnTo>
                  <a:lnTo>
                    <a:pt x="1295997" y="2451595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9649780" y="4991864"/>
              <a:ext cx="1296035" cy="2451735"/>
            </a:xfrm>
            <a:custGeom>
              <a:avLst/>
              <a:gdLst/>
              <a:ahLst/>
              <a:cxnLst/>
              <a:rect l="l" t="t" r="r" b="b"/>
              <a:pathLst>
                <a:path w="1296034" h="2451734">
                  <a:moveTo>
                    <a:pt x="0" y="0"/>
                  </a:moveTo>
                  <a:lnTo>
                    <a:pt x="1295997" y="0"/>
                  </a:lnTo>
                  <a:lnTo>
                    <a:pt x="1295997" y="2451595"/>
                  </a:lnTo>
                  <a:lnTo>
                    <a:pt x="0" y="24515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990" y="4255141"/>
              <a:ext cx="6524736" cy="415211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4664" y="341646"/>
            <a:ext cx="7980617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Parameter</a:t>
            </a:r>
            <a:r>
              <a:rPr spc="-123" dirty="0"/>
              <a:t> </a:t>
            </a:r>
            <a:r>
              <a:rPr spc="-15" dirty="0"/>
              <a:t>efficient</a:t>
            </a:r>
            <a:r>
              <a:rPr spc="-12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20" dirty="0"/>
              <a:t> </a:t>
            </a:r>
            <a:r>
              <a:rPr spc="20" dirty="0"/>
              <a:t>(PEFT)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68" y="1501141"/>
            <a:ext cx="1751659" cy="17420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411" y="2153846"/>
            <a:ext cx="525463" cy="72455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ts val="1893"/>
              </a:lnSpc>
              <a:spcBef>
                <a:spcPts val="50"/>
              </a:spcBef>
            </a:pPr>
            <a:r>
              <a:rPr lang="en-US" sz="2700" spc="-814" baseline="-4629" dirty="0">
                <a:latin typeface="Lato"/>
                <a:cs typeface="Lato"/>
              </a:rPr>
              <a:t>L</a:t>
            </a:r>
            <a:r>
              <a:rPr lang="en-US" spc="-258" dirty="0"/>
              <a:t>L</a:t>
            </a:r>
            <a:r>
              <a:rPr lang="en-US" sz="2700" spc="-1035" baseline="-4629" dirty="0">
                <a:latin typeface="Lato"/>
                <a:cs typeface="Lato"/>
              </a:rPr>
              <a:t>L</a:t>
            </a:r>
            <a:r>
              <a:rPr lang="en-US" spc="-110" dirty="0"/>
              <a:t>L</a:t>
            </a:r>
            <a:r>
              <a:rPr lang="en-US" sz="2700" spc="-2378" baseline="-4629" dirty="0">
                <a:latin typeface="Lato"/>
                <a:cs typeface="Lato"/>
              </a:rPr>
              <a:t>M</a:t>
            </a:r>
            <a:r>
              <a:rPr lang="en-US" spc="-8" dirty="0"/>
              <a:t>M</a:t>
            </a:r>
            <a:endParaRPr lang="en-US" dirty="0"/>
          </a:p>
          <a:p>
            <a:pPr marL="99695">
              <a:lnSpc>
                <a:spcPts val="3692"/>
              </a:lnSpc>
            </a:pPr>
            <a:r>
              <a:rPr sz="3300" b="1" spc="497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33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9738" y="3363243"/>
            <a:ext cx="1469708" cy="302006"/>
          </a:xfrm>
          <a:prstGeom prst="rect">
            <a:avLst/>
          </a:prstGeom>
          <a:solidFill>
            <a:srgbClr val="C1C1C1"/>
          </a:solidFill>
          <a:ln w="9524">
            <a:solidFill>
              <a:srgbClr val="59595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13665">
              <a:spcBef>
                <a:spcPts val="675"/>
              </a:spcBef>
            </a:pPr>
            <a:r>
              <a:rPr dirty="0"/>
              <a:t>Frozen</a:t>
            </a:r>
            <a:r>
              <a:rPr spc="-60" dirty="0"/>
              <a:t> </a:t>
            </a:r>
            <a:r>
              <a:rPr spc="-5" dirty="0"/>
              <a:t>Weights</a:t>
            </a:r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167356" y="3068800"/>
            <a:ext cx="1474470" cy="96520"/>
            <a:chOff x="12334712" y="6137600"/>
            <a:chExt cx="2948940" cy="193040"/>
          </a:xfrm>
        </p:grpSpPr>
        <p:sp>
          <p:nvSpPr>
            <p:cNvPr id="11" name="object 11"/>
            <p:cNvSpPr/>
            <p:nvPr/>
          </p:nvSpPr>
          <p:spPr>
            <a:xfrm>
              <a:off x="12339475" y="6142362"/>
              <a:ext cx="2939415" cy="183515"/>
            </a:xfrm>
            <a:custGeom>
              <a:avLst/>
              <a:gdLst/>
              <a:ahLst/>
              <a:cxnLst/>
              <a:rect l="l" t="t" r="r" b="b"/>
              <a:pathLst>
                <a:path w="2939415" h="183514">
                  <a:moveTo>
                    <a:pt x="2938794" y="182999"/>
                  </a:moveTo>
                  <a:lnTo>
                    <a:pt x="0" y="182999"/>
                  </a:lnTo>
                  <a:lnTo>
                    <a:pt x="0" y="0"/>
                  </a:lnTo>
                  <a:lnTo>
                    <a:pt x="2938794" y="0"/>
                  </a:lnTo>
                  <a:lnTo>
                    <a:pt x="2938794" y="182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39475" y="6142362"/>
              <a:ext cx="2939415" cy="183515"/>
            </a:xfrm>
            <a:custGeom>
              <a:avLst/>
              <a:gdLst/>
              <a:ahLst/>
              <a:cxnLst/>
              <a:rect l="l" t="t" r="r" b="b"/>
              <a:pathLst>
                <a:path w="2939415" h="183514">
                  <a:moveTo>
                    <a:pt x="0" y="0"/>
                  </a:moveTo>
                  <a:lnTo>
                    <a:pt x="2938794" y="0"/>
                  </a:lnTo>
                  <a:lnTo>
                    <a:pt x="2938794" y="182999"/>
                  </a:lnTo>
                  <a:lnTo>
                    <a:pt x="0" y="18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167356" y="2954075"/>
            <a:ext cx="1474470" cy="78105"/>
            <a:chOff x="12334712" y="5908150"/>
            <a:chExt cx="2948940" cy="156210"/>
          </a:xfrm>
        </p:grpSpPr>
        <p:sp>
          <p:nvSpPr>
            <p:cNvPr id="14" name="object 14"/>
            <p:cNvSpPr/>
            <p:nvPr/>
          </p:nvSpPr>
          <p:spPr>
            <a:xfrm>
              <a:off x="12339475" y="5912913"/>
              <a:ext cx="2939415" cy="146685"/>
            </a:xfrm>
            <a:custGeom>
              <a:avLst/>
              <a:gdLst/>
              <a:ahLst/>
              <a:cxnLst/>
              <a:rect l="l" t="t" r="r" b="b"/>
              <a:pathLst>
                <a:path w="2939415" h="146685">
                  <a:moveTo>
                    <a:pt x="2938794" y="146399"/>
                  </a:moveTo>
                  <a:lnTo>
                    <a:pt x="0" y="146399"/>
                  </a:lnTo>
                  <a:lnTo>
                    <a:pt x="0" y="0"/>
                  </a:lnTo>
                  <a:lnTo>
                    <a:pt x="2938794" y="0"/>
                  </a:lnTo>
                  <a:lnTo>
                    <a:pt x="2938794" y="1463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39475" y="5912913"/>
              <a:ext cx="2939415" cy="146685"/>
            </a:xfrm>
            <a:custGeom>
              <a:avLst/>
              <a:gdLst/>
              <a:ahLst/>
              <a:cxnLst/>
              <a:rect l="l" t="t" r="r" b="b"/>
              <a:pathLst>
                <a:path w="2939415" h="146685">
                  <a:moveTo>
                    <a:pt x="0" y="0"/>
                  </a:moveTo>
                  <a:lnTo>
                    <a:pt x="2938794" y="0"/>
                  </a:lnTo>
                  <a:lnTo>
                    <a:pt x="2938794" y="146399"/>
                  </a:lnTo>
                  <a:lnTo>
                    <a:pt x="0" y="14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167356" y="2839351"/>
            <a:ext cx="1474470" cy="78105"/>
            <a:chOff x="12334712" y="5678701"/>
            <a:chExt cx="2948940" cy="156210"/>
          </a:xfrm>
        </p:grpSpPr>
        <p:sp>
          <p:nvSpPr>
            <p:cNvPr id="17" name="object 17"/>
            <p:cNvSpPr/>
            <p:nvPr/>
          </p:nvSpPr>
          <p:spPr>
            <a:xfrm>
              <a:off x="12339475" y="5683463"/>
              <a:ext cx="2939415" cy="146685"/>
            </a:xfrm>
            <a:custGeom>
              <a:avLst/>
              <a:gdLst/>
              <a:ahLst/>
              <a:cxnLst/>
              <a:rect l="l" t="t" r="r" b="b"/>
              <a:pathLst>
                <a:path w="2939415" h="146685">
                  <a:moveTo>
                    <a:pt x="2938794" y="146399"/>
                  </a:moveTo>
                  <a:lnTo>
                    <a:pt x="0" y="146399"/>
                  </a:lnTo>
                  <a:lnTo>
                    <a:pt x="0" y="0"/>
                  </a:lnTo>
                  <a:lnTo>
                    <a:pt x="2938794" y="0"/>
                  </a:lnTo>
                  <a:lnTo>
                    <a:pt x="2938794" y="1463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39475" y="5683463"/>
              <a:ext cx="2939415" cy="146685"/>
            </a:xfrm>
            <a:custGeom>
              <a:avLst/>
              <a:gdLst/>
              <a:ahLst/>
              <a:cxnLst/>
              <a:rect l="l" t="t" r="r" b="b"/>
              <a:pathLst>
                <a:path w="2939415" h="146685">
                  <a:moveTo>
                    <a:pt x="0" y="0"/>
                  </a:moveTo>
                  <a:lnTo>
                    <a:pt x="2938794" y="0"/>
                  </a:lnTo>
                  <a:lnTo>
                    <a:pt x="2938794" y="146399"/>
                  </a:lnTo>
                  <a:lnTo>
                    <a:pt x="0" y="14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167356" y="2724626"/>
            <a:ext cx="1474470" cy="78105"/>
            <a:chOff x="12334712" y="5449251"/>
            <a:chExt cx="2948940" cy="156210"/>
          </a:xfrm>
        </p:grpSpPr>
        <p:sp>
          <p:nvSpPr>
            <p:cNvPr id="20" name="object 20"/>
            <p:cNvSpPr/>
            <p:nvPr/>
          </p:nvSpPr>
          <p:spPr>
            <a:xfrm>
              <a:off x="12339475" y="5454013"/>
              <a:ext cx="2939415" cy="146685"/>
            </a:xfrm>
            <a:custGeom>
              <a:avLst/>
              <a:gdLst/>
              <a:ahLst/>
              <a:cxnLst/>
              <a:rect l="l" t="t" r="r" b="b"/>
              <a:pathLst>
                <a:path w="2939415" h="146685">
                  <a:moveTo>
                    <a:pt x="2938794" y="146399"/>
                  </a:moveTo>
                  <a:lnTo>
                    <a:pt x="0" y="146399"/>
                  </a:lnTo>
                  <a:lnTo>
                    <a:pt x="0" y="0"/>
                  </a:lnTo>
                  <a:lnTo>
                    <a:pt x="2938794" y="0"/>
                  </a:lnTo>
                  <a:lnTo>
                    <a:pt x="2938794" y="1463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339475" y="5454013"/>
              <a:ext cx="2939415" cy="146685"/>
            </a:xfrm>
            <a:custGeom>
              <a:avLst/>
              <a:gdLst/>
              <a:ahLst/>
              <a:cxnLst/>
              <a:rect l="l" t="t" r="r" b="b"/>
              <a:pathLst>
                <a:path w="2939415" h="146685">
                  <a:moveTo>
                    <a:pt x="0" y="0"/>
                  </a:moveTo>
                  <a:lnTo>
                    <a:pt x="2938794" y="0"/>
                  </a:lnTo>
                  <a:lnTo>
                    <a:pt x="2938794" y="146399"/>
                  </a:lnTo>
                  <a:lnTo>
                    <a:pt x="0" y="14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174181" y="3202350"/>
            <a:ext cx="1474470" cy="96520"/>
            <a:chOff x="12348362" y="6404699"/>
            <a:chExt cx="2948940" cy="193040"/>
          </a:xfrm>
        </p:grpSpPr>
        <p:sp>
          <p:nvSpPr>
            <p:cNvPr id="23" name="object 23"/>
            <p:cNvSpPr/>
            <p:nvPr/>
          </p:nvSpPr>
          <p:spPr>
            <a:xfrm>
              <a:off x="12353125" y="6409462"/>
              <a:ext cx="2939415" cy="183515"/>
            </a:xfrm>
            <a:custGeom>
              <a:avLst/>
              <a:gdLst/>
              <a:ahLst/>
              <a:cxnLst/>
              <a:rect l="l" t="t" r="r" b="b"/>
              <a:pathLst>
                <a:path w="2939415" h="183515">
                  <a:moveTo>
                    <a:pt x="2938794" y="182999"/>
                  </a:moveTo>
                  <a:lnTo>
                    <a:pt x="0" y="182999"/>
                  </a:lnTo>
                  <a:lnTo>
                    <a:pt x="0" y="0"/>
                  </a:lnTo>
                  <a:lnTo>
                    <a:pt x="2938794" y="0"/>
                  </a:lnTo>
                  <a:lnTo>
                    <a:pt x="2938794" y="182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53125" y="6409462"/>
              <a:ext cx="2939415" cy="183515"/>
            </a:xfrm>
            <a:custGeom>
              <a:avLst/>
              <a:gdLst/>
              <a:ahLst/>
              <a:cxnLst/>
              <a:rect l="l" t="t" r="r" b="b"/>
              <a:pathLst>
                <a:path w="2939415" h="183515">
                  <a:moveTo>
                    <a:pt x="0" y="0"/>
                  </a:moveTo>
                  <a:lnTo>
                    <a:pt x="2938794" y="0"/>
                  </a:lnTo>
                  <a:lnTo>
                    <a:pt x="2938794" y="182999"/>
                  </a:lnTo>
                  <a:lnTo>
                    <a:pt x="0" y="18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19537" y="3576141"/>
            <a:ext cx="155448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LLM</a:t>
            </a:r>
            <a:r>
              <a:rPr spc="-85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with</a:t>
            </a:r>
            <a:r>
              <a:rPr spc="-85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additional </a:t>
            </a:r>
            <a:r>
              <a:rPr dirty="0">
                <a:latin typeface="Lato"/>
                <a:cs typeface="Lato"/>
              </a:rPr>
              <a:t>layers</a:t>
            </a:r>
            <a:r>
              <a:rPr spc="-7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for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10" dirty="0">
                <a:latin typeface="Lato"/>
                <a:cs typeface="Lato"/>
              </a:rPr>
              <a:t>PEFT</a:t>
            </a:r>
            <a:endParaRPr>
              <a:latin typeface="Lato"/>
              <a:cs typeface="La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59189" y="2369998"/>
            <a:ext cx="972185" cy="186653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Other </a:t>
            </a:r>
            <a:r>
              <a:rPr spc="-10" dirty="0">
                <a:latin typeface="Lato"/>
                <a:cs typeface="Lato"/>
              </a:rPr>
              <a:t>components</a:t>
            </a:r>
            <a:endParaRPr dirty="0">
              <a:latin typeface="Lato"/>
              <a:cs typeface="Lato"/>
            </a:endParaRPr>
          </a:p>
          <a:p>
            <a:pPr marL="6350" marR="240030">
              <a:spcBef>
                <a:spcPts val="1263"/>
              </a:spcBef>
            </a:pPr>
            <a:r>
              <a:rPr spc="-5" dirty="0">
                <a:latin typeface="Lato"/>
                <a:cs typeface="Lato"/>
              </a:rPr>
              <a:t>Trainable weights</a:t>
            </a:r>
            <a:endParaRPr dirty="0">
              <a:latin typeface="Lato"/>
              <a:cs typeface="Lato"/>
            </a:endParaRPr>
          </a:p>
          <a:p>
            <a:pPr marL="6350">
              <a:lnSpc>
                <a:spcPts val="3175"/>
              </a:lnSpc>
            </a:pPr>
            <a:endParaRPr lang="pt-PT" sz="3300" b="1" spc="497" dirty="0">
              <a:solidFill>
                <a:srgbClr val="0095FF"/>
              </a:solidFill>
              <a:latin typeface="DejaVu Sans"/>
              <a:cs typeface="DejaVu Sans"/>
            </a:endParaRPr>
          </a:p>
          <a:p>
            <a:pPr marL="6350">
              <a:lnSpc>
                <a:spcPts val="3175"/>
              </a:lnSpc>
            </a:pPr>
            <a:r>
              <a:rPr sz="3300" b="1" spc="497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3300" dirty="0">
              <a:latin typeface="DejaVu Sans"/>
              <a:cs typeface="DejaVu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28736" y="1184106"/>
            <a:ext cx="230886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800" spc="-18" dirty="0">
                <a:latin typeface="Lato"/>
                <a:cs typeface="Lato"/>
              </a:rPr>
              <a:t>Less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prone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dirty="0">
                <a:latin typeface="Lato"/>
                <a:cs typeface="Lato"/>
              </a:rPr>
              <a:t>catastrophic</a:t>
            </a:r>
            <a:r>
              <a:rPr sz="1800" spc="-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forgetting</a:t>
            </a:r>
            <a:endParaRPr sz="1800"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0161" y="843082"/>
            <a:ext cx="110839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23" dirty="0">
                <a:latin typeface="Lato"/>
                <a:cs typeface="Lato"/>
              </a:rPr>
              <a:t>New</a:t>
            </a:r>
            <a:r>
              <a:rPr spc="-83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trainable</a:t>
            </a:r>
            <a:endParaRPr>
              <a:latin typeface="Lato"/>
              <a:cs typeface="La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0161" y="1056441"/>
            <a:ext cx="47625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>
                <a:latin typeface="Lato"/>
                <a:cs typeface="Lato"/>
              </a:rPr>
              <a:t>layers</a:t>
            </a:r>
            <a:endParaRPr>
              <a:latin typeface="Lato"/>
              <a:cs typeface="La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12736" y="1320085"/>
            <a:ext cx="523558" cy="240983"/>
            <a:chOff x="1625471" y="2640169"/>
            <a:chExt cx="1047115" cy="481965"/>
          </a:xfrm>
        </p:grpSpPr>
        <p:sp>
          <p:nvSpPr>
            <p:cNvPr id="31" name="object 31"/>
            <p:cNvSpPr/>
            <p:nvPr/>
          </p:nvSpPr>
          <p:spPr>
            <a:xfrm>
              <a:off x="1644521" y="2659219"/>
              <a:ext cx="850900" cy="374650"/>
            </a:xfrm>
            <a:custGeom>
              <a:avLst/>
              <a:gdLst/>
              <a:ahLst/>
              <a:cxnLst/>
              <a:rect l="l" t="t" r="r" b="b"/>
              <a:pathLst>
                <a:path w="850900" h="374650">
                  <a:moveTo>
                    <a:pt x="0" y="0"/>
                  </a:moveTo>
                  <a:lnTo>
                    <a:pt x="850355" y="3741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0482" y="2956694"/>
              <a:ext cx="221712" cy="165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9392" y="1975065"/>
            <a:ext cx="1193483" cy="1193483"/>
            <a:chOff x="1398784" y="3950129"/>
            <a:chExt cx="2386965" cy="2386965"/>
          </a:xfrm>
        </p:grpSpPr>
        <p:sp>
          <p:nvSpPr>
            <p:cNvPr id="3" name="object 3"/>
            <p:cNvSpPr/>
            <p:nvPr/>
          </p:nvSpPr>
          <p:spPr>
            <a:xfrm>
              <a:off x="1403547" y="3954892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597" y="2377195"/>
                  </a:moveTo>
                  <a:lnTo>
                    <a:pt x="1140792" y="2376251"/>
                  </a:lnTo>
                  <a:lnTo>
                    <a:pt x="1093467" y="2373443"/>
                  </a:lnTo>
                  <a:lnTo>
                    <a:pt x="1046656" y="2368807"/>
                  </a:lnTo>
                  <a:lnTo>
                    <a:pt x="1000395" y="2362378"/>
                  </a:lnTo>
                  <a:lnTo>
                    <a:pt x="954720" y="2354192"/>
                  </a:lnTo>
                  <a:lnTo>
                    <a:pt x="909666" y="2344284"/>
                  </a:lnTo>
                  <a:lnTo>
                    <a:pt x="865269" y="2332689"/>
                  </a:lnTo>
                  <a:lnTo>
                    <a:pt x="821563" y="2319444"/>
                  </a:lnTo>
                  <a:lnTo>
                    <a:pt x="778586" y="2304583"/>
                  </a:lnTo>
                  <a:lnTo>
                    <a:pt x="736372" y="2288142"/>
                  </a:lnTo>
                  <a:lnTo>
                    <a:pt x="694956" y="2270157"/>
                  </a:lnTo>
                  <a:lnTo>
                    <a:pt x="654375" y="2250664"/>
                  </a:lnTo>
                  <a:lnTo>
                    <a:pt x="614663" y="2229696"/>
                  </a:lnTo>
                  <a:lnTo>
                    <a:pt x="575857" y="2207291"/>
                  </a:lnTo>
                  <a:lnTo>
                    <a:pt x="537991" y="2183484"/>
                  </a:lnTo>
                  <a:lnTo>
                    <a:pt x="501102" y="2158310"/>
                  </a:lnTo>
                  <a:lnTo>
                    <a:pt x="465224" y="2131805"/>
                  </a:lnTo>
                  <a:lnTo>
                    <a:pt x="430393" y="2104003"/>
                  </a:lnTo>
                  <a:lnTo>
                    <a:pt x="396646" y="2074942"/>
                  </a:lnTo>
                  <a:lnTo>
                    <a:pt x="364016" y="2044656"/>
                  </a:lnTo>
                  <a:lnTo>
                    <a:pt x="332541" y="2013180"/>
                  </a:lnTo>
                  <a:lnTo>
                    <a:pt x="302254" y="1980551"/>
                  </a:lnTo>
                  <a:lnTo>
                    <a:pt x="273193" y="1946803"/>
                  </a:lnTo>
                  <a:lnTo>
                    <a:pt x="245391" y="1911973"/>
                  </a:lnTo>
                  <a:lnTo>
                    <a:pt x="218886" y="1876095"/>
                  </a:lnTo>
                  <a:lnTo>
                    <a:pt x="193711" y="1839205"/>
                  </a:lnTo>
                  <a:lnTo>
                    <a:pt x="169904" y="1801340"/>
                  </a:lnTo>
                  <a:lnTo>
                    <a:pt x="147499" y="1762533"/>
                  </a:lnTo>
                  <a:lnTo>
                    <a:pt x="126532" y="1722822"/>
                  </a:lnTo>
                  <a:lnTo>
                    <a:pt x="107038" y="1682240"/>
                  </a:lnTo>
                  <a:lnTo>
                    <a:pt x="89053" y="1640825"/>
                  </a:lnTo>
                  <a:lnTo>
                    <a:pt x="72612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3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3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2" y="778584"/>
                  </a:lnTo>
                  <a:lnTo>
                    <a:pt x="89053" y="736370"/>
                  </a:lnTo>
                  <a:lnTo>
                    <a:pt x="107038" y="694954"/>
                  </a:lnTo>
                  <a:lnTo>
                    <a:pt x="126532" y="654373"/>
                  </a:lnTo>
                  <a:lnTo>
                    <a:pt x="147499" y="614661"/>
                  </a:lnTo>
                  <a:lnTo>
                    <a:pt x="169904" y="575855"/>
                  </a:lnTo>
                  <a:lnTo>
                    <a:pt x="193711" y="537989"/>
                  </a:lnTo>
                  <a:lnTo>
                    <a:pt x="218886" y="501099"/>
                  </a:lnTo>
                  <a:lnTo>
                    <a:pt x="245391" y="465222"/>
                  </a:lnTo>
                  <a:lnTo>
                    <a:pt x="273193" y="430391"/>
                  </a:lnTo>
                  <a:lnTo>
                    <a:pt x="302254" y="396644"/>
                  </a:lnTo>
                  <a:lnTo>
                    <a:pt x="332541" y="364014"/>
                  </a:lnTo>
                  <a:lnTo>
                    <a:pt x="364016" y="332539"/>
                  </a:lnTo>
                  <a:lnTo>
                    <a:pt x="396646" y="302252"/>
                  </a:lnTo>
                  <a:lnTo>
                    <a:pt x="430393" y="273191"/>
                  </a:lnTo>
                  <a:lnTo>
                    <a:pt x="465224" y="245390"/>
                  </a:lnTo>
                  <a:lnTo>
                    <a:pt x="501102" y="218884"/>
                  </a:lnTo>
                  <a:lnTo>
                    <a:pt x="537991" y="193710"/>
                  </a:lnTo>
                  <a:lnTo>
                    <a:pt x="575857" y="169903"/>
                  </a:lnTo>
                  <a:lnTo>
                    <a:pt x="614663" y="147498"/>
                  </a:lnTo>
                  <a:lnTo>
                    <a:pt x="654375" y="126531"/>
                  </a:lnTo>
                  <a:lnTo>
                    <a:pt x="694956" y="107037"/>
                  </a:lnTo>
                  <a:lnTo>
                    <a:pt x="736372" y="89052"/>
                  </a:lnTo>
                  <a:lnTo>
                    <a:pt x="778586" y="72611"/>
                  </a:lnTo>
                  <a:lnTo>
                    <a:pt x="821563" y="57751"/>
                  </a:lnTo>
                  <a:lnTo>
                    <a:pt x="865269" y="44505"/>
                  </a:lnTo>
                  <a:lnTo>
                    <a:pt x="909666" y="32911"/>
                  </a:lnTo>
                  <a:lnTo>
                    <a:pt x="954720" y="23002"/>
                  </a:lnTo>
                  <a:lnTo>
                    <a:pt x="1000395" y="14816"/>
                  </a:lnTo>
                  <a:lnTo>
                    <a:pt x="1046656" y="8387"/>
                  </a:lnTo>
                  <a:lnTo>
                    <a:pt x="1093467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3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7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7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4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3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3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4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" name="object 4"/>
            <p:cNvSpPr/>
            <p:nvPr/>
          </p:nvSpPr>
          <p:spPr>
            <a:xfrm>
              <a:off x="1403547" y="3954891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0" y="1188597"/>
                  </a:move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3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2" y="778584"/>
                  </a:lnTo>
                  <a:lnTo>
                    <a:pt x="89053" y="736370"/>
                  </a:lnTo>
                  <a:lnTo>
                    <a:pt x="107038" y="694954"/>
                  </a:lnTo>
                  <a:lnTo>
                    <a:pt x="126532" y="654373"/>
                  </a:lnTo>
                  <a:lnTo>
                    <a:pt x="147499" y="614661"/>
                  </a:lnTo>
                  <a:lnTo>
                    <a:pt x="169904" y="575855"/>
                  </a:lnTo>
                  <a:lnTo>
                    <a:pt x="193711" y="537989"/>
                  </a:lnTo>
                  <a:lnTo>
                    <a:pt x="218886" y="501099"/>
                  </a:lnTo>
                  <a:lnTo>
                    <a:pt x="245391" y="465222"/>
                  </a:lnTo>
                  <a:lnTo>
                    <a:pt x="273192" y="430391"/>
                  </a:lnTo>
                  <a:lnTo>
                    <a:pt x="302254" y="396644"/>
                  </a:lnTo>
                  <a:lnTo>
                    <a:pt x="332541" y="364014"/>
                  </a:lnTo>
                  <a:lnTo>
                    <a:pt x="364016" y="332539"/>
                  </a:lnTo>
                  <a:lnTo>
                    <a:pt x="396646" y="302252"/>
                  </a:lnTo>
                  <a:lnTo>
                    <a:pt x="430393" y="273191"/>
                  </a:lnTo>
                  <a:lnTo>
                    <a:pt x="465224" y="245390"/>
                  </a:lnTo>
                  <a:lnTo>
                    <a:pt x="501102" y="218884"/>
                  </a:lnTo>
                  <a:lnTo>
                    <a:pt x="537991" y="193710"/>
                  </a:lnTo>
                  <a:lnTo>
                    <a:pt x="575857" y="169903"/>
                  </a:lnTo>
                  <a:lnTo>
                    <a:pt x="614663" y="147498"/>
                  </a:lnTo>
                  <a:lnTo>
                    <a:pt x="654375" y="126531"/>
                  </a:lnTo>
                  <a:lnTo>
                    <a:pt x="694956" y="107037"/>
                  </a:lnTo>
                  <a:lnTo>
                    <a:pt x="736372" y="89052"/>
                  </a:lnTo>
                  <a:lnTo>
                    <a:pt x="778586" y="72611"/>
                  </a:lnTo>
                  <a:lnTo>
                    <a:pt x="821563" y="57751"/>
                  </a:lnTo>
                  <a:lnTo>
                    <a:pt x="865269" y="44505"/>
                  </a:lnTo>
                  <a:lnTo>
                    <a:pt x="909666" y="32911"/>
                  </a:lnTo>
                  <a:lnTo>
                    <a:pt x="954720" y="23002"/>
                  </a:lnTo>
                  <a:lnTo>
                    <a:pt x="1000395" y="14816"/>
                  </a:lnTo>
                  <a:lnTo>
                    <a:pt x="1046656" y="8387"/>
                  </a:lnTo>
                  <a:lnTo>
                    <a:pt x="1093467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2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6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6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3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2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2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3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lnTo>
                    <a:pt x="1140792" y="2376251"/>
                  </a:lnTo>
                  <a:lnTo>
                    <a:pt x="1093467" y="2373443"/>
                  </a:lnTo>
                  <a:lnTo>
                    <a:pt x="1046656" y="2368807"/>
                  </a:lnTo>
                  <a:lnTo>
                    <a:pt x="1000395" y="2362378"/>
                  </a:lnTo>
                  <a:lnTo>
                    <a:pt x="954720" y="2354192"/>
                  </a:lnTo>
                  <a:lnTo>
                    <a:pt x="909666" y="2344284"/>
                  </a:lnTo>
                  <a:lnTo>
                    <a:pt x="865269" y="2332689"/>
                  </a:lnTo>
                  <a:lnTo>
                    <a:pt x="821563" y="2319444"/>
                  </a:lnTo>
                  <a:lnTo>
                    <a:pt x="778586" y="2304583"/>
                  </a:lnTo>
                  <a:lnTo>
                    <a:pt x="736372" y="2288142"/>
                  </a:lnTo>
                  <a:lnTo>
                    <a:pt x="694956" y="2270157"/>
                  </a:lnTo>
                  <a:lnTo>
                    <a:pt x="654375" y="2250663"/>
                  </a:lnTo>
                  <a:lnTo>
                    <a:pt x="614663" y="2229696"/>
                  </a:lnTo>
                  <a:lnTo>
                    <a:pt x="575857" y="2207291"/>
                  </a:lnTo>
                  <a:lnTo>
                    <a:pt x="537991" y="2183484"/>
                  </a:lnTo>
                  <a:lnTo>
                    <a:pt x="501102" y="2158310"/>
                  </a:lnTo>
                  <a:lnTo>
                    <a:pt x="465224" y="2131805"/>
                  </a:lnTo>
                  <a:lnTo>
                    <a:pt x="430393" y="2104003"/>
                  </a:lnTo>
                  <a:lnTo>
                    <a:pt x="396646" y="2074942"/>
                  </a:lnTo>
                  <a:lnTo>
                    <a:pt x="364016" y="2044656"/>
                  </a:lnTo>
                  <a:lnTo>
                    <a:pt x="332541" y="2013180"/>
                  </a:lnTo>
                  <a:lnTo>
                    <a:pt x="302254" y="1980551"/>
                  </a:lnTo>
                  <a:lnTo>
                    <a:pt x="273192" y="1946803"/>
                  </a:lnTo>
                  <a:lnTo>
                    <a:pt x="245391" y="1911972"/>
                  </a:lnTo>
                  <a:lnTo>
                    <a:pt x="218886" y="1876095"/>
                  </a:lnTo>
                  <a:lnTo>
                    <a:pt x="193711" y="1839205"/>
                  </a:lnTo>
                  <a:lnTo>
                    <a:pt x="169904" y="1801340"/>
                  </a:lnTo>
                  <a:lnTo>
                    <a:pt x="147499" y="1762533"/>
                  </a:lnTo>
                  <a:lnTo>
                    <a:pt x="126532" y="1722822"/>
                  </a:lnTo>
                  <a:lnTo>
                    <a:pt x="107038" y="1682240"/>
                  </a:lnTo>
                  <a:lnTo>
                    <a:pt x="89053" y="1640825"/>
                  </a:lnTo>
                  <a:lnTo>
                    <a:pt x="72612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3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718" y="2418139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1311898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Full</a:t>
            </a:r>
            <a:r>
              <a:rPr spc="-133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30" dirty="0"/>
              <a:t> </a:t>
            </a:r>
            <a:r>
              <a:rPr dirty="0"/>
              <a:t>creates</a:t>
            </a:r>
            <a:r>
              <a:rPr spc="-130" dirty="0"/>
              <a:t> </a:t>
            </a:r>
            <a:r>
              <a:rPr dirty="0"/>
              <a:t>full</a:t>
            </a:r>
            <a:r>
              <a:rPr spc="-133" dirty="0"/>
              <a:t> </a:t>
            </a:r>
            <a:r>
              <a:rPr spc="-38" dirty="0"/>
              <a:t>copy</a:t>
            </a:r>
            <a:r>
              <a:rPr spc="-130" dirty="0"/>
              <a:t> </a:t>
            </a:r>
            <a:r>
              <a:rPr spc="-40" dirty="0"/>
              <a:t>of</a:t>
            </a:r>
            <a:r>
              <a:rPr spc="-130" dirty="0"/>
              <a:t> </a:t>
            </a:r>
            <a:r>
              <a:rPr dirty="0"/>
              <a:t>original</a:t>
            </a:r>
            <a:r>
              <a:rPr spc="-130" dirty="0"/>
              <a:t> </a:t>
            </a:r>
            <a:r>
              <a:rPr spc="-23" dirty="0"/>
              <a:t>LLM</a:t>
            </a:r>
            <a:r>
              <a:rPr spc="-133" dirty="0"/>
              <a:t> </a:t>
            </a:r>
            <a:r>
              <a:rPr dirty="0"/>
              <a:t>per</a:t>
            </a:r>
            <a:r>
              <a:rPr spc="-130" dirty="0"/>
              <a:t> </a:t>
            </a:r>
            <a:r>
              <a:rPr spc="15" dirty="0"/>
              <a:t>task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859184" y="1400935"/>
            <a:ext cx="1762760" cy="2314893"/>
            <a:chOff x="3718367" y="2801869"/>
            <a:chExt cx="3525520" cy="4629785"/>
          </a:xfrm>
        </p:grpSpPr>
        <p:sp>
          <p:nvSpPr>
            <p:cNvPr id="8" name="object 8"/>
            <p:cNvSpPr/>
            <p:nvPr/>
          </p:nvSpPr>
          <p:spPr>
            <a:xfrm>
              <a:off x="3737417" y="2880369"/>
              <a:ext cx="3221355" cy="1118235"/>
            </a:xfrm>
            <a:custGeom>
              <a:avLst/>
              <a:gdLst/>
              <a:ahLst/>
              <a:cxnLst/>
              <a:rect l="l" t="t" r="r" b="b"/>
              <a:pathLst>
                <a:path w="3221354" h="1118235">
                  <a:moveTo>
                    <a:pt x="0" y="1117847"/>
                  </a:moveTo>
                  <a:lnTo>
                    <a:pt x="322081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8561" y="2801869"/>
              <a:ext cx="222074" cy="1570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01642" y="5127839"/>
              <a:ext cx="2910205" cy="19050"/>
            </a:xfrm>
            <a:custGeom>
              <a:avLst/>
              <a:gdLst/>
              <a:ahLst/>
              <a:cxnLst/>
              <a:rect l="l" t="t" r="r" b="b"/>
              <a:pathLst>
                <a:path w="2910204" h="19050">
                  <a:moveTo>
                    <a:pt x="0" y="18899"/>
                  </a:moveTo>
                  <a:lnTo>
                    <a:pt x="2909994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2186" y="5045864"/>
              <a:ext cx="211399" cy="1639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7417" y="6136362"/>
              <a:ext cx="3324860" cy="1217295"/>
            </a:xfrm>
            <a:custGeom>
              <a:avLst/>
              <a:gdLst/>
              <a:ahLst/>
              <a:cxnLst/>
              <a:rect l="l" t="t" r="r" b="b"/>
              <a:pathLst>
                <a:path w="3324859" h="1217295">
                  <a:moveTo>
                    <a:pt x="0" y="0"/>
                  </a:moveTo>
                  <a:lnTo>
                    <a:pt x="3324718" y="1216822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1460" y="7275035"/>
              <a:ext cx="222074" cy="1566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789874" y="1135641"/>
            <a:ext cx="1639252" cy="577533"/>
            <a:chOff x="7579747" y="2271282"/>
            <a:chExt cx="3278504" cy="1155065"/>
          </a:xfrm>
        </p:grpSpPr>
        <p:sp>
          <p:nvSpPr>
            <p:cNvPr id="15" name="object 15"/>
            <p:cNvSpPr/>
            <p:nvPr/>
          </p:nvSpPr>
          <p:spPr>
            <a:xfrm>
              <a:off x="7584509" y="2276045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3077893" y="1145397"/>
                  </a:move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904"/>
                  </a:lnTo>
                  <a:lnTo>
                    <a:pt x="5042" y="147131"/>
                  </a:lnTo>
                  <a:lnTo>
                    <a:pt x="19404" y="106949"/>
                  </a:lnTo>
                  <a:lnTo>
                    <a:pt x="41940" y="71503"/>
                  </a:lnTo>
                  <a:lnTo>
                    <a:pt x="71504" y="41939"/>
                  </a:lnTo>
                  <a:lnTo>
                    <a:pt x="106949" y="19403"/>
                  </a:lnTo>
                  <a:lnTo>
                    <a:pt x="147130" y="5041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1"/>
                  </a:lnTo>
                  <a:lnTo>
                    <a:pt x="3212868" y="55914"/>
                  </a:lnTo>
                  <a:lnTo>
                    <a:pt x="3254255" y="117847"/>
                  </a:lnTo>
                  <a:lnTo>
                    <a:pt x="3268793" y="190904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584509" y="2276045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0" y="190904"/>
                  </a:moveTo>
                  <a:lnTo>
                    <a:pt x="5042" y="147131"/>
                  </a:lnTo>
                  <a:lnTo>
                    <a:pt x="19404" y="106949"/>
                  </a:lnTo>
                  <a:lnTo>
                    <a:pt x="41940" y="71503"/>
                  </a:lnTo>
                  <a:lnTo>
                    <a:pt x="71504" y="41939"/>
                  </a:lnTo>
                  <a:lnTo>
                    <a:pt x="106949" y="19403"/>
                  </a:lnTo>
                  <a:lnTo>
                    <a:pt x="147130" y="5041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1"/>
                  </a:lnTo>
                  <a:lnTo>
                    <a:pt x="3212868" y="55914"/>
                  </a:lnTo>
                  <a:lnTo>
                    <a:pt x="3254255" y="117847"/>
                  </a:lnTo>
                  <a:lnTo>
                    <a:pt x="3268793" y="190904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04350" y="1270768"/>
            <a:ext cx="1270635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30" dirty="0">
                <a:latin typeface="Lato"/>
                <a:cs typeface="Lato"/>
              </a:rPr>
              <a:t>QA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18" dirty="0">
                <a:latin typeface="Lato"/>
                <a:cs typeface="Lato"/>
              </a:rPr>
              <a:t>fine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tune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64414" y="1389535"/>
            <a:ext cx="1263015" cy="82233"/>
            <a:chOff x="11128827" y="2779069"/>
            <a:chExt cx="2526030" cy="164465"/>
          </a:xfrm>
        </p:grpSpPr>
        <p:sp>
          <p:nvSpPr>
            <p:cNvPr id="19" name="object 19"/>
            <p:cNvSpPr/>
            <p:nvPr/>
          </p:nvSpPr>
          <p:spPr>
            <a:xfrm>
              <a:off x="11147877" y="2833744"/>
              <a:ext cx="2315210" cy="27305"/>
            </a:xfrm>
            <a:custGeom>
              <a:avLst/>
              <a:gdLst/>
              <a:ahLst/>
              <a:cxnLst/>
              <a:rect l="l" t="t" r="r" b="b"/>
              <a:pathLst>
                <a:path w="2315209" h="27305">
                  <a:moveTo>
                    <a:pt x="0" y="0"/>
                  </a:moveTo>
                  <a:lnTo>
                    <a:pt x="2314820" y="27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2898" y="2779069"/>
              <a:ext cx="211749" cy="16394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025755" y="827692"/>
            <a:ext cx="1193483" cy="1193483"/>
            <a:chOff x="14051509" y="1655384"/>
            <a:chExt cx="2386965" cy="2386965"/>
          </a:xfrm>
        </p:grpSpPr>
        <p:sp>
          <p:nvSpPr>
            <p:cNvPr id="22" name="object 22"/>
            <p:cNvSpPr/>
            <p:nvPr/>
          </p:nvSpPr>
          <p:spPr>
            <a:xfrm>
              <a:off x="14056272" y="1660146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597" y="2377195"/>
                  </a:moveTo>
                  <a:lnTo>
                    <a:pt x="1140792" y="2376251"/>
                  </a:lnTo>
                  <a:lnTo>
                    <a:pt x="1093466" y="2373443"/>
                  </a:lnTo>
                  <a:lnTo>
                    <a:pt x="1046655" y="2368807"/>
                  </a:lnTo>
                  <a:lnTo>
                    <a:pt x="1000394" y="2362378"/>
                  </a:lnTo>
                  <a:lnTo>
                    <a:pt x="954718" y="2354192"/>
                  </a:lnTo>
                  <a:lnTo>
                    <a:pt x="909664" y="2344284"/>
                  </a:lnTo>
                  <a:lnTo>
                    <a:pt x="865267" y="2332689"/>
                  </a:lnTo>
                  <a:lnTo>
                    <a:pt x="821562" y="2319444"/>
                  </a:lnTo>
                  <a:lnTo>
                    <a:pt x="778584" y="2304583"/>
                  </a:lnTo>
                  <a:lnTo>
                    <a:pt x="736370" y="2288142"/>
                  </a:lnTo>
                  <a:lnTo>
                    <a:pt x="694954" y="2270157"/>
                  </a:lnTo>
                  <a:lnTo>
                    <a:pt x="654373" y="2250664"/>
                  </a:lnTo>
                  <a:lnTo>
                    <a:pt x="614661" y="2229696"/>
                  </a:lnTo>
                  <a:lnTo>
                    <a:pt x="575855" y="2207291"/>
                  </a:lnTo>
                  <a:lnTo>
                    <a:pt x="537989" y="2183484"/>
                  </a:lnTo>
                  <a:lnTo>
                    <a:pt x="501099" y="2158310"/>
                  </a:lnTo>
                  <a:lnTo>
                    <a:pt x="465222" y="2131805"/>
                  </a:lnTo>
                  <a:lnTo>
                    <a:pt x="430391" y="2104003"/>
                  </a:lnTo>
                  <a:lnTo>
                    <a:pt x="396644" y="2074942"/>
                  </a:lnTo>
                  <a:lnTo>
                    <a:pt x="364014" y="2044656"/>
                  </a:lnTo>
                  <a:lnTo>
                    <a:pt x="332539" y="2013180"/>
                  </a:lnTo>
                  <a:lnTo>
                    <a:pt x="302252" y="1980551"/>
                  </a:lnTo>
                  <a:lnTo>
                    <a:pt x="273191" y="1946803"/>
                  </a:lnTo>
                  <a:lnTo>
                    <a:pt x="245390" y="1911973"/>
                  </a:lnTo>
                  <a:lnTo>
                    <a:pt x="218884" y="1876095"/>
                  </a:lnTo>
                  <a:lnTo>
                    <a:pt x="193710" y="1839205"/>
                  </a:lnTo>
                  <a:lnTo>
                    <a:pt x="169903" y="1801340"/>
                  </a:lnTo>
                  <a:lnTo>
                    <a:pt x="147498" y="1762533"/>
                  </a:lnTo>
                  <a:lnTo>
                    <a:pt x="126531" y="1722822"/>
                  </a:lnTo>
                  <a:lnTo>
                    <a:pt x="107037" y="1682240"/>
                  </a:lnTo>
                  <a:lnTo>
                    <a:pt x="89052" y="1640825"/>
                  </a:lnTo>
                  <a:lnTo>
                    <a:pt x="72611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2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lnTo>
                    <a:pt x="943" y="1140792"/>
                  </a:lnTo>
                  <a:lnTo>
                    <a:pt x="3751" y="1093467"/>
                  </a:lnTo>
                  <a:lnTo>
                    <a:pt x="8387" y="1046656"/>
                  </a:lnTo>
                  <a:lnTo>
                    <a:pt x="14816" y="1000395"/>
                  </a:lnTo>
                  <a:lnTo>
                    <a:pt x="23002" y="954720"/>
                  </a:lnTo>
                  <a:lnTo>
                    <a:pt x="32911" y="909666"/>
                  </a:lnTo>
                  <a:lnTo>
                    <a:pt x="44505" y="865269"/>
                  </a:lnTo>
                  <a:lnTo>
                    <a:pt x="57751" y="821563"/>
                  </a:lnTo>
                  <a:lnTo>
                    <a:pt x="72611" y="778586"/>
                  </a:lnTo>
                  <a:lnTo>
                    <a:pt x="89052" y="736372"/>
                  </a:lnTo>
                  <a:lnTo>
                    <a:pt x="107037" y="694956"/>
                  </a:lnTo>
                  <a:lnTo>
                    <a:pt x="126531" y="654375"/>
                  </a:lnTo>
                  <a:lnTo>
                    <a:pt x="147498" y="614663"/>
                  </a:lnTo>
                  <a:lnTo>
                    <a:pt x="169903" y="575857"/>
                  </a:lnTo>
                  <a:lnTo>
                    <a:pt x="193710" y="537991"/>
                  </a:lnTo>
                  <a:lnTo>
                    <a:pt x="218884" y="501102"/>
                  </a:lnTo>
                  <a:lnTo>
                    <a:pt x="245390" y="465224"/>
                  </a:lnTo>
                  <a:lnTo>
                    <a:pt x="273191" y="430393"/>
                  </a:lnTo>
                  <a:lnTo>
                    <a:pt x="302252" y="396646"/>
                  </a:lnTo>
                  <a:lnTo>
                    <a:pt x="332539" y="364016"/>
                  </a:lnTo>
                  <a:lnTo>
                    <a:pt x="364014" y="332541"/>
                  </a:lnTo>
                  <a:lnTo>
                    <a:pt x="396644" y="302254"/>
                  </a:lnTo>
                  <a:lnTo>
                    <a:pt x="430391" y="273193"/>
                  </a:lnTo>
                  <a:lnTo>
                    <a:pt x="465222" y="245391"/>
                  </a:lnTo>
                  <a:lnTo>
                    <a:pt x="501099" y="218886"/>
                  </a:lnTo>
                  <a:lnTo>
                    <a:pt x="537989" y="193711"/>
                  </a:lnTo>
                  <a:lnTo>
                    <a:pt x="575855" y="169904"/>
                  </a:lnTo>
                  <a:lnTo>
                    <a:pt x="614661" y="147499"/>
                  </a:lnTo>
                  <a:lnTo>
                    <a:pt x="654373" y="126532"/>
                  </a:lnTo>
                  <a:lnTo>
                    <a:pt x="694954" y="107038"/>
                  </a:lnTo>
                  <a:lnTo>
                    <a:pt x="736370" y="89053"/>
                  </a:lnTo>
                  <a:lnTo>
                    <a:pt x="778584" y="72612"/>
                  </a:lnTo>
                  <a:lnTo>
                    <a:pt x="821562" y="57751"/>
                  </a:lnTo>
                  <a:lnTo>
                    <a:pt x="865267" y="44505"/>
                  </a:lnTo>
                  <a:lnTo>
                    <a:pt x="909664" y="32911"/>
                  </a:lnTo>
                  <a:lnTo>
                    <a:pt x="954718" y="23003"/>
                  </a:lnTo>
                  <a:lnTo>
                    <a:pt x="1000394" y="14816"/>
                  </a:lnTo>
                  <a:lnTo>
                    <a:pt x="1046655" y="8387"/>
                  </a:lnTo>
                  <a:lnTo>
                    <a:pt x="1093466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3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7" y="25514"/>
                  </a:lnTo>
                  <a:lnTo>
                    <a:pt x="1481277" y="36596"/>
                  </a:lnTo>
                  <a:lnTo>
                    <a:pt x="1528425" y="49615"/>
                  </a:lnTo>
                  <a:lnTo>
                    <a:pt x="1574950" y="64546"/>
                  </a:lnTo>
                  <a:lnTo>
                    <a:pt x="1620796" y="81366"/>
                  </a:lnTo>
                  <a:lnTo>
                    <a:pt x="1665904" y="100050"/>
                  </a:lnTo>
                  <a:lnTo>
                    <a:pt x="1710216" y="120574"/>
                  </a:lnTo>
                  <a:lnTo>
                    <a:pt x="1753674" y="142915"/>
                  </a:lnTo>
                  <a:lnTo>
                    <a:pt x="1796219" y="167048"/>
                  </a:lnTo>
                  <a:lnTo>
                    <a:pt x="1837793" y="192949"/>
                  </a:lnTo>
                  <a:lnTo>
                    <a:pt x="1878339" y="220594"/>
                  </a:lnTo>
                  <a:lnTo>
                    <a:pt x="1917798" y="249959"/>
                  </a:lnTo>
                  <a:lnTo>
                    <a:pt x="1956111" y="281019"/>
                  </a:lnTo>
                  <a:lnTo>
                    <a:pt x="1993222" y="313752"/>
                  </a:lnTo>
                  <a:lnTo>
                    <a:pt x="2029070" y="348131"/>
                  </a:lnTo>
                  <a:lnTo>
                    <a:pt x="2063449" y="383978"/>
                  </a:lnTo>
                  <a:lnTo>
                    <a:pt x="2096181" y="421086"/>
                  </a:lnTo>
                  <a:lnTo>
                    <a:pt x="2127241" y="459397"/>
                  </a:lnTo>
                  <a:lnTo>
                    <a:pt x="2156605" y="498855"/>
                  </a:lnTo>
                  <a:lnTo>
                    <a:pt x="2184249" y="539399"/>
                  </a:lnTo>
                  <a:lnTo>
                    <a:pt x="2210150" y="580973"/>
                  </a:lnTo>
                  <a:lnTo>
                    <a:pt x="2234282" y="623518"/>
                  </a:lnTo>
                  <a:lnTo>
                    <a:pt x="2256622" y="666975"/>
                  </a:lnTo>
                  <a:lnTo>
                    <a:pt x="2277147" y="711287"/>
                  </a:lnTo>
                  <a:lnTo>
                    <a:pt x="2295830" y="756395"/>
                  </a:lnTo>
                  <a:lnTo>
                    <a:pt x="2312650" y="802241"/>
                  </a:lnTo>
                  <a:lnTo>
                    <a:pt x="2327581" y="848767"/>
                  </a:lnTo>
                  <a:lnTo>
                    <a:pt x="2340599" y="895915"/>
                  </a:lnTo>
                  <a:lnTo>
                    <a:pt x="2351681" y="943626"/>
                  </a:lnTo>
                  <a:lnTo>
                    <a:pt x="2360801" y="991843"/>
                  </a:lnTo>
                  <a:lnTo>
                    <a:pt x="2367937" y="1040506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4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3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3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4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56272" y="1660146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0" y="1188597"/>
                  </a:moveTo>
                  <a:lnTo>
                    <a:pt x="943" y="1140792"/>
                  </a:lnTo>
                  <a:lnTo>
                    <a:pt x="3751" y="1093467"/>
                  </a:lnTo>
                  <a:lnTo>
                    <a:pt x="8387" y="1046656"/>
                  </a:lnTo>
                  <a:lnTo>
                    <a:pt x="14816" y="1000395"/>
                  </a:lnTo>
                  <a:lnTo>
                    <a:pt x="23002" y="954720"/>
                  </a:lnTo>
                  <a:lnTo>
                    <a:pt x="32911" y="909666"/>
                  </a:lnTo>
                  <a:lnTo>
                    <a:pt x="44505" y="865269"/>
                  </a:lnTo>
                  <a:lnTo>
                    <a:pt x="57751" y="821563"/>
                  </a:lnTo>
                  <a:lnTo>
                    <a:pt x="72611" y="778586"/>
                  </a:lnTo>
                  <a:lnTo>
                    <a:pt x="89052" y="736372"/>
                  </a:lnTo>
                  <a:lnTo>
                    <a:pt x="107037" y="694956"/>
                  </a:lnTo>
                  <a:lnTo>
                    <a:pt x="126531" y="654375"/>
                  </a:lnTo>
                  <a:lnTo>
                    <a:pt x="147498" y="614663"/>
                  </a:lnTo>
                  <a:lnTo>
                    <a:pt x="169903" y="575857"/>
                  </a:lnTo>
                  <a:lnTo>
                    <a:pt x="193710" y="537991"/>
                  </a:lnTo>
                  <a:lnTo>
                    <a:pt x="218884" y="501102"/>
                  </a:lnTo>
                  <a:lnTo>
                    <a:pt x="245390" y="465224"/>
                  </a:lnTo>
                  <a:lnTo>
                    <a:pt x="273191" y="430393"/>
                  </a:lnTo>
                  <a:lnTo>
                    <a:pt x="302252" y="396646"/>
                  </a:lnTo>
                  <a:lnTo>
                    <a:pt x="332539" y="364016"/>
                  </a:lnTo>
                  <a:lnTo>
                    <a:pt x="364014" y="332541"/>
                  </a:lnTo>
                  <a:lnTo>
                    <a:pt x="396644" y="302254"/>
                  </a:lnTo>
                  <a:lnTo>
                    <a:pt x="430391" y="273192"/>
                  </a:lnTo>
                  <a:lnTo>
                    <a:pt x="465222" y="245391"/>
                  </a:lnTo>
                  <a:lnTo>
                    <a:pt x="501099" y="218886"/>
                  </a:lnTo>
                  <a:lnTo>
                    <a:pt x="537989" y="193711"/>
                  </a:lnTo>
                  <a:lnTo>
                    <a:pt x="575855" y="169904"/>
                  </a:lnTo>
                  <a:lnTo>
                    <a:pt x="614661" y="147499"/>
                  </a:lnTo>
                  <a:lnTo>
                    <a:pt x="654373" y="126532"/>
                  </a:lnTo>
                  <a:lnTo>
                    <a:pt x="694954" y="107038"/>
                  </a:lnTo>
                  <a:lnTo>
                    <a:pt x="736370" y="89053"/>
                  </a:lnTo>
                  <a:lnTo>
                    <a:pt x="778584" y="72612"/>
                  </a:lnTo>
                  <a:lnTo>
                    <a:pt x="821562" y="57751"/>
                  </a:lnTo>
                  <a:lnTo>
                    <a:pt x="865267" y="44505"/>
                  </a:lnTo>
                  <a:lnTo>
                    <a:pt x="909664" y="32911"/>
                  </a:lnTo>
                  <a:lnTo>
                    <a:pt x="954718" y="23003"/>
                  </a:lnTo>
                  <a:lnTo>
                    <a:pt x="1000394" y="14816"/>
                  </a:lnTo>
                  <a:lnTo>
                    <a:pt x="1046655" y="8387"/>
                  </a:lnTo>
                  <a:lnTo>
                    <a:pt x="1093466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2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6" y="25514"/>
                  </a:lnTo>
                  <a:lnTo>
                    <a:pt x="1481277" y="36596"/>
                  </a:lnTo>
                  <a:lnTo>
                    <a:pt x="1528425" y="49615"/>
                  </a:lnTo>
                  <a:lnTo>
                    <a:pt x="1574950" y="64546"/>
                  </a:lnTo>
                  <a:lnTo>
                    <a:pt x="1620796" y="81366"/>
                  </a:lnTo>
                  <a:lnTo>
                    <a:pt x="1665904" y="100050"/>
                  </a:lnTo>
                  <a:lnTo>
                    <a:pt x="1710216" y="120574"/>
                  </a:lnTo>
                  <a:lnTo>
                    <a:pt x="1753674" y="142915"/>
                  </a:lnTo>
                  <a:lnTo>
                    <a:pt x="1796219" y="167048"/>
                  </a:lnTo>
                  <a:lnTo>
                    <a:pt x="1837793" y="192949"/>
                  </a:lnTo>
                  <a:lnTo>
                    <a:pt x="1878339" y="220594"/>
                  </a:lnTo>
                  <a:lnTo>
                    <a:pt x="1917798" y="249959"/>
                  </a:lnTo>
                  <a:lnTo>
                    <a:pt x="1956111" y="281019"/>
                  </a:lnTo>
                  <a:lnTo>
                    <a:pt x="1993222" y="313752"/>
                  </a:lnTo>
                  <a:lnTo>
                    <a:pt x="2029070" y="348131"/>
                  </a:lnTo>
                  <a:lnTo>
                    <a:pt x="2063449" y="383978"/>
                  </a:lnTo>
                  <a:lnTo>
                    <a:pt x="2096181" y="421086"/>
                  </a:lnTo>
                  <a:lnTo>
                    <a:pt x="2127241" y="459397"/>
                  </a:lnTo>
                  <a:lnTo>
                    <a:pt x="2156605" y="498855"/>
                  </a:lnTo>
                  <a:lnTo>
                    <a:pt x="2184249" y="539399"/>
                  </a:lnTo>
                  <a:lnTo>
                    <a:pt x="2210150" y="580973"/>
                  </a:lnTo>
                  <a:lnTo>
                    <a:pt x="2234282" y="623518"/>
                  </a:lnTo>
                  <a:lnTo>
                    <a:pt x="2256622" y="666975"/>
                  </a:lnTo>
                  <a:lnTo>
                    <a:pt x="2277146" y="711287"/>
                  </a:lnTo>
                  <a:lnTo>
                    <a:pt x="2295830" y="756395"/>
                  </a:lnTo>
                  <a:lnTo>
                    <a:pt x="2312650" y="802241"/>
                  </a:lnTo>
                  <a:lnTo>
                    <a:pt x="2327581" y="848767"/>
                  </a:lnTo>
                  <a:lnTo>
                    <a:pt x="2340599" y="895915"/>
                  </a:lnTo>
                  <a:lnTo>
                    <a:pt x="2351681" y="943626"/>
                  </a:lnTo>
                  <a:lnTo>
                    <a:pt x="2360801" y="991843"/>
                  </a:lnTo>
                  <a:lnTo>
                    <a:pt x="2367937" y="1040506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3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2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2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3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lnTo>
                    <a:pt x="1140792" y="2376251"/>
                  </a:lnTo>
                  <a:lnTo>
                    <a:pt x="1093466" y="2373443"/>
                  </a:lnTo>
                  <a:lnTo>
                    <a:pt x="1046655" y="2368807"/>
                  </a:lnTo>
                  <a:lnTo>
                    <a:pt x="1000394" y="2362378"/>
                  </a:lnTo>
                  <a:lnTo>
                    <a:pt x="954718" y="2354192"/>
                  </a:lnTo>
                  <a:lnTo>
                    <a:pt x="909664" y="2344284"/>
                  </a:lnTo>
                  <a:lnTo>
                    <a:pt x="865267" y="2332689"/>
                  </a:lnTo>
                  <a:lnTo>
                    <a:pt x="821562" y="2319444"/>
                  </a:lnTo>
                  <a:lnTo>
                    <a:pt x="778584" y="2304583"/>
                  </a:lnTo>
                  <a:lnTo>
                    <a:pt x="736370" y="2288142"/>
                  </a:lnTo>
                  <a:lnTo>
                    <a:pt x="694954" y="2270157"/>
                  </a:lnTo>
                  <a:lnTo>
                    <a:pt x="654373" y="2250663"/>
                  </a:lnTo>
                  <a:lnTo>
                    <a:pt x="614661" y="2229696"/>
                  </a:lnTo>
                  <a:lnTo>
                    <a:pt x="575855" y="2207291"/>
                  </a:lnTo>
                  <a:lnTo>
                    <a:pt x="537989" y="2183484"/>
                  </a:lnTo>
                  <a:lnTo>
                    <a:pt x="501099" y="2158310"/>
                  </a:lnTo>
                  <a:lnTo>
                    <a:pt x="465222" y="2131805"/>
                  </a:lnTo>
                  <a:lnTo>
                    <a:pt x="430391" y="2104003"/>
                  </a:lnTo>
                  <a:lnTo>
                    <a:pt x="396644" y="2074942"/>
                  </a:lnTo>
                  <a:lnTo>
                    <a:pt x="364014" y="2044656"/>
                  </a:lnTo>
                  <a:lnTo>
                    <a:pt x="332539" y="2013180"/>
                  </a:lnTo>
                  <a:lnTo>
                    <a:pt x="302252" y="1980551"/>
                  </a:lnTo>
                  <a:lnTo>
                    <a:pt x="273191" y="1946803"/>
                  </a:lnTo>
                  <a:lnTo>
                    <a:pt x="245390" y="1911972"/>
                  </a:lnTo>
                  <a:lnTo>
                    <a:pt x="218884" y="1876095"/>
                  </a:lnTo>
                  <a:lnTo>
                    <a:pt x="193710" y="1839205"/>
                  </a:lnTo>
                  <a:lnTo>
                    <a:pt x="169903" y="1801340"/>
                  </a:lnTo>
                  <a:lnTo>
                    <a:pt x="147498" y="1762533"/>
                  </a:lnTo>
                  <a:lnTo>
                    <a:pt x="126531" y="1722822"/>
                  </a:lnTo>
                  <a:lnTo>
                    <a:pt x="107037" y="1682240"/>
                  </a:lnTo>
                  <a:lnTo>
                    <a:pt x="89052" y="1640825"/>
                  </a:lnTo>
                  <a:lnTo>
                    <a:pt x="72611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2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87096" y="1132652"/>
            <a:ext cx="458153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 indent="55880">
              <a:lnSpc>
                <a:spcPct val="100699"/>
              </a:lnSpc>
              <a:spcBef>
                <a:spcPts val="35"/>
              </a:spcBef>
            </a:pPr>
            <a:r>
              <a:rPr sz="1800" spc="-13" dirty="0">
                <a:latin typeface="Lato"/>
                <a:cs typeface="Lato"/>
              </a:rPr>
              <a:t>QA </a:t>
            </a:r>
            <a:r>
              <a:rPr sz="1800" spc="-15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89874" y="2283014"/>
            <a:ext cx="1639252" cy="577533"/>
            <a:chOff x="7579747" y="4566028"/>
            <a:chExt cx="3278504" cy="1155065"/>
          </a:xfrm>
        </p:grpSpPr>
        <p:sp>
          <p:nvSpPr>
            <p:cNvPr id="26" name="object 26"/>
            <p:cNvSpPr/>
            <p:nvPr/>
          </p:nvSpPr>
          <p:spPr>
            <a:xfrm>
              <a:off x="7584509" y="4570790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3077893" y="1145397"/>
                  </a:move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4509" y="4570790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0" y="190899"/>
                  </a:move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04350" y="2280025"/>
            <a:ext cx="1128395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Summarize </a:t>
            </a:r>
            <a:r>
              <a:rPr sz="1800" spc="-18" dirty="0">
                <a:latin typeface="Lato"/>
                <a:cs typeface="Lato"/>
              </a:rPr>
              <a:t>fine</a:t>
            </a:r>
            <a:r>
              <a:rPr sz="1800" spc="-108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tune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64414" y="2536907"/>
            <a:ext cx="1263015" cy="82233"/>
            <a:chOff x="11128827" y="5073814"/>
            <a:chExt cx="2526030" cy="164465"/>
          </a:xfrm>
        </p:grpSpPr>
        <p:sp>
          <p:nvSpPr>
            <p:cNvPr id="30" name="object 30"/>
            <p:cNvSpPr/>
            <p:nvPr/>
          </p:nvSpPr>
          <p:spPr>
            <a:xfrm>
              <a:off x="11147877" y="5128489"/>
              <a:ext cx="2315210" cy="27305"/>
            </a:xfrm>
            <a:custGeom>
              <a:avLst/>
              <a:gdLst/>
              <a:ahLst/>
              <a:cxnLst/>
              <a:rect l="l" t="t" r="r" b="b"/>
              <a:pathLst>
                <a:path w="2315209" h="27304">
                  <a:moveTo>
                    <a:pt x="0" y="0"/>
                  </a:moveTo>
                  <a:lnTo>
                    <a:pt x="2314820" y="27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2898" y="5073814"/>
              <a:ext cx="211749" cy="163949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7726366" y="1975065"/>
            <a:ext cx="1193483" cy="1193483"/>
            <a:chOff x="15452731" y="3950129"/>
            <a:chExt cx="2386965" cy="2386965"/>
          </a:xfrm>
        </p:grpSpPr>
        <p:sp>
          <p:nvSpPr>
            <p:cNvPr id="33" name="object 33"/>
            <p:cNvSpPr/>
            <p:nvPr/>
          </p:nvSpPr>
          <p:spPr>
            <a:xfrm>
              <a:off x="15457494" y="3954892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597" y="2377195"/>
                  </a:moveTo>
                  <a:lnTo>
                    <a:pt x="1140792" y="2376251"/>
                  </a:lnTo>
                  <a:lnTo>
                    <a:pt x="1093466" y="2373443"/>
                  </a:lnTo>
                  <a:lnTo>
                    <a:pt x="1046655" y="2368807"/>
                  </a:lnTo>
                  <a:lnTo>
                    <a:pt x="1000394" y="2362378"/>
                  </a:lnTo>
                  <a:lnTo>
                    <a:pt x="954718" y="2354192"/>
                  </a:lnTo>
                  <a:lnTo>
                    <a:pt x="909664" y="2344284"/>
                  </a:lnTo>
                  <a:lnTo>
                    <a:pt x="865267" y="2332689"/>
                  </a:lnTo>
                  <a:lnTo>
                    <a:pt x="821562" y="2319444"/>
                  </a:lnTo>
                  <a:lnTo>
                    <a:pt x="778584" y="2304583"/>
                  </a:lnTo>
                  <a:lnTo>
                    <a:pt x="736370" y="2288142"/>
                  </a:lnTo>
                  <a:lnTo>
                    <a:pt x="694954" y="2270157"/>
                  </a:lnTo>
                  <a:lnTo>
                    <a:pt x="654373" y="2250664"/>
                  </a:lnTo>
                  <a:lnTo>
                    <a:pt x="614661" y="2229696"/>
                  </a:lnTo>
                  <a:lnTo>
                    <a:pt x="575855" y="2207291"/>
                  </a:lnTo>
                  <a:lnTo>
                    <a:pt x="537989" y="2183484"/>
                  </a:lnTo>
                  <a:lnTo>
                    <a:pt x="501099" y="2158310"/>
                  </a:lnTo>
                  <a:lnTo>
                    <a:pt x="465222" y="2131805"/>
                  </a:lnTo>
                  <a:lnTo>
                    <a:pt x="430391" y="2104003"/>
                  </a:lnTo>
                  <a:lnTo>
                    <a:pt x="396644" y="2074942"/>
                  </a:lnTo>
                  <a:lnTo>
                    <a:pt x="364014" y="2044656"/>
                  </a:lnTo>
                  <a:lnTo>
                    <a:pt x="332539" y="2013180"/>
                  </a:lnTo>
                  <a:lnTo>
                    <a:pt x="302252" y="1980551"/>
                  </a:lnTo>
                  <a:lnTo>
                    <a:pt x="273191" y="1946803"/>
                  </a:lnTo>
                  <a:lnTo>
                    <a:pt x="245390" y="1911973"/>
                  </a:lnTo>
                  <a:lnTo>
                    <a:pt x="218884" y="1876095"/>
                  </a:lnTo>
                  <a:lnTo>
                    <a:pt x="193710" y="1839205"/>
                  </a:lnTo>
                  <a:lnTo>
                    <a:pt x="169903" y="1801340"/>
                  </a:lnTo>
                  <a:lnTo>
                    <a:pt x="147498" y="1762533"/>
                  </a:lnTo>
                  <a:lnTo>
                    <a:pt x="126531" y="1722822"/>
                  </a:lnTo>
                  <a:lnTo>
                    <a:pt x="107037" y="1682240"/>
                  </a:lnTo>
                  <a:lnTo>
                    <a:pt x="89052" y="1640825"/>
                  </a:lnTo>
                  <a:lnTo>
                    <a:pt x="72611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2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2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1" y="778584"/>
                  </a:lnTo>
                  <a:lnTo>
                    <a:pt x="89052" y="736370"/>
                  </a:lnTo>
                  <a:lnTo>
                    <a:pt x="107037" y="694954"/>
                  </a:lnTo>
                  <a:lnTo>
                    <a:pt x="126531" y="654373"/>
                  </a:lnTo>
                  <a:lnTo>
                    <a:pt x="147498" y="614661"/>
                  </a:lnTo>
                  <a:lnTo>
                    <a:pt x="169903" y="575855"/>
                  </a:lnTo>
                  <a:lnTo>
                    <a:pt x="193710" y="537989"/>
                  </a:lnTo>
                  <a:lnTo>
                    <a:pt x="218884" y="501099"/>
                  </a:lnTo>
                  <a:lnTo>
                    <a:pt x="245390" y="465222"/>
                  </a:lnTo>
                  <a:lnTo>
                    <a:pt x="273191" y="430391"/>
                  </a:lnTo>
                  <a:lnTo>
                    <a:pt x="302252" y="396644"/>
                  </a:lnTo>
                  <a:lnTo>
                    <a:pt x="332539" y="364014"/>
                  </a:lnTo>
                  <a:lnTo>
                    <a:pt x="364014" y="332539"/>
                  </a:lnTo>
                  <a:lnTo>
                    <a:pt x="396644" y="302252"/>
                  </a:lnTo>
                  <a:lnTo>
                    <a:pt x="430391" y="273191"/>
                  </a:lnTo>
                  <a:lnTo>
                    <a:pt x="465222" y="245390"/>
                  </a:lnTo>
                  <a:lnTo>
                    <a:pt x="501099" y="218884"/>
                  </a:lnTo>
                  <a:lnTo>
                    <a:pt x="537989" y="193710"/>
                  </a:lnTo>
                  <a:lnTo>
                    <a:pt x="575855" y="169903"/>
                  </a:lnTo>
                  <a:lnTo>
                    <a:pt x="614661" y="147498"/>
                  </a:lnTo>
                  <a:lnTo>
                    <a:pt x="654373" y="126531"/>
                  </a:lnTo>
                  <a:lnTo>
                    <a:pt x="694954" y="107037"/>
                  </a:lnTo>
                  <a:lnTo>
                    <a:pt x="736370" y="89052"/>
                  </a:lnTo>
                  <a:lnTo>
                    <a:pt x="778584" y="72611"/>
                  </a:lnTo>
                  <a:lnTo>
                    <a:pt x="821562" y="57751"/>
                  </a:lnTo>
                  <a:lnTo>
                    <a:pt x="865267" y="44505"/>
                  </a:lnTo>
                  <a:lnTo>
                    <a:pt x="909664" y="32911"/>
                  </a:lnTo>
                  <a:lnTo>
                    <a:pt x="954718" y="23002"/>
                  </a:lnTo>
                  <a:lnTo>
                    <a:pt x="1000394" y="14816"/>
                  </a:lnTo>
                  <a:lnTo>
                    <a:pt x="1046655" y="8387"/>
                  </a:lnTo>
                  <a:lnTo>
                    <a:pt x="1093466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3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7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7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4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3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3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4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57493" y="3954891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0" y="1188597"/>
                  </a:move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2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1" y="778584"/>
                  </a:lnTo>
                  <a:lnTo>
                    <a:pt x="89052" y="736370"/>
                  </a:lnTo>
                  <a:lnTo>
                    <a:pt x="107037" y="694954"/>
                  </a:lnTo>
                  <a:lnTo>
                    <a:pt x="126531" y="654373"/>
                  </a:lnTo>
                  <a:lnTo>
                    <a:pt x="147498" y="614661"/>
                  </a:lnTo>
                  <a:lnTo>
                    <a:pt x="169903" y="575855"/>
                  </a:lnTo>
                  <a:lnTo>
                    <a:pt x="193710" y="537989"/>
                  </a:lnTo>
                  <a:lnTo>
                    <a:pt x="218884" y="501099"/>
                  </a:lnTo>
                  <a:lnTo>
                    <a:pt x="245390" y="465222"/>
                  </a:lnTo>
                  <a:lnTo>
                    <a:pt x="273191" y="430391"/>
                  </a:lnTo>
                  <a:lnTo>
                    <a:pt x="302252" y="396644"/>
                  </a:lnTo>
                  <a:lnTo>
                    <a:pt x="332539" y="364014"/>
                  </a:lnTo>
                  <a:lnTo>
                    <a:pt x="364014" y="332539"/>
                  </a:lnTo>
                  <a:lnTo>
                    <a:pt x="396644" y="302252"/>
                  </a:lnTo>
                  <a:lnTo>
                    <a:pt x="430391" y="273191"/>
                  </a:lnTo>
                  <a:lnTo>
                    <a:pt x="465222" y="245390"/>
                  </a:lnTo>
                  <a:lnTo>
                    <a:pt x="501099" y="218884"/>
                  </a:lnTo>
                  <a:lnTo>
                    <a:pt x="537989" y="193710"/>
                  </a:lnTo>
                  <a:lnTo>
                    <a:pt x="575855" y="169903"/>
                  </a:lnTo>
                  <a:lnTo>
                    <a:pt x="614661" y="147498"/>
                  </a:lnTo>
                  <a:lnTo>
                    <a:pt x="654373" y="126531"/>
                  </a:lnTo>
                  <a:lnTo>
                    <a:pt x="694954" y="107037"/>
                  </a:lnTo>
                  <a:lnTo>
                    <a:pt x="736370" y="89052"/>
                  </a:lnTo>
                  <a:lnTo>
                    <a:pt x="778584" y="72611"/>
                  </a:lnTo>
                  <a:lnTo>
                    <a:pt x="821562" y="57751"/>
                  </a:lnTo>
                  <a:lnTo>
                    <a:pt x="865267" y="44505"/>
                  </a:lnTo>
                  <a:lnTo>
                    <a:pt x="909664" y="32911"/>
                  </a:lnTo>
                  <a:lnTo>
                    <a:pt x="954718" y="23002"/>
                  </a:lnTo>
                  <a:lnTo>
                    <a:pt x="1000394" y="14816"/>
                  </a:lnTo>
                  <a:lnTo>
                    <a:pt x="1046655" y="8387"/>
                  </a:lnTo>
                  <a:lnTo>
                    <a:pt x="1093466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2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6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6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3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2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2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3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lnTo>
                    <a:pt x="1140792" y="2376251"/>
                  </a:lnTo>
                  <a:lnTo>
                    <a:pt x="1093466" y="2373443"/>
                  </a:lnTo>
                  <a:lnTo>
                    <a:pt x="1046655" y="2368807"/>
                  </a:lnTo>
                  <a:lnTo>
                    <a:pt x="1000394" y="2362378"/>
                  </a:lnTo>
                  <a:lnTo>
                    <a:pt x="954718" y="2354192"/>
                  </a:lnTo>
                  <a:lnTo>
                    <a:pt x="909664" y="2344284"/>
                  </a:lnTo>
                  <a:lnTo>
                    <a:pt x="865267" y="2332689"/>
                  </a:lnTo>
                  <a:lnTo>
                    <a:pt x="821562" y="2319444"/>
                  </a:lnTo>
                  <a:lnTo>
                    <a:pt x="778584" y="2304583"/>
                  </a:lnTo>
                  <a:lnTo>
                    <a:pt x="736370" y="2288142"/>
                  </a:lnTo>
                  <a:lnTo>
                    <a:pt x="694954" y="2270157"/>
                  </a:lnTo>
                  <a:lnTo>
                    <a:pt x="654373" y="2250663"/>
                  </a:lnTo>
                  <a:lnTo>
                    <a:pt x="614661" y="2229696"/>
                  </a:lnTo>
                  <a:lnTo>
                    <a:pt x="575855" y="2207291"/>
                  </a:lnTo>
                  <a:lnTo>
                    <a:pt x="537989" y="2183484"/>
                  </a:lnTo>
                  <a:lnTo>
                    <a:pt x="501099" y="2158310"/>
                  </a:lnTo>
                  <a:lnTo>
                    <a:pt x="465222" y="2131805"/>
                  </a:lnTo>
                  <a:lnTo>
                    <a:pt x="430391" y="2104003"/>
                  </a:lnTo>
                  <a:lnTo>
                    <a:pt x="396644" y="2074942"/>
                  </a:lnTo>
                  <a:lnTo>
                    <a:pt x="364014" y="2044656"/>
                  </a:lnTo>
                  <a:lnTo>
                    <a:pt x="332539" y="2013180"/>
                  </a:lnTo>
                  <a:lnTo>
                    <a:pt x="302252" y="1980551"/>
                  </a:lnTo>
                  <a:lnTo>
                    <a:pt x="273191" y="1946803"/>
                  </a:lnTo>
                  <a:lnTo>
                    <a:pt x="245390" y="1911972"/>
                  </a:lnTo>
                  <a:lnTo>
                    <a:pt x="218884" y="1876095"/>
                  </a:lnTo>
                  <a:lnTo>
                    <a:pt x="193710" y="1839205"/>
                  </a:lnTo>
                  <a:lnTo>
                    <a:pt x="169903" y="1801340"/>
                  </a:lnTo>
                  <a:lnTo>
                    <a:pt x="147498" y="1762533"/>
                  </a:lnTo>
                  <a:lnTo>
                    <a:pt x="126531" y="1722822"/>
                  </a:lnTo>
                  <a:lnTo>
                    <a:pt x="107037" y="1682240"/>
                  </a:lnTo>
                  <a:lnTo>
                    <a:pt x="89052" y="1640825"/>
                  </a:lnTo>
                  <a:lnTo>
                    <a:pt x="72611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2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752580" y="2280026"/>
            <a:ext cx="1128395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41313" marR="2540" indent="-33528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Summarize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89874" y="3471612"/>
            <a:ext cx="1639252" cy="577533"/>
            <a:chOff x="7579747" y="6943223"/>
            <a:chExt cx="3278504" cy="1155065"/>
          </a:xfrm>
        </p:grpSpPr>
        <p:sp>
          <p:nvSpPr>
            <p:cNvPr id="37" name="object 37"/>
            <p:cNvSpPr/>
            <p:nvPr/>
          </p:nvSpPr>
          <p:spPr>
            <a:xfrm>
              <a:off x="7584509" y="6947985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40">
                  <a:moveTo>
                    <a:pt x="3077893" y="1145397"/>
                  </a:move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584509" y="6947985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40">
                  <a:moveTo>
                    <a:pt x="0" y="190899"/>
                  </a:move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04350" y="3468624"/>
            <a:ext cx="1377315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>
              <a:lnSpc>
                <a:spcPct val="100699"/>
              </a:lnSpc>
              <a:spcBef>
                <a:spcPts val="35"/>
              </a:spcBef>
            </a:pPr>
            <a:r>
              <a:rPr sz="1800" dirty="0">
                <a:latin typeface="Lato"/>
                <a:cs typeface="Lato"/>
              </a:rPr>
              <a:t>Generate</a:t>
            </a:r>
            <a:r>
              <a:rPr sz="1800" spc="-78" dirty="0">
                <a:latin typeface="Lato"/>
                <a:cs typeface="Lato"/>
              </a:rPr>
              <a:t> </a:t>
            </a:r>
            <a:r>
              <a:rPr sz="1800" spc="-15" dirty="0">
                <a:latin typeface="Lato"/>
                <a:cs typeface="Lato"/>
              </a:rPr>
              <a:t>fine </a:t>
            </a:r>
            <a:r>
              <a:rPr sz="1800" spc="-10" dirty="0">
                <a:latin typeface="Lato"/>
                <a:cs typeface="Lato"/>
              </a:rPr>
              <a:t>tune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64414" y="3725505"/>
            <a:ext cx="1263015" cy="82233"/>
            <a:chOff x="11128827" y="7451010"/>
            <a:chExt cx="2526030" cy="164465"/>
          </a:xfrm>
        </p:grpSpPr>
        <p:sp>
          <p:nvSpPr>
            <p:cNvPr id="41" name="object 41"/>
            <p:cNvSpPr/>
            <p:nvPr/>
          </p:nvSpPr>
          <p:spPr>
            <a:xfrm>
              <a:off x="11147877" y="7505685"/>
              <a:ext cx="2315210" cy="27305"/>
            </a:xfrm>
            <a:custGeom>
              <a:avLst/>
              <a:gdLst/>
              <a:ahLst/>
              <a:cxnLst/>
              <a:rect l="l" t="t" r="r" b="b"/>
              <a:pathLst>
                <a:path w="2315209" h="27304">
                  <a:moveTo>
                    <a:pt x="0" y="0"/>
                  </a:moveTo>
                  <a:lnTo>
                    <a:pt x="2314820" y="27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2898" y="7451010"/>
              <a:ext cx="211749" cy="163949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025717" y="3163662"/>
            <a:ext cx="1193483" cy="1193483"/>
            <a:chOff x="14051433" y="6327324"/>
            <a:chExt cx="2386965" cy="2386965"/>
          </a:xfrm>
        </p:grpSpPr>
        <p:sp>
          <p:nvSpPr>
            <p:cNvPr id="44" name="object 44"/>
            <p:cNvSpPr/>
            <p:nvPr/>
          </p:nvSpPr>
          <p:spPr>
            <a:xfrm>
              <a:off x="14056196" y="6332087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597" y="2377195"/>
                  </a:moveTo>
                  <a:lnTo>
                    <a:pt x="1140792" y="2376251"/>
                  </a:lnTo>
                  <a:lnTo>
                    <a:pt x="1093466" y="2373443"/>
                  </a:lnTo>
                  <a:lnTo>
                    <a:pt x="1046655" y="2368807"/>
                  </a:lnTo>
                  <a:lnTo>
                    <a:pt x="1000394" y="2362378"/>
                  </a:lnTo>
                  <a:lnTo>
                    <a:pt x="954718" y="2354192"/>
                  </a:lnTo>
                  <a:lnTo>
                    <a:pt x="909664" y="2344284"/>
                  </a:lnTo>
                  <a:lnTo>
                    <a:pt x="865267" y="2332689"/>
                  </a:lnTo>
                  <a:lnTo>
                    <a:pt x="821562" y="2319444"/>
                  </a:lnTo>
                  <a:lnTo>
                    <a:pt x="778584" y="2304583"/>
                  </a:lnTo>
                  <a:lnTo>
                    <a:pt x="736370" y="2288142"/>
                  </a:lnTo>
                  <a:lnTo>
                    <a:pt x="694954" y="2270157"/>
                  </a:lnTo>
                  <a:lnTo>
                    <a:pt x="654373" y="2250664"/>
                  </a:lnTo>
                  <a:lnTo>
                    <a:pt x="614661" y="2229696"/>
                  </a:lnTo>
                  <a:lnTo>
                    <a:pt x="575855" y="2207291"/>
                  </a:lnTo>
                  <a:lnTo>
                    <a:pt x="537989" y="2183484"/>
                  </a:lnTo>
                  <a:lnTo>
                    <a:pt x="501099" y="2158310"/>
                  </a:lnTo>
                  <a:lnTo>
                    <a:pt x="465222" y="2131805"/>
                  </a:lnTo>
                  <a:lnTo>
                    <a:pt x="430391" y="2104003"/>
                  </a:lnTo>
                  <a:lnTo>
                    <a:pt x="396644" y="2074942"/>
                  </a:lnTo>
                  <a:lnTo>
                    <a:pt x="364014" y="2044656"/>
                  </a:lnTo>
                  <a:lnTo>
                    <a:pt x="332539" y="2013180"/>
                  </a:lnTo>
                  <a:lnTo>
                    <a:pt x="302252" y="1980551"/>
                  </a:lnTo>
                  <a:lnTo>
                    <a:pt x="273191" y="1946803"/>
                  </a:lnTo>
                  <a:lnTo>
                    <a:pt x="245390" y="1911973"/>
                  </a:lnTo>
                  <a:lnTo>
                    <a:pt x="218884" y="1876095"/>
                  </a:lnTo>
                  <a:lnTo>
                    <a:pt x="193710" y="1839205"/>
                  </a:lnTo>
                  <a:lnTo>
                    <a:pt x="169903" y="1801340"/>
                  </a:lnTo>
                  <a:lnTo>
                    <a:pt x="147498" y="1762533"/>
                  </a:lnTo>
                  <a:lnTo>
                    <a:pt x="126531" y="1722822"/>
                  </a:lnTo>
                  <a:lnTo>
                    <a:pt x="107037" y="1682240"/>
                  </a:lnTo>
                  <a:lnTo>
                    <a:pt x="89052" y="1640825"/>
                  </a:lnTo>
                  <a:lnTo>
                    <a:pt x="72611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2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2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1" y="778584"/>
                  </a:lnTo>
                  <a:lnTo>
                    <a:pt x="89052" y="736370"/>
                  </a:lnTo>
                  <a:lnTo>
                    <a:pt x="107037" y="694954"/>
                  </a:lnTo>
                  <a:lnTo>
                    <a:pt x="126531" y="654373"/>
                  </a:lnTo>
                  <a:lnTo>
                    <a:pt x="147498" y="614661"/>
                  </a:lnTo>
                  <a:lnTo>
                    <a:pt x="169903" y="575855"/>
                  </a:lnTo>
                  <a:lnTo>
                    <a:pt x="193710" y="537989"/>
                  </a:lnTo>
                  <a:lnTo>
                    <a:pt x="218884" y="501099"/>
                  </a:lnTo>
                  <a:lnTo>
                    <a:pt x="245390" y="465222"/>
                  </a:lnTo>
                  <a:lnTo>
                    <a:pt x="273191" y="430391"/>
                  </a:lnTo>
                  <a:lnTo>
                    <a:pt x="302252" y="396644"/>
                  </a:lnTo>
                  <a:lnTo>
                    <a:pt x="332539" y="364014"/>
                  </a:lnTo>
                  <a:lnTo>
                    <a:pt x="364014" y="332539"/>
                  </a:lnTo>
                  <a:lnTo>
                    <a:pt x="396644" y="302252"/>
                  </a:lnTo>
                  <a:lnTo>
                    <a:pt x="430391" y="273191"/>
                  </a:lnTo>
                  <a:lnTo>
                    <a:pt x="465222" y="245390"/>
                  </a:lnTo>
                  <a:lnTo>
                    <a:pt x="501099" y="218884"/>
                  </a:lnTo>
                  <a:lnTo>
                    <a:pt x="537989" y="193710"/>
                  </a:lnTo>
                  <a:lnTo>
                    <a:pt x="575855" y="169903"/>
                  </a:lnTo>
                  <a:lnTo>
                    <a:pt x="614661" y="147498"/>
                  </a:lnTo>
                  <a:lnTo>
                    <a:pt x="654373" y="126531"/>
                  </a:lnTo>
                  <a:lnTo>
                    <a:pt x="694954" y="107037"/>
                  </a:lnTo>
                  <a:lnTo>
                    <a:pt x="736370" y="89052"/>
                  </a:lnTo>
                  <a:lnTo>
                    <a:pt x="778584" y="72611"/>
                  </a:lnTo>
                  <a:lnTo>
                    <a:pt x="821562" y="57751"/>
                  </a:lnTo>
                  <a:lnTo>
                    <a:pt x="865267" y="44505"/>
                  </a:lnTo>
                  <a:lnTo>
                    <a:pt x="909664" y="32911"/>
                  </a:lnTo>
                  <a:lnTo>
                    <a:pt x="954718" y="23002"/>
                  </a:lnTo>
                  <a:lnTo>
                    <a:pt x="1000394" y="14816"/>
                  </a:lnTo>
                  <a:lnTo>
                    <a:pt x="1046655" y="8387"/>
                  </a:lnTo>
                  <a:lnTo>
                    <a:pt x="1093466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3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7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7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4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3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3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4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056196" y="6332087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0" y="1188597"/>
                  </a:move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2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1" y="778584"/>
                  </a:lnTo>
                  <a:lnTo>
                    <a:pt x="89052" y="736370"/>
                  </a:lnTo>
                  <a:lnTo>
                    <a:pt x="107037" y="694954"/>
                  </a:lnTo>
                  <a:lnTo>
                    <a:pt x="126531" y="654373"/>
                  </a:lnTo>
                  <a:lnTo>
                    <a:pt x="147498" y="614661"/>
                  </a:lnTo>
                  <a:lnTo>
                    <a:pt x="169903" y="575855"/>
                  </a:lnTo>
                  <a:lnTo>
                    <a:pt x="193710" y="537989"/>
                  </a:lnTo>
                  <a:lnTo>
                    <a:pt x="218884" y="501099"/>
                  </a:lnTo>
                  <a:lnTo>
                    <a:pt x="245390" y="465222"/>
                  </a:lnTo>
                  <a:lnTo>
                    <a:pt x="273191" y="430391"/>
                  </a:lnTo>
                  <a:lnTo>
                    <a:pt x="302252" y="396644"/>
                  </a:lnTo>
                  <a:lnTo>
                    <a:pt x="332539" y="364014"/>
                  </a:lnTo>
                  <a:lnTo>
                    <a:pt x="364014" y="332539"/>
                  </a:lnTo>
                  <a:lnTo>
                    <a:pt x="396644" y="302252"/>
                  </a:lnTo>
                  <a:lnTo>
                    <a:pt x="430391" y="273191"/>
                  </a:lnTo>
                  <a:lnTo>
                    <a:pt x="465222" y="245390"/>
                  </a:lnTo>
                  <a:lnTo>
                    <a:pt x="501099" y="218884"/>
                  </a:lnTo>
                  <a:lnTo>
                    <a:pt x="537989" y="193710"/>
                  </a:lnTo>
                  <a:lnTo>
                    <a:pt x="575855" y="169903"/>
                  </a:lnTo>
                  <a:lnTo>
                    <a:pt x="614661" y="147498"/>
                  </a:lnTo>
                  <a:lnTo>
                    <a:pt x="654373" y="126531"/>
                  </a:lnTo>
                  <a:lnTo>
                    <a:pt x="694954" y="107037"/>
                  </a:lnTo>
                  <a:lnTo>
                    <a:pt x="736370" y="89052"/>
                  </a:lnTo>
                  <a:lnTo>
                    <a:pt x="778584" y="72611"/>
                  </a:lnTo>
                  <a:lnTo>
                    <a:pt x="821562" y="57751"/>
                  </a:lnTo>
                  <a:lnTo>
                    <a:pt x="865267" y="44505"/>
                  </a:lnTo>
                  <a:lnTo>
                    <a:pt x="909664" y="32911"/>
                  </a:lnTo>
                  <a:lnTo>
                    <a:pt x="954718" y="23002"/>
                  </a:lnTo>
                  <a:lnTo>
                    <a:pt x="1000394" y="14816"/>
                  </a:lnTo>
                  <a:lnTo>
                    <a:pt x="1046655" y="8387"/>
                  </a:lnTo>
                  <a:lnTo>
                    <a:pt x="1093466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2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6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6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3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2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2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3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lnTo>
                    <a:pt x="1140792" y="2376251"/>
                  </a:lnTo>
                  <a:lnTo>
                    <a:pt x="1093466" y="2373443"/>
                  </a:lnTo>
                  <a:lnTo>
                    <a:pt x="1046655" y="2368807"/>
                  </a:lnTo>
                  <a:lnTo>
                    <a:pt x="1000394" y="2362378"/>
                  </a:lnTo>
                  <a:lnTo>
                    <a:pt x="954718" y="2354192"/>
                  </a:lnTo>
                  <a:lnTo>
                    <a:pt x="909664" y="2344284"/>
                  </a:lnTo>
                  <a:lnTo>
                    <a:pt x="865267" y="2332689"/>
                  </a:lnTo>
                  <a:lnTo>
                    <a:pt x="821562" y="2319444"/>
                  </a:lnTo>
                  <a:lnTo>
                    <a:pt x="778584" y="2304583"/>
                  </a:lnTo>
                  <a:lnTo>
                    <a:pt x="736370" y="2288142"/>
                  </a:lnTo>
                  <a:lnTo>
                    <a:pt x="694954" y="2270157"/>
                  </a:lnTo>
                  <a:lnTo>
                    <a:pt x="654373" y="2250663"/>
                  </a:lnTo>
                  <a:lnTo>
                    <a:pt x="614661" y="2229696"/>
                  </a:lnTo>
                  <a:lnTo>
                    <a:pt x="575855" y="2207291"/>
                  </a:lnTo>
                  <a:lnTo>
                    <a:pt x="537989" y="2183484"/>
                  </a:lnTo>
                  <a:lnTo>
                    <a:pt x="501099" y="2158310"/>
                  </a:lnTo>
                  <a:lnTo>
                    <a:pt x="465222" y="2131805"/>
                  </a:lnTo>
                  <a:lnTo>
                    <a:pt x="430391" y="2104003"/>
                  </a:lnTo>
                  <a:lnTo>
                    <a:pt x="396644" y="2074942"/>
                  </a:lnTo>
                  <a:lnTo>
                    <a:pt x="364014" y="2044656"/>
                  </a:lnTo>
                  <a:lnTo>
                    <a:pt x="332539" y="2013180"/>
                  </a:lnTo>
                  <a:lnTo>
                    <a:pt x="302252" y="1980551"/>
                  </a:lnTo>
                  <a:lnTo>
                    <a:pt x="273191" y="1946803"/>
                  </a:lnTo>
                  <a:lnTo>
                    <a:pt x="245390" y="1911972"/>
                  </a:lnTo>
                  <a:lnTo>
                    <a:pt x="218884" y="1876095"/>
                  </a:lnTo>
                  <a:lnTo>
                    <a:pt x="193710" y="1839205"/>
                  </a:lnTo>
                  <a:lnTo>
                    <a:pt x="169903" y="1801340"/>
                  </a:lnTo>
                  <a:lnTo>
                    <a:pt x="147498" y="1762533"/>
                  </a:lnTo>
                  <a:lnTo>
                    <a:pt x="126531" y="1722822"/>
                  </a:lnTo>
                  <a:lnTo>
                    <a:pt x="107037" y="1682240"/>
                  </a:lnTo>
                  <a:lnTo>
                    <a:pt x="89052" y="1640825"/>
                  </a:lnTo>
                  <a:lnTo>
                    <a:pt x="72611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2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138105" y="3468625"/>
            <a:ext cx="955993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55270" marR="2540" indent="-249238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Generate </a:t>
            </a: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1218" y="1962224"/>
            <a:ext cx="3355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GBs</a:t>
            </a:r>
            <a:endParaRPr>
              <a:latin typeface="Lato"/>
              <a:cs typeface="La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39343" y="814850"/>
            <a:ext cx="3355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GBs</a:t>
            </a:r>
            <a:endParaRPr>
              <a:latin typeface="Lato"/>
              <a:cs typeface="La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01781" y="1771696"/>
            <a:ext cx="3355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GBs</a:t>
            </a:r>
            <a:endParaRPr>
              <a:latin typeface="Lato"/>
              <a:cs typeface="La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31593" y="3316495"/>
            <a:ext cx="3355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GBs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48" dirty="0"/>
              <a:t> </a:t>
            </a:r>
            <a:r>
              <a:rPr dirty="0"/>
              <a:t>learning</a:t>
            </a:r>
            <a:r>
              <a:rPr spc="-145" dirty="0"/>
              <a:t> </a:t>
            </a:r>
            <a:r>
              <a:rPr spc="55" dirty="0"/>
              <a:t>(ICL)</a:t>
            </a:r>
            <a:r>
              <a:rPr spc="-148" dirty="0"/>
              <a:t> </a:t>
            </a:r>
            <a:r>
              <a:rPr spc="-75" dirty="0"/>
              <a:t>-</a:t>
            </a:r>
            <a:r>
              <a:rPr spc="-145" dirty="0"/>
              <a:t> </a:t>
            </a:r>
            <a:r>
              <a:rPr dirty="0"/>
              <a:t>zero</a:t>
            </a:r>
            <a:r>
              <a:rPr spc="-148" dirty="0"/>
              <a:t> </a:t>
            </a:r>
            <a:r>
              <a:rPr dirty="0"/>
              <a:t>shot</a:t>
            </a:r>
            <a:r>
              <a:rPr spc="-145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7468" y="1347616"/>
            <a:ext cx="2612073" cy="835978"/>
            <a:chOff x="1214935" y="2695231"/>
            <a:chExt cx="5224145" cy="1671955"/>
          </a:xfrm>
        </p:grpSpPr>
        <p:sp>
          <p:nvSpPr>
            <p:cNvPr id="4" name="object 4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5214589" y="1662296"/>
                  </a:moveTo>
                  <a:lnTo>
                    <a:pt x="0" y="1662296"/>
                  </a:lnTo>
                  <a:lnTo>
                    <a:pt x="0" y="0"/>
                  </a:lnTo>
                  <a:lnTo>
                    <a:pt x="5214589" y="0"/>
                  </a:lnTo>
                  <a:lnTo>
                    <a:pt x="5214589" y="16622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219697" y="2699994"/>
              <a:ext cx="5214620" cy="1662430"/>
            </a:xfrm>
            <a:custGeom>
              <a:avLst/>
              <a:gdLst/>
              <a:ahLst/>
              <a:cxnLst/>
              <a:rect l="l" t="t" r="r" b="b"/>
              <a:pathLst>
                <a:path w="5214620" h="1662429">
                  <a:moveTo>
                    <a:pt x="0" y="0"/>
                  </a:moveTo>
                  <a:lnTo>
                    <a:pt x="5214589" y="0"/>
                  </a:lnTo>
                  <a:lnTo>
                    <a:pt x="5214589" y="1662296"/>
                  </a:lnTo>
                  <a:lnTo>
                    <a:pt x="0" y="166229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3984" y="1427025"/>
            <a:ext cx="2252980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635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7635" y="1396516"/>
            <a:ext cx="654050" cy="646113"/>
            <a:chOff x="8415270" y="2793031"/>
            <a:chExt cx="1308100" cy="1292225"/>
          </a:xfrm>
        </p:grpSpPr>
        <p:sp>
          <p:nvSpPr>
            <p:cNvPr id="8" name="object 8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49004" y="1598828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2088" y="1349997"/>
            <a:ext cx="2607310" cy="945772"/>
          </a:xfrm>
          <a:prstGeom prst="rect">
            <a:avLst/>
          </a:prstGeom>
          <a:solidFill>
            <a:srgbClr val="D8D1E8"/>
          </a:solidFill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 marR="272415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dirty="0">
                <a:latin typeface="Courier New"/>
                <a:cs typeface="Courier New"/>
              </a:rPr>
              <a:t>eived</a:t>
            </a:r>
            <a:r>
              <a:rPr b="1" spc="-13" dirty="0">
                <a:latin typeface="Courier New"/>
                <a:cs typeface="Courier New"/>
              </a:rPr>
              <a:t> </a:t>
            </a:r>
            <a:r>
              <a:rPr b="1" spc="-25" dirty="0">
                <a:latin typeface="Courier New"/>
                <a:cs typeface="Courier New"/>
              </a:rPr>
              <a:t>a </a:t>
            </a:r>
            <a:r>
              <a:rPr b="1" dirty="0">
                <a:latin typeface="Courier New"/>
                <a:cs typeface="Courier New"/>
              </a:rPr>
              <a:t>very</a:t>
            </a:r>
            <a:r>
              <a:rPr b="1" spc="-15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nice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book</a:t>
            </a:r>
            <a:r>
              <a:rPr b="1" spc="-10" dirty="0">
                <a:latin typeface="Courier New"/>
                <a:cs typeface="Courier New"/>
              </a:rPr>
              <a:t> </a:t>
            </a:r>
            <a:r>
              <a:rPr b="1" spc="-5" dirty="0">
                <a:latin typeface="Courier New"/>
                <a:cs typeface="Courier New"/>
              </a:rPr>
              <a:t>review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13" name="object 13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6" name="object 16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PEFT</a:t>
            </a:r>
            <a:r>
              <a:rPr spc="-160" dirty="0"/>
              <a:t> </a:t>
            </a:r>
            <a:r>
              <a:rPr spc="-15" dirty="0"/>
              <a:t>fine-</a:t>
            </a:r>
            <a:r>
              <a:rPr spc="-18" dirty="0"/>
              <a:t>tuning</a:t>
            </a:r>
            <a:r>
              <a:rPr spc="-158" dirty="0"/>
              <a:t> </a:t>
            </a:r>
            <a:r>
              <a:rPr spc="-23" dirty="0"/>
              <a:t>saves</a:t>
            </a:r>
            <a:r>
              <a:rPr spc="-158" dirty="0"/>
              <a:t> </a:t>
            </a:r>
            <a:r>
              <a:rPr spc="-18" dirty="0"/>
              <a:t>space</a:t>
            </a:r>
            <a:r>
              <a:rPr spc="-158" dirty="0"/>
              <a:t> </a:t>
            </a:r>
            <a:r>
              <a:rPr dirty="0"/>
              <a:t>and</a:t>
            </a:r>
            <a:r>
              <a:rPr spc="-158" dirty="0"/>
              <a:t> </a:t>
            </a:r>
            <a:r>
              <a:rPr dirty="0"/>
              <a:t>is</a:t>
            </a:r>
            <a:r>
              <a:rPr spc="-158" dirty="0"/>
              <a:t> </a:t>
            </a:r>
            <a:r>
              <a:rPr spc="-5" dirty="0"/>
              <a:t>flexible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9392" y="1975065"/>
            <a:ext cx="1193483" cy="1193483"/>
            <a:chOff x="1398784" y="3950129"/>
            <a:chExt cx="2386965" cy="2386965"/>
          </a:xfrm>
        </p:grpSpPr>
        <p:sp>
          <p:nvSpPr>
            <p:cNvPr id="4" name="object 4"/>
            <p:cNvSpPr/>
            <p:nvPr/>
          </p:nvSpPr>
          <p:spPr>
            <a:xfrm>
              <a:off x="1403547" y="3954892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1188597" y="2377195"/>
                  </a:moveTo>
                  <a:lnTo>
                    <a:pt x="1140792" y="2376251"/>
                  </a:lnTo>
                  <a:lnTo>
                    <a:pt x="1093467" y="2373443"/>
                  </a:lnTo>
                  <a:lnTo>
                    <a:pt x="1046656" y="2368807"/>
                  </a:lnTo>
                  <a:lnTo>
                    <a:pt x="1000395" y="2362378"/>
                  </a:lnTo>
                  <a:lnTo>
                    <a:pt x="954720" y="2354192"/>
                  </a:lnTo>
                  <a:lnTo>
                    <a:pt x="909666" y="2344284"/>
                  </a:lnTo>
                  <a:lnTo>
                    <a:pt x="865269" y="2332689"/>
                  </a:lnTo>
                  <a:lnTo>
                    <a:pt x="821563" y="2319444"/>
                  </a:lnTo>
                  <a:lnTo>
                    <a:pt x="778586" y="2304583"/>
                  </a:lnTo>
                  <a:lnTo>
                    <a:pt x="736372" y="2288142"/>
                  </a:lnTo>
                  <a:lnTo>
                    <a:pt x="694956" y="2270157"/>
                  </a:lnTo>
                  <a:lnTo>
                    <a:pt x="654375" y="2250664"/>
                  </a:lnTo>
                  <a:lnTo>
                    <a:pt x="614663" y="2229696"/>
                  </a:lnTo>
                  <a:lnTo>
                    <a:pt x="575857" y="2207291"/>
                  </a:lnTo>
                  <a:lnTo>
                    <a:pt x="537991" y="2183484"/>
                  </a:lnTo>
                  <a:lnTo>
                    <a:pt x="501102" y="2158310"/>
                  </a:lnTo>
                  <a:lnTo>
                    <a:pt x="465224" y="2131805"/>
                  </a:lnTo>
                  <a:lnTo>
                    <a:pt x="430393" y="2104003"/>
                  </a:lnTo>
                  <a:lnTo>
                    <a:pt x="396646" y="2074942"/>
                  </a:lnTo>
                  <a:lnTo>
                    <a:pt x="364016" y="2044656"/>
                  </a:lnTo>
                  <a:lnTo>
                    <a:pt x="332541" y="2013180"/>
                  </a:lnTo>
                  <a:lnTo>
                    <a:pt x="302254" y="1980551"/>
                  </a:lnTo>
                  <a:lnTo>
                    <a:pt x="273193" y="1946803"/>
                  </a:lnTo>
                  <a:lnTo>
                    <a:pt x="245391" y="1911973"/>
                  </a:lnTo>
                  <a:lnTo>
                    <a:pt x="218886" y="1876095"/>
                  </a:lnTo>
                  <a:lnTo>
                    <a:pt x="193711" y="1839205"/>
                  </a:lnTo>
                  <a:lnTo>
                    <a:pt x="169904" y="1801340"/>
                  </a:lnTo>
                  <a:lnTo>
                    <a:pt x="147499" y="1762533"/>
                  </a:lnTo>
                  <a:lnTo>
                    <a:pt x="126532" y="1722822"/>
                  </a:lnTo>
                  <a:lnTo>
                    <a:pt x="107038" y="1682240"/>
                  </a:lnTo>
                  <a:lnTo>
                    <a:pt x="89053" y="1640825"/>
                  </a:lnTo>
                  <a:lnTo>
                    <a:pt x="72612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3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3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2" y="778584"/>
                  </a:lnTo>
                  <a:lnTo>
                    <a:pt x="89053" y="736370"/>
                  </a:lnTo>
                  <a:lnTo>
                    <a:pt x="107038" y="694954"/>
                  </a:lnTo>
                  <a:lnTo>
                    <a:pt x="126532" y="654373"/>
                  </a:lnTo>
                  <a:lnTo>
                    <a:pt x="147499" y="614661"/>
                  </a:lnTo>
                  <a:lnTo>
                    <a:pt x="169904" y="575855"/>
                  </a:lnTo>
                  <a:lnTo>
                    <a:pt x="193711" y="537989"/>
                  </a:lnTo>
                  <a:lnTo>
                    <a:pt x="218886" y="501099"/>
                  </a:lnTo>
                  <a:lnTo>
                    <a:pt x="245391" y="465222"/>
                  </a:lnTo>
                  <a:lnTo>
                    <a:pt x="273193" y="430391"/>
                  </a:lnTo>
                  <a:lnTo>
                    <a:pt x="302254" y="396644"/>
                  </a:lnTo>
                  <a:lnTo>
                    <a:pt x="332541" y="364014"/>
                  </a:lnTo>
                  <a:lnTo>
                    <a:pt x="364016" y="332539"/>
                  </a:lnTo>
                  <a:lnTo>
                    <a:pt x="396646" y="302252"/>
                  </a:lnTo>
                  <a:lnTo>
                    <a:pt x="430393" y="273191"/>
                  </a:lnTo>
                  <a:lnTo>
                    <a:pt x="465224" y="245390"/>
                  </a:lnTo>
                  <a:lnTo>
                    <a:pt x="501102" y="218884"/>
                  </a:lnTo>
                  <a:lnTo>
                    <a:pt x="537991" y="193710"/>
                  </a:lnTo>
                  <a:lnTo>
                    <a:pt x="575857" y="169903"/>
                  </a:lnTo>
                  <a:lnTo>
                    <a:pt x="614663" y="147498"/>
                  </a:lnTo>
                  <a:lnTo>
                    <a:pt x="654375" y="126531"/>
                  </a:lnTo>
                  <a:lnTo>
                    <a:pt x="694956" y="107037"/>
                  </a:lnTo>
                  <a:lnTo>
                    <a:pt x="736372" y="89052"/>
                  </a:lnTo>
                  <a:lnTo>
                    <a:pt x="778586" y="72611"/>
                  </a:lnTo>
                  <a:lnTo>
                    <a:pt x="821563" y="57751"/>
                  </a:lnTo>
                  <a:lnTo>
                    <a:pt x="865269" y="44505"/>
                  </a:lnTo>
                  <a:lnTo>
                    <a:pt x="909666" y="32911"/>
                  </a:lnTo>
                  <a:lnTo>
                    <a:pt x="954720" y="23002"/>
                  </a:lnTo>
                  <a:lnTo>
                    <a:pt x="1000395" y="14816"/>
                  </a:lnTo>
                  <a:lnTo>
                    <a:pt x="1046656" y="8387"/>
                  </a:lnTo>
                  <a:lnTo>
                    <a:pt x="1093467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3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7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7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4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3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3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4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403547" y="3954891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0" y="1188597"/>
                  </a:moveTo>
                  <a:lnTo>
                    <a:pt x="943" y="1140792"/>
                  </a:lnTo>
                  <a:lnTo>
                    <a:pt x="3751" y="1093466"/>
                  </a:lnTo>
                  <a:lnTo>
                    <a:pt x="8387" y="1046655"/>
                  </a:lnTo>
                  <a:lnTo>
                    <a:pt x="14816" y="1000394"/>
                  </a:lnTo>
                  <a:lnTo>
                    <a:pt x="23003" y="954718"/>
                  </a:lnTo>
                  <a:lnTo>
                    <a:pt x="32911" y="909664"/>
                  </a:lnTo>
                  <a:lnTo>
                    <a:pt x="44505" y="865267"/>
                  </a:lnTo>
                  <a:lnTo>
                    <a:pt x="57751" y="821562"/>
                  </a:lnTo>
                  <a:lnTo>
                    <a:pt x="72612" y="778584"/>
                  </a:lnTo>
                  <a:lnTo>
                    <a:pt x="89053" y="736370"/>
                  </a:lnTo>
                  <a:lnTo>
                    <a:pt x="107038" y="694954"/>
                  </a:lnTo>
                  <a:lnTo>
                    <a:pt x="126532" y="654373"/>
                  </a:lnTo>
                  <a:lnTo>
                    <a:pt x="147499" y="614661"/>
                  </a:lnTo>
                  <a:lnTo>
                    <a:pt x="169904" y="575855"/>
                  </a:lnTo>
                  <a:lnTo>
                    <a:pt x="193711" y="537989"/>
                  </a:lnTo>
                  <a:lnTo>
                    <a:pt x="218886" y="501099"/>
                  </a:lnTo>
                  <a:lnTo>
                    <a:pt x="245391" y="465222"/>
                  </a:lnTo>
                  <a:lnTo>
                    <a:pt x="273192" y="430391"/>
                  </a:lnTo>
                  <a:lnTo>
                    <a:pt x="302254" y="396644"/>
                  </a:lnTo>
                  <a:lnTo>
                    <a:pt x="332541" y="364014"/>
                  </a:lnTo>
                  <a:lnTo>
                    <a:pt x="364016" y="332539"/>
                  </a:lnTo>
                  <a:lnTo>
                    <a:pt x="396646" y="302252"/>
                  </a:lnTo>
                  <a:lnTo>
                    <a:pt x="430393" y="273191"/>
                  </a:lnTo>
                  <a:lnTo>
                    <a:pt x="465224" y="245390"/>
                  </a:lnTo>
                  <a:lnTo>
                    <a:pt x="501102" y="218884"/>
                  </a:lnTo>
                  <a:lnTo>
                    <a:pt x="537991" y="193710"/>
                  </a:lnTo>
                  <a:lnTo>
                    <a:pt x="575857" y="169903"/>
                  </a:lnTo>
                  <a:lnTo>
                    <a:pt x="614663" y="147498"/>
                  </a:lnTo>
                  <a:lnTo>
                    <a:pt x="654375" y="126531"/>
                  </a:lnTo>
                  <a:lnTo>
                    <a:pt x="694956" y="107037"/>
                  </a:lnTo>
                  <a:lnTo>
                    <a:pt x="736372" y="89052"/>
                  </a:lnTo>
                  <a:lnTo>
                    <a:pt x="778586" y="72611"/>
                  </a:lnTo>
                  <a:lnTo>
                    <a:pt x="821563" y="57751"/>
                  </a:lnTo>
                  <a:lnTo>
                    <a:pt x="865269" y="44505"/>
                  </a:lnTo>
                  <a:lnTo>
                    <a:pt x="909666" y="32911"/>
                  </a:lnTo>
                  <a:lnTo>
                    <a:pt x="954720" y="23002"/>
                  </a:lnTo>
                  <a:lnTo>
                    <a:pt x="1000395" y="14816"/>
                  </a:lnTo>
                  <a:lnTo>
                    <a:pt x="1046656" y="8387"/>
                  </a:lnTo>
                  <a:lnTo>
                    <a:pt x="1093467" y="3751"/>
                  </a:lnTo>
                  <a:lnTo>
                    <a:pt x="1140792" y="943"/>
                  </a:lnTo>
                  <a:lnTo>
                    <a:pt x="1188597" y="0"/>
                  </a:lnTo>
                  <a:lnTo>
                    <a:pt x="1238252" y="1036"/>
                  </a:lnTo>
                  <a:lnTo>
                    <a:pt x="1287635" y="4130"/>
                  </a:lnTo>
                  <a:lnTo>
                    <a:pt x="1336687" y="9257"/>
                  </a:lnTo>
                  <a:lnTo>
                    <a:pt x="1385350" y="16393"/>
                  </a:lnTo>
                  <a:lnTo>
                    <a:pt x="1433566" y="25514"/>
                  </a:lnTo>
                  <a:lnTo>
                    <a:pt x="1481277" y="36595"/>
                  </a:lnTo>
                  <a:lnTo>
                    <a:pt x="1528425" y="49614"/>
                  </a:lnTo>
                  <a:lnTo>
                    <a:pt x="1574950" y="64545"/>
                  </a:lnTo>
                  <a:lnTo>
                    <a:pt x="1620796" y="81364"/>
                  </a:lnTo>
                  <a:lnTo>
                    <a:pt x="1665904" y="100048"/>
                  </a:lnTo>
                  <a:lnTo>
                    <a:pt x="1710216" y="120572"/>
                  </a:lnTo>
                  <a:lnTo>
                    <a:pt x="1753674" y="142912"/>
                  </a:lnTo>
                  <a:lnTo>
                    <a:pt x="1796219" y="167045"/>
                  </a:lnTo>
                  <a:lnTo>
                    <a:pt x="1837793" y="192945"/>
                  </a:lnTo>
                  <a:lnTo>
                    <a:pt x="1878339" y="220589"/>
                  </a:lnTo>
                  <a:lnTo>
                    <a:pt x="1917798" y="249954"/>
                  </a:lnTo>
                  <a:lnTo>
                    <a:pt x="1956111" y="281013"/>
                  </a:lnTo>
                  <a:lnTo>
                    <a:pt x="1993222" y="313745"/>
                  </a:lnTo>
                  <a:lnTo>
                    <a:pt x="2029070" y="348124"/>
                  </a:lnTo>
                  <a:lnTo>
                    <a:pt x="2063449" y="383973"/>
                  </a:lnTo>
                  <a:lnTo>
                    <a:pt x="2096181" y="421083"/>
                  </a:lnTo>
                  <a:lnTo>
                    <a:pt x="2127241" y="459396"/>
                  </a:lnTo>
                  <a:lnTo>
                    <a:pt x="2156605" y="498855"/>
                  </a:lnTo>
                  <a:lnTo>
                    <a:pt x="2184249" y="539401"/>
                  </a:lnTo>
                  <a:lnTo>
                    <a:pt x="2210150" y="580975"/>
                  </a:lnTo>
                  <a:lnTo>
                    <a:pt x="2234282" y="623520"/>
                  </a:lnTo>
                  <a:lnTo>
                    <a:pt x="2256622" y="666978"/>
                  </a:lnTo>
                  <a:lnTo>
                    <a:pt x="2277146" y="711290"/>
                  </a:lnTo>
                  <a:lnTo>
                    <a:pt x="2295830" y="756398"/>
                  </a:lnTo>
                  <a:lnTo>
                    <a:pt x="2312650" y="802244"/>
                  </a:lnTo>
                  <a:lnTo>
                    <a:pt x="2327581" y="848770"/>
                  </a:lnTo>
                  <a:lnTo>
                    <a:pt x="2340599" y="895917"/>
                  </a:lnTo>
                  <a:lnTo>
                    <a:pt x="2351681" y="943628"/>
                  </a:lnTo>
                  <a:lnTo>
                    <a:pt x="2360801" y="991844"/>
                  </a:lnTo>
                  <a:lnTo>
                    <a:pt x="2367937" y="1040507"/>
                  </a:lnTo>
                  <a:lnTo>
                    <a:pt x="2373064" y="1089559"/>
                  </a:lnTo>
                  <a:lnTo>
                    <a:pt x="2376158" y="1138942"/>
                  </a:lnTo>
                  <a:lnTo>
                    <a:pt x="2377195" y="1188597"/>
                  </a:lnTo>
                  <a:lnTo>
                    <a:pt x="2376251" y="1236402"/>
                  </a:lnTo>
                  <a:lnTo>
                    <a:pt x="2373443" y="1283728"/>
                  </a:lnTo>
                  <a:lnTo>
                    <a:pt x="2368807" y="1330539"/>
                  </a:lnTo>
                  <a:lnTo>
                    <a:pt x="2362378" y="1376800"/>
                  </a:lnTo>
                  <a:lnTo>
                    <a:pt x="2354192" y="1422476"/>
                  </a:lnTo>
                  <a:lnTo>
                    <a:pt x="2344284" y="1467530"/>
                  </a:lnTo>
                  <a:lnTo>
                    <a:pt x="2332689" y="1511927"/>
                  </a:lnTo>
                  <a:lnTo>
                    <a:pt x="2319444" y="1555633"/>
                  </a:lnTo>
                  <a:lnTo>
                    <a:pt x="2304583" y="1598610"/>
                  </a:lnTo>
                  <a:lnTo>
                    <a:pt x="2288142" y="1640825"/>
                  </a:lnTo>
                  <a:lnTo>
                    <a:pt x="2270157" y="1682240"/>
                  </a:lnTo>
                  <a:lnTo>
                    <a:pt x="2250663" y="1722822"/>
                  </a:lnTo>
                  <a:lnTo>
                    <a:pt x="2229696" y="1762533"/>
                  </a:lnTo>
                  <a:lnTo>
                    <a:pt x="2207291" y="1801340"/>
                  </a:lnTo>
                  <a:lnTo>
                    <a:pt x="2183484" y="1839205"/>
                  </a:lnTo>
                  <a:lnTo>
                    <a:pt x="2158310" y="1876095"/>
                  </a:lnTo>
                  <a:lnTo>
                    <a:pt x="2131805" y="1911972"/>
                  </a:lnTo>
                  <a:lnTo>
                    <a:pt x="2104003" y="1946803"/>
                  </a:lnTo>
                  <a:lnTo>
                    <a:pt x="2074942" y="1980551"/>
                  </a:lnTo>
                  <a:lnTo>
                    <a:pt x="2044656" y="2013180"/>
                  </a:lnTo>
                  <a:lnTo>
                    <a:pt x="2013180" y="2044656"/>
                  </a:lnTo>
                  <a:lnTo>
                    <a:pt x="1980551" y="2074942"/>
                  </a:lnTo>
                  <a:lnTo>
                    <a:pt x="1946803" y="2104003"/>
                  </a:lnTo>
                  <a:lnTo>
                    <a:pt x="1911972" y="2131805"/>
                  </a:lnTo>
                  <a:lnTo>
                    <a:pt x="1876095" y="2158310"/>
                  </a:lnTo>
                  <a:lnTo>
                    <a:pt x="1839205" y="2183484"/>
                  </a:lnTo>
                  <a:lnTo>
                    <a:pt x="1801340" y="2207291"/>
                  </a:lnTo>
                  <a:lnTo>
                    <a:pt x="1762533" y="2229696"/>
                  </a:lnTo>
                  <a:lnTo>
                    <a:pt x="1722822" y="2250663"/>
                  </a:lnTo>
                  <a:lnTo>
                    <a:pt x="1682240" y="2270157"/>
                  </a:lnTo>
                  <a:lnTo>
                    <a:pt x="1640825" y="2288142"/>
                  </a:lnTo>
                  <a:lnTo>
                    <a:pt x="1598610" y="2304583"/>
                  </a:lnTo>
                  <a:lnTo>
                    <a:pt x="1555633" y="2319444"/>
                  </a:lnTo>
                  <a:lnTo>
                    <a:pt x="1511927" y="2332689"/>
                  </a:lnTo>
                  <a:lnTo>
                    <a:pt x="1467530" y="2344284"/>
                  </a:lnTo>
                  <a:lnTo>
                    <a:pt x="1422476" y="2354192"/>
                  </a:lnTo>
                  <a:lnTo>
                    <a:pt x="1376800" y="2362378"/>
                  </a:lnTo>
                  <a:lnTo>
                    <a:pt x="1330539" y="2368807"/>
                  </a:lnTo>
                  <a:lnTo>
                    <a:pt x="1283728" y="2373443"/>
                  </a:lnTo>
                  <a:lnTo>
                    <a:pt x="1236402" y="2376251"/>
                  </a:lnTo>
                  <a:lnTo>
                    <a:pt x="1188597" y="2377195"/>
                  </a:lnTo>
                  <a:lnTo>
                    <a:pt x="1140792" y="2376251"/>
                  </a:lnTo>
                  <a:lnTo>
                    <a:pt x="1093467" y="2373443"/>
                  </a:lnTo>
                  <a:lnTo>
                    <a:pt x="1046656" y="2368807"/>
                  </a:lnTo>
                  <a:lnTo>
                    <a:pt x="1000395" y="2362378"/>
                  </a:lnTo>
                  <a:lnTo>
                    <a:pt x="954720" y="2354192"/>
                  </a:lnTo>
                  <a:lnTo>
                    <a:pt x="909666" y="2344284"/>
                  </a:lnTo>
                  <a:lnTo>
                    <a:pt x="865269" y="2332689"/>
                  </a:lnTo>
                  <a:lnTo>
                    <a:pt x="821563" y="2319444"/>
                  </a:lnTo>
                  <a:lnTo>
                    <a:pt x="778586" y="2304583"/>
                  </a:lnTo>
                  <a:lnTo>
                    <a:pt x="736372" y="2288142"/>
                  </a:lnTo>
                  <a:lnTo>
                    <a:pt x="694956" y="2270157"/>
                  </a:lnTo>
                  <a:lnTo>
                    <a:pt x="654375" y="2250663"/>
                  </a:lnTo>
                  <a:lnTo>
                    <a:pt x="614663" y="2229696"/>
                  </a:lnTo>
                  <a:lnTo>
                    <a:pt x="575857" y="2207291"/>
                  </a:lnTo>
                  <a:lnTo>
                    <a:pt x="537991" y="2183484"/>
                  </a:lnTo>
                  <a:lnTo>
                    <a:pt x="501102" y="2158310"/>
                  </a:lnTo>
                  <a:lnTo>
                    <a:pt x="465224" y="2131805"/>
                  </a:lnTo>
                  <a:lnTo>
                    <a:pt x="430393" y="2104003"/>
                  </a:lnTo>
                  <a:lnTo>
                    <a:pt x="396646" y="2074942"/>
                  </a:lnTo>
                  <a:lnTo>
                    <a:pt x="364016" y="2044656"/>
                  </a:lnTo>
                  <a:lnTo>
                    <a:pt x="332541" y="2013180"/>
                  </a:lnTo>
                  <a:lnTo>
                    <a:pt x="302254" y="1980551"/>
                  </a:lnTo>
                  <a:lnTo>
                    <a:pt x="273192" y="1946803"/>
                  </a:lnTo>
                  <a:lnTo>
                    <a:pt x="245391" y="1911972"/>
                  </a:lnTo>
                  <a:lnTo>
                    <a:pt x="218886" y="1876095"/>
                  </a:lnTo>
                  <a:lnTo>
                    <a:pt x="193711" y="1839205"/>
                  </a:lnTo>
                  <a:lnTo>
                    <a:pt x="169904" y="1801340"/>
                  </a:lnTo>
                  <a:lnTo>
                    <a:pt x="147499" y="1762533"/>
                  </a:lnTo>
                  <a:lnTo>
                    <a:pt x="126532" y="1722822"/>
                  </a:lnTo>
                  <a:lnTo>
                    <a:pt x="107038" y="1682240"/>
                  </a:lnTo>
                  <a:lnTo>
                    <a:pt x="89053" y="1640825"/>
                  </a:lnTo>
                  <a:lnTo>
                    <a:pt x="72612" y="1598610"/>
                  </a:lnTo>
                  <a:lnTo>
                    <a:pt x="57751" y="1555633"/>
                  </a:lnTo>
                  <a:lnTo>
                    <a:pt x="44505" y="1511927"/>
                  </a:lnTo>
                  <a:lnTo>
                    <a:pt x="32911" y="1467530"/>
                  </a:lnTo>
                  <a:lnTo>
                    <a:pt x="23003" y="1422476"/>
                  </a:lnTo>
                  <a:lnTo>
                    <a:pt x="14816" y="1376800"/>
                  </a:lnTo>
                  <a:lnTo>
                    <a:pt x="8387" y="1330539"/>
                  </a:lnTo>
                  <a:lnTo>
                    <a:pt x="3751" y="1283728"/>
                  </a:lnTo>
                  <a:lnTo>
                    <a:pt x="943" y="1236402"/>
                  </a:lnTo>
                  <a:lnTo>
                    <a:pt x="0" y="11885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60718" y="2418139"/>
            <a:ext cx="45815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13" dirty="0">
                <a:latin typeface="Lato"/>
                <a:cs typeface="Lato"/>
              </a:rPr>
              <a:t>LLM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99276" y="1135641"/>
            <a:ext cx="1639252" cy="577533"/>
            <a:chOff x="5598551" y="2271282"/>
            <a:chExt cx="3278504" cy="1155065"/>
          </a:xfrm>
        </p:grpSpPr>
        <p:sp>
          <p:nvSpPr>
            <p:cNvPr id="8" name="object 8"/>
            <p:cNvSpPr/>
            <p:nvPr/>
          </p:nvSpPr>
          <p:spPr>
            <a:xfrm>
              <a:off x="5603313" y="2276045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3077893" y="1145397"/>
                  </a:move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904"/>
                  </a:lnTo>
                  <a:lnTo>
                    <a:pt x="5042" y="147131"/>
                  </a:lnTo>
                  <a:lnTo>
                    <a:pt x="19404" y="106949"/>
                  </a:lnTo>
                  <a:lnTo>
                    <a:pt x="41940" y="71503"/>
                  </a:lnTo>
                  <a:lnTo>
                    <a:pt x="71504" y="41939"/>
                  </a:lnTo>
                  <a:lnTo>
                    <a:pt x="106949" y="19403"/>
                  </a:lnTo>
                  <a:lnTo>
                    <a:pt x="147130" y="5041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1"/>
                  </a:lnTo>
                  <a:lnTo>
                    <a:pt x="3212868" y="55914"/>
                  </a:lnTo>
                  <a:lnTo>
                    <a:pt x="3254255" y="117847"/>
                  </a:lnTo>
                  <a:lnTo>
                    <a:pt x="3268793" y="190904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5603313" y="2276045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0" y="190904"/>
                  </a:moveTo>
                  <a:lnTo>
                    <a:pt x="5042" y="147131"/>
                  </a:lnTo>
                  <a:lnTo>
                    <a:pt x="19404" y="106949"/>
                  </a:lnTo>
                  <a:lnTo>
                    <a:pt x="41940" y="71503"/>
                  </a:lnTo>
                  <a:lnTo>
                    <a:pt x="71504" y="41939"/>
                  </a:lnTo>
                  <a:lnTo>
                    <a:pt x="106949" y="19403"/>
                  </a:lnTo>
                  <a:lnTo>
                    <a:pt x="147130" y="5041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1"/>
                  </a:lnTo>
                  <a:lnTo>
                    <a:pt x="3212868" y="55914"/>
                  </a:lnTo>
                  <a:lnTo>
                    <a:pt x="3254255" y="117847"/>
                  </a:lnTo>
                  <a:lnTo>
                    <a:pt x="3268793" y="190904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783046" y="1506134"/>
            <a:ext cx="2655570" cy="1354455"/>
            <a:chOff x="3566092" y="3012268"/>
            <a:chExt cx="5311140" cy="2708910"/>
          </a:xfrm>
        </p:grpSpPr>
        <p:sp>
          <p:nvSpPr>
            <p:cNvPr id="11" name="object 11"/>
            <p:cNvSpPr/>
            <p:nvPr/>
          </p:nvSpPr>
          <p:spPr>
            <a:xfrm>
              <a:off x="3585142" y="3124968"/>
              <a:ext cx="1591945" cy="1026160"/>
            </a:xfrm>
            <a:custGeom>
              <a:avLst/>
              <a:gdLst/>
              <a:ahLst/>
              <a:cxnLst/>
              <a:rect l="l" t="t" r="r" b="b"/>
              <a:pathLst>
                <a:path w="1591945" h="1026160">
                  <a:moveTo>
                    <a:pt x="0" y="1025772"/>
                  </a:moveTo>
                  <a:lnTo>
                    <a:pt x="1591646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3639" y="3012268"/>
              <a:ext cx="217524" cy="1846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80742" y="5143489"/>
              <a:ext cx="1594485" cy="0"/>
            </a:xfrm>
            <a:custGeom>
              <a:avLst/>
              <a:gdLst/>
              <a:ahLst/>
              <a:cxnLst/>
              <a:rect l="l" t="t" r="r" b="b"/>
              <a:pathLst>
                <a:path w="1594485">
                  <a:moveTo>
                    <a:pt x="0" y="0"/>
                  </a:moveTo>
                  <a:lnTo>
                    <a:pt x="1593896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5589" y="5061514"/>
              <a:ext cx="210999" cy="1639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03313" y="4570790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3077893" y="1145397"/>
                  </a:move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3313" y="4570790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39">
                  <a:moveTo>
                    <a:pt x="0" y="190899"/>
                  </a:move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13752" y="1270768"/>
            <a:ext cx="926782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spc="-30" dirty="0">
                <a:latin typeface="Lato"/>
                <a:cs typeface="Lato"/>
              </a:rPr>
              <a:t>QA</a:t>
            </a:r>
            <a:r>
              <a:rPr sz="1800" spc="-110" dirty="0">
                <a:latin typeface="Lato"/>
                <a:cs typeface="Lato"/>
              </a:rPr>
              <a:t> </a:t>
            </a:r>
            <a:r>
              <a:rPr sz="1800" spc="-10" dirty="0">
                <a:latin typeface="Lato"/>
                <a:cs typeface="Lato"/>
              </a:rPr>
              <a:t>PEFT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32828" y="1389535"/>
            <a:ext cx="1263015" cy="82233"/>
            <a:chOff x="9065656" y="2779069"/>
            <a:chExt cx="2526030" cy="164465"/>
          </a:xfrm>
        </p:grpSpPr>
        <p:sp>
          <p:nvSpPr>
            <p:cNvPr id="19" name="object 19"/>
            <p:cNvSpPr/>
            <p:nvPr/>
          </p:nvSpPr>
          <p:spPr>
            <a:xfrm>
              <a:off x="9084706" y="2833744"/>
              <a:ext cx="2315210" cy="27305"/>
            </a:xfrm>
            <a:custGeom>
              <a:avLst/>
              <a:gdLst/>
              <a:ahLst/>
              <a:cxnLst/>
              <a:rect l="l" t="t" r="r" b="b"/>
              <a:pathLst>
                <a:path w="2315209" h="27305">
                  <a:moveTo>
                    <a:pt x="0" y="0"/>
                  </a:moveTo>
                  <a:lnTo>
                    <a:pt x="2314820" y="27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9727" y="2779069"/>
              <a:ext cx="211749" cy="16394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913752" y="2280025"/>
            <a:ext cx="1128395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Summarize </a:t>
            </a:r>
            <a:r>
              <a:rPr sz="1800" spc="-10" dirty="0">
                <a:latin typeface="Lato"/>
                <a:cs typeface="Lato"/>
              </a:rPr>
              <a:t>PEFT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97616" y="2536907"/>
            <a:ext cx="1263015" cy="82233"/>
            <a:chOff x="8995231" y="5073814"/>
            <a:chExt cx="2526030" cy="164465"/>
          </a:xfrm>
        </p:grpSpPr>
        <p:sp>
          <p:nvSpPr>
            <p:cNvPr id="23" name="object 23"/>
            <p:cNvSpPr/>
            <p:nvPr/>
          </p:nvSpPr>
          <p:spPr>
            <a:xfrm>
              <a:off x="9014281" y="5128489"/>
              <a:ext cx="2315210" cy="27305"/>
            </a:xfrm>
            <a:custGeom>
              <a:avLst/>
              <a:gdLst/>
              <a:ahLst/>
              <a:cxnLst/>
              <a:rect l="l" t="t" r="r" b="b"/>
              <a:pathLst>
                <a:path w="2315209" h="27304">
                  <a:moveTo>
                    <a:pt x="0" y="0"/>
                  </a:moveTo>
                  <a:lnTo>
                    <a:pt x="2314820" y="27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9301" y="5073814"/>
              <a:ext cx="211749" cy="163949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782946" y="3058719"/>
            <a:ext cx="2655570" cy="990600"/>
            <a:chOff x="3565892" y="6117437"/>
            <a:chExt cx="5311140" cy="1981200"/>
          </a:xfrm>
        </p:grpSpPr>
        <p:sp>
          <p:nvSpPr>
            <p:cNvPr id="26" name="object 26"/>
            <p:cNvSpPr/>
            <p:nvPr/>
          </p:nvSpPr>
          <p:spPr>
            <a:xfrm>
              <a:off x="3584942" y="6136487"/>
              <a:ext cx="1628775" cy="1245870"/>
            </a:xfrm>
            <a:custGeom>
              <a:avLst/>
              <a:gdLst/>
              <a:ahLst/>
              <a:cxnLst/>
              <a:rect l="l" t="t" r="r" b="b"/>
              <a:pathLst>
                <a:path w="1628775" h="1245870">
                  <a:moveTo>
                    <a:pt x="0" y="0"/>
                  </a:moveTo>
                  <a:lnTo>
                    <a:pt x="1628596" y="1245347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6264" y="7312785"/>
              <a:ext cx="213674" cy="1931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03313" y="6947986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40">
                  <a:moveTo>
                    <a:pt x="3077893" y="1145397"/>
                  </a:move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603313" y="6947986"/>
              <a:ext cx="3268979" cy="1145540"/>
            </a:xfrm>
            <a:custGeom>
              <a:avLst/>
              <a:gdLst/>
              <a:ahLst/>
              <a:cxnLst/>
              <a:rect l="l" t="t" r="r" b="b"/>
              <a:pathLst>
                <a:path w="3268979" h="1145540">
                  <a:moveTo>
                    <a:pt x="0" y="190899"/>
                  </a:moveTo>
                  <a:lnTo>
                    <a:pt x="5042" y="147130"/>
                  </a:lnTo>
                  <a:lnTo>
                    <a:pt x="19404" y="106949"/>
                  </a:lnTo>
                  <a:lnTo>
                    <a:pt x="41940" y="71504"/>
                  </a:lnTo>
                  <a:lnTo>
                    <a:pt x="71504" y="41940"/>
                  </a:lnTo>
                  <a:lnTo>
                    <a:pt x="106949" y="19404"/>
                  </a:lnTo>
                  <a:lnTo>
                    <a:pt x="147130" y="5042"/>
                  </a:lnTo>
                  <a:lnTo>
                    <a:pt x="190899" y="0"/>
                  </a:lnTo>
                  <a:lnTo>
                    <a:pt x="3077893" y="0"/>
                  </a:lnTo>
                  <a:lnTo>
                    <a:pt x="3150940" y="14537"/>
                  </a:lnTo>
                  <a:lnTo>
                    <a:pt x="3212868" y="55924"/>
                  </a:lnTo>
                  <a:lnTo>
                    <a:pt x="3254255" y="117852"/>
                  </a:lnTo>
                  <a:lnTo>
                    <a:pt x="3268793" y="190899"/>
                  </a:lnTo>
                  <a:lnTo>
                    <a:pt x="3268793" y="954498"/>
                  </a:lnTo>
                  <a:lnTo>
                    <a:pt x="3263751" y="998267"/>
                  </a:lnTo>
                  <a:lnTo>
                    <a:pt x="3249389" y="1038448"/>
                  </a:lnTo>
                  <a:lnTo>
                    <a:pt x="3226852" y="1073893"/>
                  </a:lnTo>
                  <a:lnTo>
                    <a:pt x="3197289" y="1103457"/>
                  </a:lnTo>
                  <a:lnTo>
                    <a:pt x="3161843" y="1125993"/>
                  </a:lnTo>
                  <a:lnTo>
                    <a:pt x="3121663" y="1140355"/>
                  </a:lnTo>
                  <a:lnTo>
                    <a:pt x="3077893" y="1145397"/>
                  </a:lnTo>
                  <a:lnTo>
                    <a:pt x="190899" y="1145397"/>
                  </a:lnTo>
                  <a:lnTo>
                    <a:pt x="147130" y="1140355"/>
                  </a:lnTo>
                  <a:lnTo>
                    <a:pt x="106949" y="1125993"/>
                  </a:lnTo>
                  <a:lnTo>
                    <a:pt x="71504" y="1103457"/>
                  </a:lnTo>
                  <a:lnTo>
                    <a:pt x="41940" y="1073893"/>
                  </a:lnTo>
                  <a:lnTo>
                    <a:pt x="19404" y="1038448"/>
                  </a:lnTo>
                  <a:lnTo>
                    <a:pt x="5042" y="998267"/>
                  </a:lnTo>
                  <a:lnTo>
                    <a:pt x="0" y="954498"/>
                  </a:lnTo>
                  <a:lnTo>
                    <a:pt x="0" y="190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13752" y="3468624"/>
            <a:ext cx="955993" cy="5432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350" marR="2540">
              <a:lnSpc>
                <a:spcPct val="100699"/>
              </a:lnSpc>
              <a:spcBef>
                <a:spcPts val="35"/>
              </a:spcBef>
            </a:pPr>
            <a:r>
              <a:rPr sz="1800" spc="-5" dirty="0">
                <a:latin typeface="Lato"/>
                <a:cs typeface="Lato"/>
              </a:rPr>
              <a:t>Generate </a:t>
            </a:r>
            <a:r>
              <a:rPr sz="1800" spc="-10" dirty="0">
                <a:latin typeface="Lato"/>
                <a:cs typeface="Lato"/>
              </a:rPr>
              <a:t>PEFT</a:t>
            </a:r>
            <a:endParaRPr sz="1800">
              <a:latin typeface="Lato"/>
              <a:cs typeface="La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32816" y="3725505"/>
            <a:ext cx="1263015" cy="82233"/>
            <a:chOff x="9065631" y="7451010"/>
            <a:chExt cx="2526030" cy="164465"/>
          </a:xfrm>
        </p:grpSpPr>
        <p:sp>
          <p:nvSpPr>
            <p:cNvPr id="32" name="object 32"/>
            <p:cNvSpPr/>
            <p:nvPr/>
          </p:nvSpPr>
          <p:spPr>
            <a:xfrm>
              <a:off x="9084681" y="7505685"/>
              <a:ext cx="2315210" cy="27305"/>
            </a:xfrm>
            <a:custGeom>
              <a:avLst/>
              <a:gdLst/>
              <a:ahLst/>
              <a:cxnLst/>
              <a:rect l="l" t="t" r="r" b="b"/>
              <a:pathLst>
                <a:path w="2315209" h="27304">
                  <a:moveTo>
                    <a:pt x="0" y="0"/>
                  </a:moveTo>
                  <a:lnTo>
                    <a:pt x="2314820" y="27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9702" y="7451010"/>
              <a:ext cx="211749" cy="16394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928232" y="1110467"/>
            <a:ext cx="154305" cy="579755"/>
            <a:chOff x="11856463" y="2220933"/>
            <a:chExt cx="308610" cy="1159510"/>
          </a:xfrm>
        </p:grpSpPr>
        <p:sp>
          <p:nvSpPr>
            <p:cNvPr id="35" name="object 35"/>
            <p:cNvSpPr/>
            <p:nvPr/>
          </p:nvSpPr>
          <p:spPr>
            <a:xfrm>
              <a:off x="11861226" y="2225695"/>
              <a:ext cx="299085" cy="1149985"/>
            </a:xfrm>
            <a:custGeom>
              <a:avLst/>
              <a:gdLst/>
              <a:ahLst/>
              <a:cxnLst/>
              <a:rect l="l" t="t" r="r" b="b"/>
              <a:pathLst>
                <a:path w="299084" h="1149985">
                  <a:moveTo>
                    <a:pt x="298799" y="1149597"/>
                  </a:moveTo>
                  <a:lnTo>
                    <a:pt x="0" y="1149597"/>
                  </a:lnTo>
                  <a:lnTo>
                    <a:pt x="0" y="0"/>
                  </a:lnTo>
                  <a:lnTo>
                    <a:pt x="298799" y="0"/>
                  </a:lnTo>
                  <a:lnTo>
                    <a:pt x="298799" y="114959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861226" y="2225695"/>
              <a:ext cx="299085" cy="1149985"/>
            </a:xfrm>
            <a:custGeom>
              <a:avLst/>
              <a:gdLst/>
              <a:ahLst/>
              <a:cxnLst/>
              <a:rect l="l" t="t" r="r" b="b"/>
              <a:pathLst>
                <a:path w="299084" h="1149985">
                  <a:moveTo>
                    <a:pt x="0" y="0"/>
                  </a:moveTo>
                  <a:lnTo>
                    <a:pt x="298799" y="0"/>
                  </a:lnTo>
                  <a:lnTo>
                    <a:pt x="298799" y="1149597"/>
                  </a:lnTo>
                  <a:lnTo>
                    <a:pt x="0" y="11495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928232" y="2281964"/>
            <a:ext cx="154305" cy="579755"/>
            <a:chOff x="11856463" y="4563928"/>
            <a:chExt cx="308610" cy="1159510"/>
          </a:xfrm>
        </p:grpSpPr>
        <p:sp>
          <p:nvSpPr>
            <p:cNvPr id="38" name="object 38"/>
            <p:cNvSpPr/>
            <p:nvPr/>
          </p:nvSpPr>
          <p:spPr>
            <a:xfrm>
              <a:off x="11861226" y="4568690"/>
              <a:ext cx="299085" cy="1149985"/>
            </a:xfrm>
            <a:custGeom>
              <a:avLst/>
              <a:gdLst/>
              <a:ahLst/>
              <a:cxnLst/>
              <a:rect l="l" t="t" r="r" b="b"/>
              <a:pathLst>
                <a:path w="299084" h="1149985">
                  <a:moveTo>
                    <a:pt x="298799" y="1149597"/>
                  </a:moveTo>
                  <a:lnTo>
                    <a:pt x="0" y="1149597"/>
                  </a:lnTo>
                  <a:lnTo>
                    <a:pt x="0" y="0"/>
                  </a:lnTo>
                  <a:lnTo>
                    <a:pt x="298799" y="0"/>
                  </a:lnTo>
                  <a:lnTo>
                    <a:pt x="298799" y="1149597"/>
                  </a:lnTo>
                  <a:close/>
                </a:path>
              </a:pathLst>
            </a:custGeom>
            <a:solidFill>
              <a:srgbClr val="FDDFE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1861226" y="4568690"/>
              <a:ext cx="299085" cy="1149985"/>
            </a:xfrm>
            <a:custGeom>
              <a:avLst/>
              <a:gdLst/>
              <a:ahLst/>
              <a:cxnLst/>
              <a:rect l="l" t="t" r="r" b="b"/>
              <a:pathLst>
                <a:path w="299084" h="1149985">
                  <a:moveTo>
                    <a:pt x="0" y="0"/>
                  </a:moveTo>
                  <a:lnTo>
                    <a:pt x="298799" y="0"/>
                  </a:lnTo>
                  <a:lnTo>
                    <a:pt x="298799" y="1149597"/>
                  </a:lnTo>
                  <a:lnTo>
                    <a:pt x="0" y="11495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928232" y="3470562"/>
            <a:ext cx="154305" cy="579755"/>
            <a:chOff x="11856463" y="6941123"/>
            <a:chExt cx="308610" cy="1159510"/>
          </a:xfrm>
        </p:grpSpPr>
        <p:sp>
          <p:nvSpPr>
            <p:cNvPr id="41" name="object 41"/>
            <p:cNvSpPr/>
            <p:nvPr/>
          </p:nvSpPr>
          <p:spPr>
            <a:xfrm>
              <a:off x="11861226" y="6945886"/>
              <a:ext cx="299085" cy="1149985"/>
            </a:xfrm>
            <a:custGeom>
              <a:avLst/>
              <a:gdLst/>
              <a:ahLst/>
              <a:cxnLst/>
              <a:rect l="l" t="t" r="r" b="b"/>
              <a:pathLst>
                <a:path w="299084" h="1149984">
                  <a:moveTo>
                    <a:pt x="298799" y="1149597"/>
                  </a:moveTo>
                  <a:lnTo>
                    <a:pt x="0" y="1149597"/>
                  </a:lnTo>
                  <a:lnTo>
                    <a:pt x="0" y="0"/>
                  </a:lnTo>
                  <a:lnTo>
                    <a:pt x="298799" y="0"/>
                  </a:lnTo>
                  <a:lnTo>
                    <a:pt x="298799" y="1149597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1861226" y="6945886"/>
              <a:ext cx="299085" cy="1149985"/>
            </a:xfrm>
            <a:custGeom>
              <a:avLst/>
              <a:gdLst/>
              <a:ahLst/>
              <a:cxnLst/>
              <a:rect l="l" t="t" r="r" b="b"/>
              <a:pathLst>
                <a:path w="299084" h="1149984">
                  <a:moveTo>
                    <a:pt x="0" y="0"/>
                  </a:moveTo>
                  <a:lnTo>
                    <a:pt x="298799" y="0"/>
                  </a:lnTo>
                  <a:lnTo>
                    <a:pt x="298799" y="1149597"/>
                  </a:lnTo>
                  <a:lnTo>
                    <a:pt x="0" y="11495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7667" y="1837815"/>
            <a:ext cx="1467872" cy="147641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469103" y="741174"/>
            <a:ext cx="107283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PEFT</a:t>
            </a:r>
            <a:r>
              <a:rPr spc="-9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weights</a:t>
            </a:r>
            <a:endParaRPr>
              <a:latin typeface="Lato"/>
              <a:cs typeface="La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1218" y="1962224"/>
            <a:ext cx="33559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GBs</a:t>
            </a:r>
            <a:endParaRPr>
              <a:latin typeface="Lato"/>
              <a:cs typeface="La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82571" y="1301300"/>
            <a:ext cx="3686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MBs</a:t>
            </a:r>
            <a:endParaRPr>
              <a:latin typeface="Lato"/>
              <a:cs typeface="La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2571" y="2457223"/>
            <a:ext cx="3686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MBs</a:t>
            </a:r>
            <a:endParaRPr>
              <a:latin typeface="Lato"/>
              <a:cs typeface="La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82571" y="3637268"/>
            <a:ext cx="368618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MBs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PEFT</a:t>
            </a:r>
            <a:r>
              <a:rPr spc="-150" dirty="0"/>
              <a:t> </a:t>
            </a:r>
            <a:r>
              <a:rPr spc="-55" dirty="0"/>
              <a:t>Trade-</a:t>
            </a:r>
            <a:r>
              <a:rPr spc="-10" dirty="0"/>
              <a:t>offs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9230" y="773548"/>
            <a:ext cx="2456498" cy="359073"/>
          </a:xfrm>
          <a:prstGeom prst="rect">
            <a:avLst/>
          </a:prstGeom>
          <a:solidFill>
            <a:srgbClr val="E6E6E6"/>
          </a:solidFill>
          <a:ln w="9524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88913">
              <a:spcBef>
                <a:spcPts val="640"/>
              </a:spcBef>
            </a:pPr>
            <a:r>
              <a:rPr sz="1800" dirty="0">
                <a:latin typeface="Lato"/>
                <a:cs typeface="Lato"/>
              </a:rPr>
              <a:t>Parameter</a:t>
            </a:r>
            <a:r>
              <a:rPr sz="1800" spc="-53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Efficiency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998" y="1936609"/>
            <a:ext cx="2456498" cy="359073"/>
          </a:xfrm>
          <a:prstGeom prst="rect">
            <a:avLst/>
          </a:prstGeom>
          <a:solidFill>
            <a:srgbClr val="E6E6E6"/>
          </a:solidFill>
          <a:ln w="9524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spcBef>
                <a:spcPts val="640"/>
              </a:spcBef>
            </a:pPr>
            <a:r>
              <a:rPr sz="1800" dirty="0">
                <a:latin typeface="Lato"/>
                <a:cs typeface="Lato"/>
              </a:rPr>
              <a:t>Memory</a:t>
            </a:r>
            <a:r>
              <a:rPr sz="1800" spc="-120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Efficiency</a:t>
            </a:r>
            <a:endParaRPr sz="18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0413" y="1936609"/>
            <a:ext cx="2456498" cy="359073"/>
          </a:xfrm>
          <a:prstGeom prst="rect">
            <a:avLst/>
          </a:prstGeom>
          <a:solidFill>
            <a:srgbClr val="E6E6E6"/>
          </a:solidFill>
          <a:ln w="9524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spcBef>
                <a:spcPts val="640"/>
              </a:spcBef>
            </a:pPr>
            <a:r>
              <a:rPr sz="1800" spc="-13" dirty="0">
                <a:latin typeface="Lato"/>
                <a:cs typeface="Lato"/>
              </a:rPr>
              <a:t>Training</a:t>
            </a:r>
            <a:r>
              <a:rPr sz="1800" spc="-9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Speed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3596" y="3670767"/>
            <a:ext cx="2456498" cy="359073"/>
          </a:xfrm>
          <a:prstGeom prst="rect">
            <a:avLst/>
          </a:prstGeom>
          <a:solidFill>
            <a:srgbClr val="E6E6E6"/>
          </a:solidFill>
          <a:ln w="9524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33363">
              <a:spcBef>
                <a:spcPts val="640"/>
              </a:spcBef>
            </a:pPr>
            <a:r>
              <a:rPr sz="1800" spc="-15" dirty="0">
                <a:latin typeface="Lato"/>
                <a:cs typeface="Lato"/>
              </a:rPr>
              <a:t>Model</a:t>
            </a:r>
            <a:r>
              <a:rPr sz="1800" spc="-93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Performance</a:t>
            </a:r>
            <a:endParaRPr sz="18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2390" y="3670767"/>
            <a:ext cx="2456498" cy="359073"/>
          </a:xfrm>
          <a:prstGeom prst="rect">
            <a:avLst/>
          </a:prstGeom>
          <a:solidFill>
            <a:srgbClr val="E6E6E6"/>
          </a:solidFill>
          <a:ln w="9524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spcBef>
                <a:spcPts val="640"/>
              </a:spcBef>
            </a:pPr>
            <a:r>
              <a:rPr sz="1800" dirty="0">
                <a:latin typeface="Lato"/>
                <a:cs typeface="Lato"/>
              </a:rPr>
              <a:t>Inference</a:t>
            </a:r>
            <a:r>
              <a:rPr sz="1800" spc="-11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Costs</a:t>
            </a:r>
            <a:endParaRPr sz="1800">
              <a:latin typeface="Lato"/>
              <a:cs typeface="Lato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0693" y="1873684"/>
            <a:ext cx="2133458" cy="139612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025" y="4329455"/>
            <a:ext cx="481457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>
                <a:latin typeface="Lato"/>
                <a:cs typeface="Lato"/>
              </a:rPr>
              <a:t>Source: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Lialin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et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al.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13" dirty="0">
                <a:latin typeface="Lato"/>
                <a:cs typeface="Lato"/>
              </a:rPr>
              <a:t>2023,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“Scaling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15" dirty="0">
                <a:latin typeface="Lato"/>
                <a:cs typeface="Lato"/>
              </a:rPr>
              <a:t>Down</a:t>
            </a:r>
            <a:r>
              <a:rPr sz="900" spc="-48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to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Scale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Up: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A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Guide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to</a:t>
            </a:r>
            <a:r>
              <a:rPr sz="900" spc="-48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Parameter-Efficient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25" dirty="0">
                <a:latin typeface="Lato"/>
                <a:cs typeface="Lato"/>
              </a:rPr>
              <a:t>Fine-</a:t>
            </a:r>
            <a:r>
              <a:rPr sz="900" spc="-5" dirty="0">
                <a:latin typeface="Lato"/>
                <a:cs typeface="Lato"/>
              </a:rPr>
              <a:t>Tuning”,</a:t>
            </a:r>
            <a:endParaRPr sz="9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PEFT</a:t>
            </a:r>
            <a:r>
              <a:rPr spc="-178" dirty="0"/>
              <a:t> </a:t>
            </a:r>
            <a:r>
              <a:rPr spc="-5" dirty="0"/>
              <a:t>methods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1718" y="1472116"/>
            <a:ext cx="2678430" cy="2692083"/>
            <a:chOff x="603436" y="2944231"/>
            <a:chExt cx="5356860" cy="5384165"/>
          </a:xfrm>
        </p:grpSpPr>
        <p:sp>
          <p:nvSpPr>
            <p:cNvPr id="5" name="object 5"/>
            <p:cNvSpPr/>
            <p:nvPr/>
          </p:nvSpPr>
          <p:spPr>
            <a:xfrm>
              <a:off x="608198" y="2948994"/>
              <a:ext cx="5347335" cy="5374640"/>
            </a:xfrm>
            <a:custGeom>
              <a:avLst/>
              <a:gdLst/>
              <a:ahLst/>
              <a:cxnLst/>
              <a:rect l="l" t="t" r="r" b="b"/>
              <a:pathLst>
                <a:path w="5347335" h="5374640">
                  <a:moveTo>
                    <a:pt x="5347189" y="5374189"/>
                  </a:moveTo>
                  <a:lnTo>
                    <a:pt x="0" y="5374189"/>
                  </a:lnTo>
                  <a:lnTo>
                    <a:pt x="0" y="0"/>
                  </a:lnTo>
                  <a:lnTo>
                    <a:pt x="5347189" y="0"/>
                  </a:lnTo>
                  <a:lnTo>
                    <a:pt x="5347189" y="5374189"/>
                  </a:lnTo>
                  <a:close/>
                </a:path>
              </a:pathLst>
            </a:custGeom>
            <a:solidFill>
              <a:srgbClr val="FFD866">
                <a:alpha val="49688"/>
              </a:srgbClr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" name="object 6"/>
            <p:cNvSpPr/>
            <p:nvPr/>
          </p:nvSpPr>
          <p:spPr>
            <a:xfrm>
              <a:off x="608198" y="2948994"/>
              <a:ext cx="5347335" cy="5374640"/>
            </a:xfrm>
            <a:custGeom>
              <a:avLst/>
              <a:gdLst/>
              <a:ahLst/>
              <a:cxnLst/>
              <a:rect l="l" t="t" r="r" b="b"/>
              <a:pathLst>
                <a:path w="5347335" h="5374640">
                  <a:moveTo>
                    <a:pt x="0" y="0"/>
                  </a:moveTo>
                  <a:lnTo>
                    <a:pt x="5347189" y="0"/>
                  </a:lnTo>
                  <a:lnTo>
                    <a:pt x="5347189" y="5374189"/>
                  </a:lnTo>
                  <a:lnTo>
                    <a:pt x="0" y="53741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4099" y="1474497"/>
            <a:ext cx="2673668" cy="89870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90170" marR="395288">
              <a:lnSpc>
                <a:spcPct val="100699"/>
              </a:lnSpc>
              <a:spcBef>
                <a:spcPts val="625"/>
              </a:spcBef>
            </a:pPr>
            <a:r>
              <a:rPr sz="1800" b="1" dirty="0">
                <a:latin typeface="Lato"/>
                <a:cs typeface="Lato"/>
              </a:rPr>
              <a:t>Select</a:t>
            </a:r>
            <a:r>
              <a:rPr sz="1800" b="1" spc="-9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subset</a:t>
            </a:r>
            <a:r>
              <a:rPr sz="1800" spc="-113" dirty="0">
                <a:latin typeface="Lato"/>
                <a:cs typeface="Lato"/>
              </a:rPr>
              <a:t> </a:t>
            </a:r>
            <a:r>
              <a:rPr sz="1800" spc="-28" dirty="0">
                <a:latin typeface="Lato"/>
                <a:cs typeface="Lato"/>
              </a:rPr>
              <a:t>of</a:t>
            </a:r>
            <a:r>
              <a:rPr sz="1800" spc="-113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initial </a:t>
            </a:r>
            <a:r>
              <a:rPr sz="1800" spc="-15" dirty="0">
                <a:latin typeface="Lato"/>
                <a:cs typeface="Lato"/>
              </a:rPr>
              <a:t>LLM</a:t>
            </a:r>
            <a:r>
              <a:rPr sz="1800" spc="-73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parameters</a:t>
            </a:r>
            <a:r>
              <a:rPr sz="1800" spc="-7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spc="-18" dirty="0">
                <a:latin typeface="Lato"/>
                <a:cs typeface="Lato"/>
              </a:rPr>
              <a:t>fine-</a:t>
            </a:r>
            <a:r>
              <a:rPr sz="1800" spc="-10" dirty="0">
                <a:latin typeface="Lato"/>
                <a:cs typeface="Lato"/>
              </a:rPr>
              <a:t>tune</a:t>
            </a:r>
            <a:endParaRPr sz="18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237" y="1055875"/>
            <a:ext cx="101695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Selective</a:t>
            </a:r>
            <a:endParaRPr sz="20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5269" y="1474497"/>
            <a:ext cx="2673668" cy="898708"/>
          </a:xfrm>
          <a:prstGeom prst="rect">
            <a:avLst/>
          </a:prstGeom>
          <a:solidFill>
            <a:srgbClr val="E69138">
              <a:alpha val="50000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90170" marR="129540">
              <a:lnSpc>
                <a:spcPct val="100699"/>
              </a:lnSpc>
              <a:spcBef>
                <a:spcPts val="625"/>
              </a:spcBef>
            </a:pPr>
            <a:r>
              <a:rPr sz="1800" b="1" dirty="0">
                <a:latin typeface="Lato"/>
                <a:cs typeface="Lato"/>
              </a:rPr>
              <a:t>Reparameterize</a:t>
            </a:r>
            <a:r>
              <a:rPr sz="1800" b="1" spc="11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model </a:t>
            </a:r>
            <a:r>
              <a:rPr sz="1800" spc="-13" dirty="0">
                <a:latin typeface="Lato"/>
                <a:cs typeface="Lato"/>
              </a:rPr>
              <a:t>weights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using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low-</a:t>
            </a:r>
            <a:r>
              <a:rPr sz="1800" spc="-10" dirty="0">
                <a:latin typeface="Lato"/>
                <a:cs typeface="Lato"/>
              </a:rPr>
              <a:t>rank </a:t>
            </a:r>
            <a:r>
              <a:rPr sz="1800" spc="-5" dirty="0">
                <a:latin typeface="Lato"/>
                <a:cs typeface="Lato"/>
              </a:rPr>
              <a:t>representation</a:t>
            </a:r>
            <a:endParaRPr sz="18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29400" y="1055875"/>
            <a:ext cx="22301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Reparameterization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2850" y="1017848"/>
            <a:ext cx="2925763" cy="3289300"/>
          </a:xfrm>
          <a:custGeom>
            <a:avLst/>
            <a:gdLst/>
            <a:ahLst/>
            <a:cxnLst/>
            <a:rect l="l" t="t" r="r" b="b"/>
            <a:pathLst>
              <a:path w="5851525" h="6578600">
                <a:moveTo>
                  <a:pt x="5851188" y="6578386"/>
                </a:moveTo>
                <a:lnTo>
                  <a:pt x="0" y="6578386"/>
                </a:lnTo>
                <a:lnTo>
                  <a:pt x="0" y="0"/>
                </a:lnTo>
                <a:lnTo>
                  <a:pt x="5851188" y="0"/>
                </a:lnTo>
                <a:lnTo>
                  <a:pt x="5851188" y="6578386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7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PEFT</a:t>
            </a:r>
            <a:r>
              <a:rPr spc="-178" dirty="0"/>
              <a:t> </a:t>
            </a:r>
            <a:r>
              <a:rPr spc="-5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6425" y="1474497"/>
            <a:ext cx="2822893" cy="618952"/>
          </a:xfrm>
          <a:prstGeom prst="rect">
            <a:avLst/>
          </a:prstGeom>
          <a:solidFill>
            <a:srgbClr val="9EC4E8">
              <a:alpha val="49688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90488" marR="461328">
              <a:lnSpc>
                <a:spcPct val="100699"/>
              </a:lnSpc>
              <a:spcBef>
                <a:spcPts val="625"/>
              </a:spcBef>
            </a:pPr>
            <a:r>
              <a:rPr sz="1800" b="1" dirty="0">
                <a:latin typeface="Lato"/>
                <a:cs typeface="Lato"/>
              </a:rPr>
              <a:t>Add</a:t>
            </a:r>
            <a:r>
              <a:rPr sz="1800" b="1" spc="-3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trainable</a:t>
            </a:r>
            <a:r>
              <a:rPr sz="1800" spc="-55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layers</a:t>
            </a:r>
            <a:r>
              <a:rPr sz="1800" spc="-55" dirty="0">
                <a:latin typeface="Lato"/>
                <a:cs typeface="Lato"/>
              </a:rPr>
              <a:t> </a:t>
            </a:r>
            <a:r>
              <a:rPr sz="1800" spc="13" dirty="0">
                <a:latin typeface="Lato"/>
                <a:cs typeface="Lato"/>
              </a:rPr>
              <a:t>or </a:t>
            </a:r>
            <a:r>
              <a:rPr sz="1800" dirty="0">
                <a:latin typeface="Lato"/>
                <a:cs typeface="Lato"/>
              </a:rPr>
              <a:t>parameters</a:t>
            </a:r>
            <a:r>
              <a:rPr sz="1800" spc="-78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to</a:t>
            </a:r>
            <a:r>
              <a:rPr sz="1800" spc="-7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model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0636" y="1055875"/>
            <a:ext cx="954088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Additive</a:t>
            </a:r>
            <a:endParaRPr sz="2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8063" y="2266395"/>
            <a:ext cx="2443163" cy="359073"/>
          </a:xfrm>
          <a:prstGeom prst="rect">
            <a:avLst/>
          </a:prstGeom>
          <a:solidFill>
            <a:srgbClr val="8E7CC3">
              <a:alpha val="50000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90170">
              <a:spcBef>
                <a:spcPts val="640"/>
              </a:spcBef>
            </a:pPr>
            <a:r>
              <a:rPr sz="1800" spc="-5" dirty="0">
                <a:latin typeface="Lato"/>
                <a:cs typeface="Lato"/>
              </a:rPr>
              <a:t>Adapters</a:t>
            </a:r>
            <a:endParaRPr sz="1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67937" y="3184144"/>
            <a:ext cx="2443163" cy="705321"/>
          </a:xfrm>
          <a:prstGeom prst="rect">
            <a:avLst/>
          </a:prstGeom>
          <a:solidFill>
            <a:srgbClr val="00AF4F">
              <a:alpha val="50000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R="946150" algn="ctr">
              <a:spcBef>
                <a:spcPts val="640"/>
              </a:spcBef>
            </a:pPr>
            <a:r>
              <a:rPr sz="1800" spc="-20" dirty="0">
                <a:latin typeface="Lato"/>
                <a:cs typeface="Lato"/>
              </a:rPr>
              <a:t>Soft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Prompts</a:t>
            </a:r>
            <a:endParaRPr sz="1800">
              <a:latin typeface="Lato"/>
              <a:cs typeface="Lato"/>
            </a:endParaRPr>
          </a:p>
          <a:p>
            <a:pPr algn="ctr">
              <a:spcBef>
                <a:spcPts val="345"/>
              </a:spcBef>
            </a:pPr>
            <a:r>
              <a:rPr sz="2000" b="1" dirty="0">
                <a:latin typeface="Lato"/>
                <a:cs typeface="Lato"/>
              </a:rPr>
              <a:t>Prompt</a:t>
            </a:r>
            <a:r>
              <a:rPr sz="2000" b="1" spc="-35" dirty="0">
                <a:latin typeface="Lato"/>
                <a:cs typeface="Lato"/>
              </a:rPr>
              <a:t> </a:t>
            </a:r>
            <a:r>
              <a:rPr sz="2000" b="1" spc="-5" dirty="0">
                <a:latin typeface="Lato"/>
                <a:cs typeface="Lato"/>
              </a:rPr>
              <a:t>Tuning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1718" y="1472116"/>
            <a:ext cx="2678430" cy="2692083"/>
            <a:chOff x="603436" y="2944231"/>
            <a:chExt cx="5356860" cy="5384165"/>
          </a:xfrm>
        </p:grpSpPr>
        <p:sp>
          <p:nvSpPr>
            <p:cNvPr id="8" name="object 8"/>
            <p:cNvSpPr/>
            <p:nvPr/>
          </p:nvSpPr>
          <p:spPr>
            <a:xfrm>
              <a:off x="608198" y="2948994"/>
              <a:ext cx="5347335" cy="5374640"/>
            </a:xfrm>
            <a:custGeom>
              <a:avLst/>
              <a:gdLst/>
              <a:ahLst/>
              <a:cxnLst/>
              <a:rect l="l" t="t" r="r" b="b"/>
              <a:pathLst>
                <a:path w="5347335" h="5374640">
                  <a:moveTo>
                    <a:pt x="5347189" y="5374189"/>
                  </a:moveTo>
                  <a:lnTo>
                    <a:pt x="0" y="5374189"/>
                  </a:lnTo>
                  <a:lnTo>
                    <a:pt x="0" y="0"/>
                  </a:lnTo>
                  <a:lnTo>
                    <a:pt x="5347189" y="0"/>
                  </a:lnTo>
                  <a:lnTo>
                    <a:pt x="5347189" y="5374189"/>
                  </a:lnTo>
                  <a:close/>
                </a:path>
              </a:pathLst>
            </a:custGeom>
            <a:solidFill>
              <a:srgbClr val="FFD866">
                <a:alpha val="49688"/>
              </a:srgbClr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608198" y="2948994"/>
              <a:ext cx="5347335" cy="5374640"/>
            </a:xfrm>
            <a:custGeom>
              <a:avLst/>
              <a:gdLst/>
              <a:ahLst/>
              <a:cxnLst/>
              <a:rect l="l" t="t" r="r" b="b"/>
              <a:pathLst>
                <a:path w="5347335" h="5374640">
                  <a:moveTo>
                    <a:pt x="0" y="0"/>
                  </a:moveTo>
                  <a:lnTo>
                    <a:pt x="5347189" y="0"/>
                  </a:lnTo>
                  <a:lnTo>
                    <a:pt x="5347189" y="5374189"/>
                  </a:lnTo>
                  <a:lnTo>
                    <a:pt x="0" y="53741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4587" y="1065526"/>
            <a:ext cx="2183765" cy="131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2000" spc="-5" dirty="0">
                <a:latin typeface="Lato"/>
                <a:cs typeface="Lato"/>
              </a:rPr>
              <a:t>Selective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699"/>
              </a:lnSpc>
              <a:spcBef>
                <a:spcPts val="1470"/>
              </a:spcBef>
            </a:pPr>
            <a:r>
              <a:rPr sz="1800" b="1" dirty="0">
                <a:latin typeface="Lato"/>
                <a:cs typeface="Lato"/>
              </a:rPr>
              <a:t>Select</a:t>
            </a:r>
            <a:r>
              <a:rPr sz="1800" b="1" spc="-9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subset</a:t>
            </a:r>
            <a:r>
              <a:rPr sz="1800" spc="-113" dirty="0">
                <a:latin typeface="Lato"/>
                <a:cs typeface="Lato"/>
              </a:rPr>
              <a:t> </a:t>
            </a:r>
            <a:r>
              <a:rPr sz="1800" spc="-28" dirty="0">
                <a:latin typeface="Lato"/>
                <a:cs typeface="Lato"/>
              </a:rPr>
              <a:t>of</a:t>
            </a:r>
            <a:r>
              <a:rPr sz="1800" spc="-113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initial </a:t>
            </a:r>
            <a:r>
              <a:rPr sz="1800" spc="-15" dirty="0">
                <a:latin typeface="Lato"/>
                <a:cs typeface="Lato"/>
              </a:rPr>
              <a:t>LLM</a:t>
            </a:r>
            <a:r>
              <a:rPr sz="1800" spc="-73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parameters</a:t>
            </a:r>
            <a:r>
              <a:rPr sz="1800" spc="-70" dirty="0">
                <a:latin typeface="Lato"/>
                <a:cs typeface="Lato"/>
              </a:rPr>
              <a:t> </a:t>
            </a:r>
            <a:r>
              <a:rPr sz="1800" spc="-13" dirty="0">
                <a:latin typeface="Lato"/>
                <a:cs typeface="Lato"/>
              </a:rPr>
              <a:t>to </a:t>
            </a:r>
            <a:r>
              <a:rPr sz="1800" spc="-18" dirty="0">
                <a:latin typeface="Lato"/>
                <a:cs typeface="Lato"/>
              </a:rPr>
              <a:t>fine-</a:t>
            </a:r>
            <a:r>
              <a:rPr sz="1800" spc="-10" dirty="0">
                <a:latin typeface="Lato"/>
                <a:cs typeface="Lato"/>
              </a:rPr>
              <a:t>tune</a:t>
            </a:r>
            <a:endParaRPr sz="18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45269" y="1474497"/>
            <a:ext cx="2673668" cy="1909433"/>
          </a:xfrm>
          <a:prstGeom prst="rect">
            <a:avLst/>
          </a:prstGeom>
          <a:solidFill>
            <a:srgbClr val="E69138">
              <a:alpha val="50000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90170" marR="129540">
              <a:lnSpc>
                <a:spcPct val="100699"/>
              </a:lnSpc>
              <a:spcBef>
                <a:spcPts val="625"/>
              </a:spcBef>
            </a:pPr>
            <a:r>
              <a:rPr sz="1800" b="1" dirty="0">
                <a:latin typeface="Lato"/>
                <a:cs typeface="Lato"/>
              </a:rPr>
              <a:t>Reparameterize</a:t>
            </a:r>
            <a:r>
              <a:rPr sz="1800" b="1" spc="115" dirty="0">
                <a:latin typeface="Lato"/>
                <a:cs typeface="Lato"/>
              </a:rPr>
              <a:t> </a:t>
            </a:r>
            <a:r>
              <a:rPr sz="1800" spc="-5" dirty="0">
                <a:latin typeface="Lato"/>
                <a:cs typeface="Lato"/>
              </a:rPr>
              <a:t>model </a:t>
            </a:r>
            <a:r>
              <a:rPr sz="1800" spc="-13" dirty="0">
                <a:latin typeface="Lato"/>
                <a:cs typeface="Lato"/>
              </a:rPr>
              <a:t>weights</a:t>
            </a:r>
            <a:r>
              <a:rPr sz="1800" spc="-102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using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a</a:t>
            </a:r>
            <a:r>
              <a:rPr sz="1800" spc="-100" dirty="0">
                <a:latin typeface="Lato"/>
                <a:cs typeface="Lato"/>
              </a:rPr>
              <a:t> </a:t>
            </a:r>
            <a:r>
              <a:rPr sz="1800" dirty="0">
                <a:latin typeface="Lato"/>
                <a:cs typeface="Lato"/>
              </a:rPr>
              <a:t>low-</a:t>
            </a:r>
            <a:r>
              <a:rPr sz="1800" spc="-10" dirty="0">
                <a:latin typeface="Lato"/>
                <a:cs typeface="Lato"/>
              </a:rPr>
              <a:t>rank </a:t>
            </a:r>
            <a:r>
              <a:rPr sz="1800" spc="-5" dirty="0">
                <a:latin typeface="Lato"/>
                <a:cs typeface="Lato"/>
              </a:rPr>
              <a:t>representation</a:t>
            </a:r>
            <a:endParaRPr sz="18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800">
              <a:latin typeface="Lato"/>
              <a:cs typeface="Lato"/>
            </a:endParaRPr>
          </a:p>
          <a:p>
            <a:pPr>
              <a:spcBef>
                <a:spcPts val="953"/>
              </a:spcBef>
            </a:pPr>
            <a:endParaRPr sz="1800">
              <a:latin typeface="Lato"/>
              <a:cs typeface="Lato"/>
            </a:endParaRPr>
          </a:p>
          <a:p>
            <a:pPr marL="105093" algn="ctr"/>
            <a:r>
              <a:rPr sz="2000" b="1" spc="-10" dirty="0">
                <a:latin typeface="Lato"/>
                <a:cs typeface="Lato"/>
              </a:rPr>
              <a:t>LoRA</a:t>
            </a:r>
            <a:endParaRPr sz="20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9400" y="1055875"/>
            <a:ext cx="22301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5" dirty="0">
                <a:latin typeface="Lato"/>
                <a:cs typeface="Lato"/>
              </a:rPr>
              <a:t>Reparameterization</a:t>
            </a:r>
            <a:endParaRPr sz="20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850" y="1017848"/>
            <a:ext cx="2920048" cy="3289300"/>
          </a:xfrm>
          <a:custGeom>
            <a:avLst/>
            <a:gdLst/>
            <a:ahLst/>
            <a:cxnLst/>
            <a:rect l="l" t="t" r="r" b="b"/>
            <a:pathLst>
              <a:path w="5840095" h="6578600">
                <a:moveTo>
                  <a:pt x="5839788" y="6578386"/>
                </a:moveTo>
                <a:lnTo>
                  <a:pt x="0" y="6578386"/>
                </a:lnTo>
                <a:lnTo>
                  <a:pt x="0" y="0"/>
                </a:lnTo>
                <a:lnTo>
                  <a:pt x="5839788" y="0"/>
                </a:lnTo>
                <a:lnTo>
                  <a:pt x="5839788" y="6578386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4" name="object 14"/>
          <p:cNvSpPr txBox="1"/>
          <p:nvPr/>
        </p:nvSpPr>
        <p:spPr>
          <a:xfrm>
            <a:off x="372025" y="4329455"/>
            <a:ext cx="481457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>
                <a:latin typeface="Lato"/>
                <a:cs typeface="Lato"/>
              </a:rPr>
              <a:t>Source: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Lialin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et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al.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13" dirty="0">
                <a:latin typeface="Lato"/>
                <a:cs typeface="Lato"/>
              </a:rPr>
              <a:t>2023,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“Scaling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15" dirty="0">
                <a:latin typeface="Lato"/>
                <a:cs typeface="Lato"/>
              </a:rPr>
              <a:t>Down</a:t>
            </a:r>
            <a:r>
              <a:rPr sz="900" spc="-48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to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Scale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Up: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A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Guide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to</a:t>
            </a:r>
            <a:r>
              <a:rPr sz="900" spc="-48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Parameter-Efficient</a:t>
            </a:r>
            <a:r>
              <a:rPr sz="900" spc="-50" dirty="0">
                <a:latin typeface="Lato"/>
                <a:cs typeface="Lato"/>
              </a:rPr>
              <a:t> </a:t>
            </a:r>
            <a:r>
              <a:rPr sz="900" spc="-25" dirty="0">
                <a:latin typeface="Lato"/>
                <a:cs typeface="Lato"/>
              </a:rPr>
              <a:t>Fine-</a:t>
            </a:r>
            <a:r>
              <a:rPr sz="900" spc="-5" dirty="0">
                <a:latin typeface="Lato"/>
                <a:cs typeface="Lato"/>
              </a:rPr>
              <a:t>Tuning”,</a:t>
            </a:r>
            <a:endParaRPr sz="9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565" y="1998468"/>
            <a:ext cx="8070850" cy="1127232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568258" marR="2540" indent="-2562225">
              <a:spcBef>
                <a:spcPts val="50"/>
              </a:spcBef>
            </a:pPr>
            <a:r>
              <a:rPr sz="3600" spc="-35" dirty="0"/>
              <a:t>Low-</a:t>
            </a:r>
            <a:r>
              <a:rPr sz="3600" spc="-23" dirty="0"/>
              <a:t>Rank</a:t>
            </a:r>
            <a:r>
              <a:rPr sz="3600" spc="-200" dirty="0"/>
              <a:t> </a:t>
            </a:r>
            <a:r>
              <a:rPr sz="3600" dirty="0"/>
              <a:t>Adaptation</a:t>
            </a:r>
            <a:r>
              <a:rPr sz="3600" spc="-198" dirty="0"/>
              <a:t> </a:t>
            </a:r>
            <a:r>
              <a:rPr sz="3600" spc="-53" dirty="0"/>
              <a:t>of</a:t>
            </a:r>
            <a:r>
              <a:rPr sz="3600" spc="-198" dirty="0"/>
              <a:t> </a:t>
            </a:r>
            <a:r>
              <a:rPr sz="3600" dirty="0"/>
              <a:t>Large</a:t>
            </a:r>
            <a:r>
              <a:rPr sz="3600" spc="-200" dirty="0"/>
              <a:t> </a:t>
            </a:r>
            <a:r>
              <a:rPr sz="3600" spc="-5" dirty="0"/>
              <a:t>Language </a:t>
            </a:r>
            <a:r>
              <a:rPr sz="3600" spc="-23" dirty="0"/>
              <a:t>Models</a:t>
            </a:r>
            <a:r>
              <a:rPr sz="3600" spc="-210" dirty="0"/>
              <a:t> </a:t>
            </a:r>
            <a:r>
              <a:rPr sz="3600" spc="-5" dirty="0"/>
              <a:t>(LoRA)</a:t>
            </a:r>
            <a:endParaRPr sz="36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64390" y="381487"/>
            <a:ext cx="31305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/>
              <a:t>Transformers:</a:t>
            </a:r>
            <a:r>
              <a:rPr spc="-163" dirty="0"/>
              <a:t> </a:t>
            </a:r>
            <a:r>
              <a:rPr spc="-5" dirty="0"/>
              <a:t>recap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71039" y="1541919"/>
            <a:ext cx="2071052" cy="2041843"/>
            <a:chOff x="6930211" y="2643569"/>
            <a:chExt cx="4142104" cy="4083685"/>
          </a:xfrm>
        </p:grpSpPr>
        <p:sp>
          <p:nvSpPr>
            <p:cNvPr id="8" name="object 8"/>
            <p:cNvSpPr/>
            <p:nvPr/>
          </p:nvSpPr>
          <p:spPr>
            <a:xfrm>
              <a:off x="6939736" y="3961941"/>
              <a:ext cx="1903095" cy="2755265"/>
            </a:xfrm>
            <a:custGeom>
              <a:avLst/>
              <a:gdLst/>
              <a:ahLst/>
              <a:cxnLst/>
              <a:rect l="l" t="t" r="r" b="b"/>
              <a:pathLst>
                <a:path w="1903095" h="2755265">
                  <a:moveTo>
                    <a:pt x="1745146" y="2755194"/>
                  </a:moveTo>
                  <a:lnTo>
                    <a:pt x="157474" y="2755194"/>
                  </a:lnTo>
                  <a:lnTo>
                    <a:pt x="107698" y="2747169"/>
                  </a:lnTo>
                  <a:lnTo>
                    <a:pt x="64470" y="2724820"/>
                  </a:lnTo>
                  <a:lnTo>
                    <a:pt x="30382" y="2690740"/>
                  </a:lnTo>
                  <a:lnTo>
                    <a:pt x="8027" y="2647517"/>
                  </a:lnTo>
                  <a:lnTo>
                    <a:pt x="0" y="2597744"/>
                  </a:lnTo>
                  <a:lnTo>
                    <a:pt x="0" y="157474"/>
                  </a:ln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2597744"/>
                  </a:lnTo>
                  <a:lnTo>
                    <a:pt x="1894568" y="2647517"/>
                  </a:lnTo>
                  <a:lnTo>
                    <a:pt x="1872215" y="2690740"/>
                  </a:lnTo>
                  <a:lnTo>
                    <a:pt x="1838131" y="2724820"/>
                  </a:lnTo>
                  <a:lnTo>
                    <a:pt x="1794909" y="2747169"/>
                  </a:lnTo>
                  <a:lnTo>
                    <a:pt x="1745146" y="2755194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6939736" y="3961941"/>
              <a:ext cx="1903095" cy="2755265"/>
            </a:xfrm>
            <a:custGeom>
              <a:avLst/>
              <a:gdLst/>
              <a:ahLst/>
              <a:cxnLst/>
              <a:rect l="l" t="t" r="r" b="b"/>
              <a:pathLst>
                <a:path w="1903095" h="2755265">
                  <a:moveTo>
                    <a:pt x="0" y="157474"/>
                  </a:move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2597744"/>
                  </a:lnTo>
                  <a:lnTo>
                    <a:pt x="1894568" y="2647517"/>
                  </a:lnTo>
                  <a:lnTo>
                    <a:pt x="1872215" y="2690740"/>
                  </a:lnTo>
                  <a:lnTo>
                    <a:pt x="1838131" y="2724820"/>
                  </a:lnTo>
                  <a:lnTo>
                    <a:pt x="1794909" y="2747169"/>
                  </a:lnTo>
                  <a:lnTo>
                    <a:pt x="1745146" y="2755194"/>
                  </a:lnTo>
                  <a:lnTo>
                    <a:pt x="157474" y="2755194"/>
                  </a:lnTo>
                  <a:lnTo>
                    <a:pt x="107698" y="2747169"/>
                  </a:lnTo>
                  <a:lnTo>
                    <a:pt x="64470" y="2724820"/>
                  </a:lnTo>
                  <a:lnTo>
                    <a:pt x="30382" y="2690740"/>
                  </a:lnTo>
                  <a:lnTo>
                    <a:pt x="8027" y="2647517"/>
                  </a:lnTo>
                  <a:lnTo>
                    <a:pt x="0" y="2597744"/>
                  </a:lnTo>
                  <a:lnTo>
                    <a:pt x="0" y="15747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9931" y="2653094"/>
              <a:ext cx="1903095" cy="4064000"/>
            </a:xfrm>
            <a:custGeom>
              <a:avLst/>
              <a:gdLst/>
              <a:ahLst/>
              <a:cxnLst/>
              <a:rect l="l" t="t" r="r" b="b"/>
              <a:pathLst>
                <a:path w="1903095" h="4064000">
                  <a:moveTo>
                    <a:pt x="1745146" y="4063791"/>
                  </a:moveTo>
                  <a:lnTo>
                    <a:pt x="157474" y="4063791"/>
                  </a:lnTo>
                  <a:lnTo>
                    <a:pt x="107698" y="4055766"/>
                  </a:lnTo>
                  <a:lnTo>
                    <a:pt x="64470" y="4033418"/>
                  </a:lnTo>
                  <a:lnTo>
                    <a:pt x="30382" y="3999337"/>
                  </a:lnTo>
                  <a:lnTo>
                    <a:pt x="8027" y="3956115"/>
                  </a:lnTo>
                  <a:lnTo>
                    <a:pt x="0" y="3906342"/>
                  </a:lnTo>
                  <a:lnTo>
                    <a:pt x="0" y="157474"/>
                  </a:ln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3906342"/>
                  </a:lnTo>
                  <a:lnTo>
                    <a:pt x="1894568" y="3956115"/>
                  </a:lnTo>
                  <a:lnTo>
                    <a:pt x="1872215" y="3999337"/>
                  </a:lnTo>
                  <a:lnTo>
                    <a:pt x="1838131" y="4033418"/>
                  </a:lnTo>
                  <a:lnTo>
                    <a:pt x="1794909" y="4055766"/>
                  </a:lnTo>
                  <a:lnTo>
                    <a:pt x="1745146" y="4063791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9931" y="2653094"/>
              <a:ext cx="1903095" cy="4064000"/>
            </a:xfrm>
            <a:custGeom>
              <a:avLst/>
              <a:gdLst/>
              <a:ahLst/>
              <a:cxnLst/>
              <a:rect l="l" t="t" r="r" b="b"/>
              <a:pathLst>
                <a:path w="1903095" h="4064000">
                  <a:moveTo>
                    <a:pt x="0" y="157474"/>
                  </a:move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3906342"/>
                  </a:lnTo>
                  <a:lnTo>
                    <a:pt x="1894568" y="3956115"/>
                  </a:lnTo>
                  <a:lnTo>
                    <a:pt x="1872215" y="3999337"/>
                  </a:lnTo>
                  <a:lnTo>
                    <a:pt x="1838131" y="4033418"/>
                  </a:lnTo>
                  <a:lnTo>
                    <a:pt x="1794909" y="4055766"/>
                  </a:lnTo>
                  <a:lnTo>
                    <a:pt x="1745146" y="4063791"/>
                  </a:lnTo>
                  <a:lnTo>
                    <a:pt x="157474" y="4063791"/>
                  </a:lnTo>
                  <a:lnTo>
                    <a:pt x="107698" y="4055766"/>
                  </a:lnTo>
                  <a:lnTo>
                    <a:pt x="64470" y="4033418"/>
                  </a:lnTo>
                  <a:lnTo>
                    <a:pt x="30382" y="3999337"/>
                  </a:lnTo>
                  <a:lnTo>
                    <a:pt x="8027" y="3956115"/>
                  </a:lnTo>
                  <a:lnTo>
                    <a:pt x="0" y="3906342"/>
                  </a:lnTo>
                  <a:lnTo>
                    <a:pt x="0" y="15747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1288" y="2459703"/>
            <a:ext cx="1694815" cy="51680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12203">
              <a:spcBef>
                <a:spcPts val="50"/>
              </a:spcBef>
            </a:pPr>
            <a:r>
              <a:rPr sz="1200" spc="-5" dirty="0"/>
              <a:t>Decoder</a:t>
            </a:r>
            <a:endParaRPr sz="1200"/>
          </a:p>
          <a:p>
            <a:pPr marL="6350">
              <a:spcBef>
                <a:spcPts val="1135"/>
              </a:spcBef>
            </a:pPr>
            <a:r>
              <a:rPr sz="1200" spc="-5" dirty="0"/>
              <a:t>Encoder</a:t>
            </a:r>
            <a:endParaRPr sz="1200"/>
          </a:p>
        </p:txBody>
      </p:sp>
      <p:grpSp>
        <p:nvGrpSpPr>
          <p:cNvPr id="13" name="object 13"/>
          <p:cNvGrpSpPr/>
          <p:nvPr/>
        </p:nvGrpSpPr>
        <p:grpSpPr>
          <a:xfrm>
            <a:off x="4605588" y="3916939"/>
            <a:ext cx="653415" cy="275908"/>
            <a:chOff x="7399310" y="7393609"/>
            <a:chExt cx="1306830" cy="551815"/>
          </a:xfrm>
        </p:grpSpPr>
        <p:sp>
          <p:nvSpPr>
            <p:cNvPr id="14" name="object 14"/>
            <p:cNvSpPr/>
            <p:nvPr/>
          </p:nvSpPr>
          <p:spPr>
            <a:xfrm>
              <a:off x="7408835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1198897" y="532198"/>
                  </a:move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close/>
                </a:path>
              </a:pathLst>
            </a:custGeom>
            <a:solidFill>
              <a:srgbClr val="FDDFE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408835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0" y="88724"/>
                  </a:move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33151" y="4000114"/>
            <a:ext cx="398145" cy="98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600" spc="-5" dirty="0"/>
              <a:t>Embedding</a:t>
            </a:r>
            <a:endParaRPr sz="600"/>
          </a:p>
        </p:txBody>
      </p:sp>
      <p:grpSp>
        <p:nvGrpSpPr>
          <p:cNvPr id="17" name="object 17"/>
          <p:cNvGrpSpPr/>
          <p:nvPr/>
        </p:nvGrpSpPr>
        <p:grpSpPr>
          <a:xfrm>
            <a:off x="5565961" y="3916939"/>
            <a:ext cx="653415" cy="275908"/>
            <a:chOff x="9320055" y="7393609"/>
            <a:chExt cx="1306830" cy="551815"/>
          </a:xfrm>
        </p:grpSpPr>
        <p:sp>
          <p:nvSpPr>
            <p:cNvPr id="18" name="object 18"/>
            <p:cNvSpPr/>
            <p:nvPr/>
          </p:nvSpPr>
          <p:spPr>
            <a:xfrm>
              <a:off x="9329580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1198897" y="532198"/>
                  </a:move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close/>
                </a:path>
              </a:pathLst>
            </a:custGeom>
            <a:solidFill>
              <a:srgbClr val="FDDFE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329580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0" y="88724"/>
                  </a:move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93526" y="4000114"/>
            <a:ext cx="398145" cy="98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600" spc="-5" dirty="0"/>
              <a:t>Embedding</a:t>
            </a:r>
            <a:endParaRPr sz="600"/>
          </a:p>
        </p:txBody>
      </p:sp>
      <p:grpSp>
        <p:nvGrpSpPr>
          <p:cNvPr id="21" name="object 21"/>
          <p:cNvGrpSpPr/>
          <p:nvPr/>
        </p:nvGrpSpPr>
        <p:grpSpPr>
          <a:xfrm>
            <a:off x="5565961" y="1080476"/>
            <a:ext cx="653415" cy="382905"/>
            <a:chOff x="9320055" y="1720683"/>
            <a:chExt cx="1306830" cy="765810"/>
          </a:xfrm>
        </p:grpSpPr>
        <p:sp>
          <p:nvSpPr>
            <p:cNvPr id="22" name="object 22"/>
            <p:cNvSpPr/>
            <p:nvPr/>
          </p:nvSpPr>
          <p:spPr>
            <a:xfrm>
              <a:off x="9329580" y="1730208"/>
              <a:ext cx="1287780" cy="746760"/>
            </a:xfrm>
            <a:custGeom>
              <a:avLst/>
              <a:gdLst/>
              <a:ahLst/>
              <a:cxnLst/>
              <a:rect l="l" t="t" r="r" b="b"/>
              <a:pathLst>
                <a:path w="1287779" h="746760">
                  <a:moveTo>
                    <a:pt x="1235997" y="746398"/>
                  </a:moveTo>
                  <a:lnTo>
                    <a:pt x="51624" y="746398"/>
                  </a:lnTo>
                  <a:lnTo>
                    <a:pt x="31535" y="742342"/>
                  </a:lnTo>
                  <a:lnTo>
                    <a:pt x="15124" y="731281"/>
                  </a:lnTo>
                  <a:lnTo>
                    <a:pt x="4058" y="714875"/>
                  </a:lnTo>
                  <a:lnTo>
                    <a:pt x="0" y="694783"/>
                  </a:lnTo>
                  <a:lnTo>
                    <a:pt x="0" y="51612"/>
                  </a:lnTo>
                  <a:lnTo>
                    <a:pt x="4058" y="31522"/>
                  </a:lnTo>
                  <a:lnTo>
                    <a:pt x="15124" y="15116"/>
                  </a:lnTo>
                  <a:lnTo>
                    <a:pt x="31535" y="4055"/>
                  </a:lnTo>
                  <a:lnTo>
                    <a:pt x="51624" y="0"/>
                  </a:lnTo>
                  <a:lnTo>
                    <a:pt x="1235997" y="0"/>
                  </a:lnTo>
                  <a:lnTo>
                    <a:pt x="1272497" y="15117"/>
                  </a:lnTo>
                  <a:lnTo>
                    <a:pt x="1287597" y="51612"/>
                  </a:lnTo>
                  <a:lnTo>
                    <a:pt x="1287597" y="694783"/>
                  </a:lnTo>
                  <a:lnTo>
                    <a:pt x="1283542" y="714875"/>
                  </a:lnTo>
                  <a:lnTo>
                    <a:pt x="1272484" y="731281"/>
                  </a:lnTo>
                  <a:lnTo>
                    <a:pt x="1256083" y="742342"/>
                  </a:lnTo>
                  <a:lnTo>
                    <a:pt x="1235997" y="746398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329580" y="1730208"/>
              <a:ext cx="1287780" cy="746760"/>
            </a:xfrm>
            <a:custGeom>
              <a:avLst/>
              <a:gdLst/>
              <a:ahLst/>
              <a:cxnLst/>
              <a:rect l="l" t="t" r="r" b="b"/>
              <a:pathLst>
                <a:path w="1287779" h="746760">
                  <a:moveTo>
                    <a:pt x="0" y="51612"/>
                  </a:moveTo>
                  <a:lnTo>
                    <a:pt x="4058" y="31522"/>
                  </a:lnTo>
                  <a:lnTo>
                    <a:pt x="15124" y="15116"/>
                  </a:lnTo>
                  <a:lnTo>
                    <a:pt x="31535" y="4055"/>
                  </a:lnTo>
                  <a:lnTo>
                    <a:pt x="51624" y="0"/>
                  </a:lnTo>
                  <a:lnTo>
                    <a:pt x="1235997" y="0"/>
                  </a:lnTo>
                  <a:lnTo>
                    <a:pt x="1272497" y="15117"/>
                  </a:lnTo>
                  <a:lnTo>
                    <a:pt x="1287597" y="51612"/>
                  </a:lnTo>
                  <a:lnTo>
                    <a:pt x="1287597" y="694783"/>
                  </a:lnTo>
                  <a:lnTo>
                    <a:pt x="1283542" y="714875"/>
                  </a:lnTo>
                  <a:lnTo>
                    <a:pt x="1272484" y="731281"/>
                  </a:lnTo>
                  <a:lnTo>
                    <a:pt x="1256083" y="742342"/>
                  </a:lnTo>
                  <a:lnTo>
                    <a:pt x="1235997" y="746398"/>
                  </a:lnTo>
                  <a:lnTo>
                    <a:pt x="51624" y="746398"/>
                  </a:lnTo>
                  <a:lnTo>
                    <a:pt x="31535" y="742342"/>
                  </a:lnTo>
                  <a:lnTo>
                    <a:pt x="15124" y="731281"/>
                  </a:lnTo>
                  <a:lnTo>
                    <a:pt x="4058" y="714875"/>
                  </a:lnTo>
                  <a:lnTo>
                    <a:pt x="0" y="694783"/>
                  </a:lnTo>
                  <a:lnTo>
                    <a:pt x="0" y="5161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76650" y="1122805"/>
            <a:ext cx="432118" cy="27655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56832" marR="2540" indent="-50800">
              <a:lnSpc>
                <a:spcPct val="100699"/>
              </a:lnSpc>
              <a:spcBef>
                <a:spcPts val="43"/>
              </a:spcBef>
            </a:pPr>
            <a:r>
              <a:rPr sz="900" spc="-5" dirty="0"/>
              <a:t>Softmax output</a:t>
            </a:r>
            <a:endParaRPr sz="900"/>
          </a:p>
        </p:txBody>
      </p:sp>
      <p:grpSp>
        <p:nvGrpSpPr>
          <p:cNvPr id="25" name="object 25"/>
          <p:cNvGrpSpPr/>
          <p:nvPr/>
        </p:nvGrpSpPr>
        <p:grpSpPr>
          <a:xfrm>
            <a:off x="4846687" y="609901"/>
            <a:ext cx="1744663" cy="3978910"/>
            <a:chOff x="7881508" y="779533"/>
            <a:chExt cx="3489325" cy="7957820"/>
          </a:xfrm>
        </p:grpSpPr>
        <p:sp>
          <p:nvSpPr>
            <p:cNvPr id="26" name="object 26"/>
            <p:cNvSpPr/>
            <p:nvPr/>
          </p:nvSpPr>
          <p:spPr>
            <a:xfrm>
              <a:off x="7891033" y="3791417"/>
              <a:ext cx="1269365" cy="3611879"/>
            </a:xfrm>
            <a:custGeom>
              <a:avLst/>
              <a:gdLst/>
              <a:ahLst/>
              <a:cxnLst/>
              <a:rect l="l" t="t" r="r" b="b"/>
              <a:pathLst>
                <a:path w="1269365" h="3611879">
                  <a:moveTo>
                    <a:pt x="0" y="170524"/>
                  </a:moveTo>
                  <a:lnTo>
                    <a:pt x="0" y="0"/>
                  </a:lnTo>
                  <a:lnTo>
                    <a:pt x="1110097" y="0"/>
                  </a:lnTo>
                  <a:lnTo>
                    <a:pt x="1110097" y="893523"/>
                  </a:lnTo>
                  <a:lnTo>
                    <a:pt x="1268997" y="893523"/>
                  </a:lnTo>
                </a:path>
                <a:path w="1269365" h="3611879">
                  <a:moveTo>
                    <a:pt x="161599" y="3611717"/>
                  </a:moveTo>
                  <a:lnTo>
                    <a:pt x="161599" y="304261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1658" y="6738061"/>
              <a:ext cx="81974" cy="1054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973379" y="6840636"/>
              <a:ext cx="0" cy="562610"/>
            </a:xfrm>
            <a:custGeom>
              <a:avLst/>
              <a:gdLst/>
              <a:ahLst/>
              <a:cxnLst/>
              <a:rect l="l" t="t" r="r" b="b"/>
              <a:pathLst>
                <a:path h="562609">
                  <a:moveTo>
                    <a:pt x="0" y="562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4" y="6744661"/>
              <a:ext cx="81974" cy="1054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052633" y="8049383"/>
              <a:ext cx="0" cy="688340"/>
            </a:xfrm>
            <a:custGeom>
              <a:avLst/>
              <a:gdLst/>
              <a:ahLst/>
              <a:cxnLst/>
              <a:rect l="l" t="t" r="r" b="b"/>
              <a:pathLst>
                <a:path h="688340">
                  <a:moveTo>
                    <a:pt x="0" y="6878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1658" y="7953408"/>
              <a:ext cx="81974" cy="1054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73379" y="8049383"/>
              <a:ext cx="0" cy="688340"/>
            </a:xfrm>
            <a:custGeom>
              <a:avLst/>
              <a:gdLst/>
              <a:ahLst/>
              <a:cxnLst/>
              <a:rect l="l" t="t" r="r" b="b"/>
              <a:pathLst>
                <a:path h="688340">
                  <a:moveTo>
                    <a:pt x="0" y="6878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4" y="7953408"/>
              <a:ext cx="81974" cy="1054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973379" y="875510"/>
              <a:ext cx="0" cy="854710"/>
            </a:xfrm>
            <a:custGeom>
              <a:avLst/>
              <a:gdLst/>
              <a:ahLst/>
              <a:cxnLst/>
              <a:rect l="l" t="t" r="r" b="b"/>
              <a:pathLst>
                <a:path h="854710">
                  <a:moveTo>
                    <a:pt x="0" y="8546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4" y="779533"/>
              <a:ext cx="81974" cy="1055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73379" y="2476607"/>
              <a:ext cx="0" cy="177165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0"/>
                  </a:moveTo>
                  <a:lnTo>
                    <a:pt x="0" y="176987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9973379" y="1403752"/>
              <a:ext cx="1388110" cy="7163434"/>
            </a:xfrm>
            <a:custGeom>
              <a:avLst/>
              <a:gdLst/>
              <a:ahLst/>
              <a:cxnLst/>
              <a:rect l="l" t="t" r="r" b="b"/>
              <a:pathLst>
                <a:path w="1388109" h="7163434">
                  <a:moveTo>
                    <a:pt x="0" y="326456"/>
                  </a:moveTo>
                  <a:lnTo>
                    <a:pt x="0" y="0"/>
                  </a:lnTo>
                  <a:lnTo>
                    <a:pt x="1387747" y="0"/>
                  </a:lnTo>
                  <a:lnTo>
                    <a:pt x="1387747" y="7163030"/>
                  </a:lnTo>
                  <a:lnTo>
                    <a:pt x="599" y="7163030"/>
                  </a:lnTo>
                  <a:lnTo>
                    <a:pt x="599" y="6531631"/>
                  </a:lnTo>
                </a:path>
              </a:pathLst>
            </a:custGeom>
            <a:ln w="19049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192525" y="4440075"/>
            <a:ext cx="4279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Inputs</a:t>
            </a:r>
            <a:endParaRPr sz="1200"/>
          </a:p>
        </p:txBody>
      </p:sp>
      <p:sp>
        <p:nvSpPr>
          <p:cNvPr id="39" name="object 39"/>
          <p:cNvSpPr txBox="1"/>
          <p:nvPr/>
        </p:nvSpPr>
        <p:spPr>
          <a:xfrm>
            <a:off x="5657525" y="389631"/>
            <a:ext cx="46958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Output</a:t>
            </a:r>
            <a:endParaRPr sz="1200"/>
          </a:p>
        </p:txBody>
      </p:sp>
      <p:grpSp>
        <p:nvGrpSpPr>
          <p:cNvPr id="40" name="object 40"/>
          <p:cNvGrpSpPr/>
          <p:nvPr/>
        </p:nvGrpSpPr>
        <p:grpSpPr>
          <a:xfrm>
            <a:off x="1047114" y="3463109"/>
            <a:ext cx="2629218" cy="577533"/>
            <a:chOff x="282361" y="6485949"/>
            <a:chExt cx="5258435" cy="1155065"/>
          </a:xfrm>
        </p:grpSpPr>
        <p:sp>
          <p:nvSpPr>
            <p:cNvPr id="41" name="object 41"/>
            <p:cNvSpPr/>
            <p:nvPr/>
          </p:nvSpPr>
          <p:spPr>
            <a:xfrm>
              <a:off x="287124" y="6490711"/>
              <a:ext cx="5248910" cy="1145540"/>
            </a:xfrm>
            <a:custGeom>
              <a:avLst/>
              <a:gdLst/>
              <a:ahLst/>
              <a:cxnLst/>
              <a:rect l="l" t="t" r="r" b="b"/>
              <a:pathLst>
                <a:path w="5248910" h="1145540">
                  <a:moveTo>
                    <a:pt x="5057589" y="1145397"/>
                  </a:moveTo>
                  <a:lnTo>
                    <a:pt x="190904" y="1145397"/>
                  </a:lnTo>
                  <a:lnTo>
                    <a:pt x="147131" y="1140355"/>
                  </a:lnTo>
                  <a:lnTo>
                    <a:pt x="106949" y="1125993"/>
                  </a:lnTo>
                  <a:lnTo>
                    <a:pt x="71503" y="1103457"/>
                  </a:lnTo>
                  <a:lnTo>
                    <a:pt x="41939" y="1073893"/>
                  </a:lnTo>
                  <a:lnTo>
                    <a:pt x="19403" y="1038448"/>
                  </a:lnTo>
                  <a:lnTo>
                    <a:pt x="5041" y="998267"/>
                  </a:lnTo>
                  <a:lnTo>
                    <a:pt x="0" y="954498"/>
                  </a:lnTo>
                  <a:lnTo>
                    <a:pt x="0" y="190899"/>
                  </a:lnTo>
                  <a:lnTo>
                    <a:pt x="5041" y="147130"/>
                  </a:lnTo>
                  <a:lnTo>
                    <a:pt x="19403" y="106949"/>
                  </a:lnTo>
                  <a:lnTo>
                    <a:pt x="41939" y="71504"/>
                  </a:lnTo>
                  <a:lnTo>
                    <a:pt x="71503" y="41940"/>
                  </a:lnTo>
                  <a:lnTo>
                    <a:pt x="106949" y="19404"/>
                  </a:lnTo>
                  <a:lnTo>
                    <a:pt x="147131" y="5042"/>
                  </a:lnTo>
                  <a:lnTo>
                    <a:pt x="190904" y="0"/>
                  </a:lnTo>
                  <a:lnTo>
                    <a:pt x="5057589" y="0"/>
                  </a:lnTo>
                  <a:lnTo>
                    <a:pt x="5130636" y="14537"/>
                  </a:lnTo>
                  <a:lnTo>
                    <a:pt x="5192564" y="55924"/>
                  </a:lnTo>
                  <a:lnTo>
                    <a:pt x="5233951" y="117852"/>
                  </a:lnTo>
                  <a:lnTo>
                    <a:pt x="5248489" y="190899"/>
                  </a:lnTo>
                  <a:lnTo>
                    <a:pt x="5248489" y="954498"/>
                  </a:lnTo>
                  <a:lnTo>
                    <a:pt x="5243447" y="998267"/>
                  </a:lnTo>
                  <a:lnTo>
                    <a:pt x="5229085" y="1038448"/>
                  </a:lnTo>
                  <a:lnTo>
                    <a:pt x="5206548" y="1073893"/>
                  </a:lnTo>
                  <a:lnTo>
                    <a:pt x="5176985" y="1103457"/>
                  </a:lnTo>
                  <a:lnTo>
                    <a:pt x="5141539" y="1125993"/>
                  </a:lnTo>
                  <a:lnTo>
                    <a:pt x="5101359" y="1140355"/>
                  </a:lnTo>
                  <a:lnTo>
                    <a:pt x="5057589" y="11453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87124" y="6490711"/>
              <a:ext cx="5248910" cy="1145540"/>
            </a:xfrm>
            <a:custGeom>
              <a:avLst/>
              <a:gdLst/>
              <a:ahLst/>
              <a:cxnLst/>
              <a:rect l="l" t="t" r="r" b="b"/>
              <a:pathLst>
                <a:path w="5248910" h="1145540">
                  <a:moveTo>
                    <a:pt x="0" y="190899"/>
                  </a:moveTo>
                  <a:lnTo>
                    <a:pt x="5041" y="147130"/>
                  </a:lnTo>
                  <a:lnTo>
                    <a:pt x="19403" y="106949"/>
                  </a:lnTo>
                  <a:lnTo>
                    <a:pt x="41939" y="71504"/>
                  </a:lnTo>
                  <a:lnTo>
                    <a:pt x="71503" y="41940"/>
                  </a:lnTo>
                  <a:lnTo>
                    <a:pt x="106949" y="19404"/>
                  </a:lnTo>
                  <a:lnTo>
                    <a:pt x="147131" y="5042"/>
                  </a:lnTo>
                  <a:lnTo>
                    <a:pt x="190904" y="0"/>
                  </a:lnTo>
                  <a:lnTo>
                    <a:pt x="5057589" y="0"/>
                  </a:lnTo>
                  <a:lnTo>
                    <a:pt x="5130636" y="14537"/>
                  </a:lnTo>
                  <a:lnTo>
                    <a:pt x="5192564" y="55924"/>
                  </a:lnTo>
                  <a:lnTo>
                    <a:pt x="5233951" y="117852"/>
                  </a:lnTo>
                  <a:lnTo>
                    <a:pt x="5248489" y="190899"/>
                  </a:lnTo>
                  <a:lnTo>
                    <a:pt x="5248489" y="954498"/>
                  </a:lnTo>
                  <a:lnTo>
                    <a:pt x="5243447" y="998267"/>
                  </a:lnTo>
                  <a:lnTo>
                    <a:pt x="5229085" y="1038448"/>
                  </a:lnTo>
                  <a:lnTo>
                    <a:pt x="5206548" y="1073893"/>
                  </a:lnTo>
                  <a:lnTo>
                    <a:pt x="5176985" y="1103457"/>
                  </a:lnTo>
                  <a:lnTo>
                    <a:pt x="5141539" y="1125993"/>
                  </a:lnTo>
                  <a:lnTo>
                    <a:pt x="5101359" y="1140355"/>
                  </a:lnTo>
                  <a:lnTo>
                    <a:pt x="5057589" y="1145397"/>
                  </a:lnTo>
                  <a:lnTo>
                    <a:pt x="190904" y="1145397"/>
                  </a:lnTo>
                  <a:lnTo>
                    <a:pt x="147131" y="1140355"/>
                  </a:lnTo>
                  <a:lnTo>
                    <a:pt x="106949" y="1125993"/>
                  </a:lnTo>
                  <a:lnTo>
                    <a:pt x="71503" y="1103457"/>
                  </a:lnTo>
                  <a:lnTo>
                    <a:pt x="41939" y="1073893"/>
                  </a:lnTo>
                  <a:lnTo>
                    <a:pt x="19403" y="1038448"/>
                  </a:lnTo>
                  <a:lnTo>
                    <a:pt x="5041" y="998267"/>
                  </a:lnTo>
                  <a:lnTo>
                    <a:pt x="0" y="954498"/>
                  </a:lnTo>
                  <a:lnTo>
                    <a:pt x="0" y="1908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98120" y="3574215"/>
            <a:ext cx="689610" cy="268663"/>
          </a:xfrm>
          <a:prstGeom prst="rect">
            <a:avLst/>
          </a:prstGeom>
          <a:solidFill>
            <a:srgbClr val="B6B6B6"/>
          </a:solidFill>
          <a:ln w="9524">
            <a:solidFill>
              <a:srgbClr val="595959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69545">
              <a:spcBef>
                <a:spcPts val="715"/>
              </a:spcBef>
            </a:pPr>
            <a:r>
              <a:rPr sz="1150" b="1" spc="-10" dirty="0">
                <a:latin typeface="Courier New"/>
                <a:cs typeface="Courier New"/>
              </a:rPr>
              <a:t>2345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97893" y="3574215"/>
            <a:ext cx="689610" cy="268663"/>
          </a:xfrm>
          <a:prstGeom prst="rect">
            <a:avLst/>
          </a:prstGeom>
          <a:solidFill>
            <a:srgbClr val="B6B6B6"/>
          </a:solidFill>
          <a:ln w="9524">
            <a:solidFill>
              <a:srgbClr val="595959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69228">
              <a:spcBef>
                <a:spcPts val="715"/>
              </a:spcBef>
            </a:pPr>
            <a:r>
              <a:rPr sz="1150" b="1" spc="-10" dirty="0">
                <a:latin typeface="Courier New"/>
                <a:cs typeface="Courier New"/>
              </a:rPr>
              <a:t>3425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97667" y="3574215"/>
            <a:ext cx="689610" cy="268663"/>
          </a:xfrm>
          <a:prstGeom prst="rect">
            <a:avLst/>
          </a:prstGeom>
          <a:solidFill>
            <a:srgbClr val="B6B6B6"/>
          </a:solidFill>
          <a:ln w="9524">
            <a:solidFill>
              <a:srgbClr val="595959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69228">
              <a:spcBef>
                <a:spcPts val="715"/>
              </a:spcBef>
            </a:pPr>
            <a:r>
              <a:rPr sz="1150" b="1" spc="-10" dirty="0">
                <a:latin typeface="Courier New"/>
                <a:cs typeface="Courier New"/>
              </a:rPr>
              <a:t>3853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92045" y="1905556"/>
            <a:ext cx="2139315" cy="43922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90170" marR="116840">
              <a:spcBef>
                <a:spcPts val="665"/>
              </a:spcBef>
            </a:pPr>
            <a:r>
              <a:rPr sz="1150" b="1" dirty="0">
                <a:latin typeface="Courier New"/>
                <a:cs typeface="Courier New"/>
              </a:rPr>
              <a:t>J'aime</a:t>
            </a:r>
            <a:r>
              <a:rPr sz="1150" b="1" spc="-15" dirty="0">
                <a:latin typeface="Courier New"/>
                <a:cs typeface="Courier New"/>
              </a:rPr>
              <a:t> </a:t>
            </a:r>
            <a:r>
              <a:rPr sz="1150" b="1" spc="-5" dirty="0">
                <a:latin typeface="Courier New"/>
                <a:cs typeface="Courier New"/>
              </a:rPr>
              <a:t>l'apprentissage automatique</a:t>
            </a:r>
            <a:endParaRPr sz="115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320630" y="2444204"/>
            <a:ext cx="82233" cy="1003300"/>
            <a:chOff x="2829394" y="4448140"/>
            <a:chExt cx="164465" cy="2006600"/>
          </a:xfrm>
        </p:grpSpPr>
        <p:sp>
          <p:nvSpPr>
            <p:cNvPr id="48" name="object 48"/>
            <p:cNvSpPr/>
            <p:nvPr/>
          </p:nvSpPr>
          <p:spPr>
            <a:xfrm>
              <a:off x="2911369" y="4448140"/>
              <a:ext cx="0" cy="1814195"/>
            </a:xfrm>
            <a:custGeom>
              <a:avLst/>
              <a:gdLst/>
              <a:ahLst/>
              <a:cxnLst/>
              <a:rect l="l" t="t" r="r" b="b"/>
              <a:pathLst>
                <a:path h="1814195">
                  <a:moveTo>
                    <a:pt x="0" y="0"/>
                  </a:moveTo>
                  <a:lnTo>
                    <a:pt x="0" y="181409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9394" y="6243187"/>
              <a:ext cx="163949" cy="210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7457" y="423820"/>
            <a:ext cx="31305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5" dirty="0"/>
              <a:t>Transformers:</a:t>
            </a:r>
            <a:r>
              <a:rPr spc="-163" dirty="0"/>
              <a:t> </a:t>
            </a:r>
            <a:r>
              <a:rPr spc="-5" dirty="0"/>
              <a:t>recap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54106" y="959581"/>
            <a:ext cx="2220278" cy="3591242"/>
            <a:chOff x="6930211" y="1394227"/>
            <a:chExt cx="4440555" cy="7182484"/>
          </a:xfrm>
        </p:grpSpPr>
        <p:sp>
          <p:nvSpPr>
            <p:cNvPr id="8" name="object 8"/>
            <p:cNvSpPr/>
            <p:nvPr/>
          </p:nvSpPr>
          <p:spPr>
            <a:xfrm>
              <a:off x="9973379" y="1403752"/>
              <a:ext cx="1388110" cy="7163434"/>
            </a:xfrm>
            <a:custGeom>
              <a:avLst/>
              <a:gdLst/>
              <a:ahLst/>
              <a:cxnLst/>
              <a:rect l="l" t="t" r="r" b="b"/>
              <a:pathLst>
                <a:path w="1388109" h="7163434">
                  <a:moveTo>
                    <a:pt x="0" y="326456"/>
                  </a:moveTo>
                  <a:lnTo>
                    <a:pt x="0" y="0"/>
                  </a:lnTo>
                  <a:lnTo>
                    <a:pt x="1387747" y="0"/>
                  </a:lnTo>
                  <a:lnTo>
                    <a:pt x="1387747" y="7163030"/>
                  </a:lnTo>
                  <a:lnTo>
                    <a:pt x="599" y="7163030"/>
                  </a:lnTo>
                  <a:lnTo>
                    <a:pt x="599" y="6531631"/>
                  </a:lnTo>
                </a:path>
              </a:pathLst>
            </a:custGeom>
            <a:ln w="19049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6939736" y="3961941"/>
              <a:ext cx="1903095" cy="2755265"/>
            </a:xfrm>
            <a:custGeom>
              <a:avLst/>
              <a:gdLst/>
              <a:ahLst/>
              <a:cxnLst/>
              <a:rect l="l" t="t" r="r" b="b"/>
              <a:pathLst>
                <a:path w="1903095" h="2755265">
                  <a:moveTo>
                    <a:pt x="1745146" y="2755194"/>
                  </a:moveTo>
                  <a:lnTo>
                    <a:pt x="157474" y="2755194"/>
                  </a:lnTo>
                  <a:lnTo>
                    <a:pt x="107698" y="2747169"/>
                  </a:lnTo>
                  <a:lnTo>
                    <a:pt x="64470" y="2724820"/>
                  </a:lnTo>
                  <a:lnTo>
                    <a:pt x="30382" y="2690740"/>
                  </a:lnTo>
                  <a:lnTo>
                    <a:pt x="8027" y="2647517"/>
                  </a:lnTo>
                  <a:lnTo>
                    <a:pt x="0" y="2597744"/>
                  </a:lnTo>
                  <a:lnTo>
                    <a:pt x="0" y="157474"/>
                  </a:ln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2597744"/>
                  </a:lnTo>
                  <a:lnTo>
                    <a:pt x="1894568" y="2647517"/>
                  </a:lnTo>
                  <a:lnTo>
                    <a:pt x="1872215" y="2690740"/>
                  </a:lnTo>
                  <a:lnTo>
                    <a:pt x="1838131" y="2724820"/>
                  </a:lnTo>
                  <a:lnTo>
                    <a:pt x="1794909" y="2747169"/>
                  </a:lnTo>
                  <a:lnTo>
                    <a:pt x="1745146" y="2755194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9736" y="3961941"/>
              <a:ext cx="1903095" cy="2755265"/>
            </a:xfrm>
            <a:custGeom>
              <a:avLst/>
              <a:gdLst/>
              <a:ahLst/>
              <a:cxnLst/>
              <a:rect l="l" t="t" r="r" b="b"/>
              <a:pathLst>
                <a:path w="1903095" h="2755265">
                  <a:moveTo>
                    <a:pt x="0" y="157474"/>
                  </a:move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2597744"/>
                  </a:lnTo>
                  <a:lnTo>
                    <a:pt x="1894568" y="2647517"/>
                  </a:lnTo>
                  <a:lnTo>
                    <a:pt x="1872215" y="2690740"/>
                  </a:lnTo>
                  <a:lnTo>
                    <a:pt x="1838131" y="2724820"/>
                  </a:lnTo>
                  <a:lnTo>
                    <a:pt x="1794909" y="2747169"/>
                  </a:lnTo>
                  <a:lnTo>
                    <a:pt x="1745146" y="2755194"/>
                  </a:lnTo>
                  <a:lnTo>
                    <a:pt x="157474" y="2755194"/>
                  </a:lnTo>
                  <a:lnTo>
                    <a:pt x="107698" y="2747169"/>
                  </a:lnTo>
                  <a:lnTo>
                    <a:pt x="64470" y="2724820"/>
                  </a:lnTo>
                  <a:lnTo>
                    <a:pt x="30382" y="2690740"/>
                  </a:lnTo>
                  <a:lnTo>
                    <a:pt x="8027" y="2647517"/>
                  </a:lnTo>
                  <a:lnTo>
                    <a:pt x="0" y="2597744"/>
                  </a:lnTo>
                  <a:lnTo>
                    <a:pt x="0" y="15747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44355" y="2829310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grpSp>
        <p:nvGrpSpPr>
          <p:cNvPr id="12" name="object 12"/>
          <p:cNvGrpSpPr/>
          <p:nvPr/>
        </p:nvGrpSpPr>
        <p:grpSpPr>
          <a:xfrm>
            <a:off x="5464203" y="1584252"/>
            <a:ext cx="961073" cy="2041525"/>
            <a:chOff x="9150406" y="2643569"/>
            <a:chExt cx="1922145" cy="4083050"/>
          </a:xfrm>
        </p:grpSpPr>
        <p:sp>
          <p:nvSpPr>
            <p:cNvPr id="13" name="object 13"/>
            <p:cNvSpPr/>
            <p:nvPr/>
          </p:nvSpPr>
          <p:spPr>
            <a:xfrm>
              <a:off x="9159931" y="2653094"/>
              <a:ext cx="1903095" cy="4064000"/>
            </a:xfrm>
            <a:custGeom>
              <a:avLst/>
              <a:gdLst/>
              <a:ahLst/>
              <a:cxnLst/>
              <a:rect l="l" t="t" r="r" b="b"/>
              <a:pathLst>
                <a:path w="1903095" h="4064000">
                  <a:moveTo>
                    <a:pt x="1745146" y="4063791"/>
                  </a:moveTo>
                  <a:lnTo>
                    <a:pt x="157474" y="4063791"/>
                  </a:lnTo>
                  <a:lnTo>
                    <a:pt x="107698" y="4055766"/>
                  </a:lnTo>
                  <a:lnTo>
                    <a:pt x="64470" y="4033418"/>
                  </a:lnTo>
                  <a:lnTo>
                    <a:pt x="30382" y="3999337"/>
                  </a:lnTo>
                  <a:lnTo>
                    <a:pt x="8027" y="3956115"/>
                  </a:lnTo>
                  <a:lnTo>
                    <a:pt x="0" y="3906342"/>
                  </a:lnTo>
                  <a:lnTo>
                    <a:pt x="0" y="157474"/>
                  </a:ln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3906342"/>
                  </a:lnTo>
                  <a:lnTo>
                    <a:pt x="1894568" y="3956115"/>
                  </a:lnTo>
                  <a:lnTo>
                    <a:pt x="1872215" y="3999337"/>
                  </a:lnTo>
                  <a:lnTo>
                    <a:pt x="1838131" y="4033418"/>
                  </a:lnTo>
                  <a:lnTo>
                    <a:pt x="1794909" y="4055766"/>
                  </a:lnTo>
                  <a:lnTo>
                    <a:pt x="1745146" y="4063791"/>
                  </a:lnTo>
                  <a:close/>
                </a:path>
              </a:pathLst>
            </a:custGeom>
            <a:solidFill>
              <a:srgbClr val="FFE1BC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9931" y="2653094"/>
              <a:ext cx="1903095" cy="4064000"/>
            </a:xfrm>
            <a:custGeom>
              <a:avLst/>
              <a:gdLst/>
              <a:ahLst/>
              <a:cxnLst/>
              <a:rect l="l" t="t" r="r" b="b"/>
              <a:pathLst>
                <a:path w="1903095" h="4064000">
                  <a:moveTo>
                    <a:pt x="0" y="157474"/>
                  </a:moveTo>
                  <a:lnTo>
                    <a:pt x="8027" y="107698"/>
                  </a:lnTo>
                  <a:lnTo>
                    <a:pt x="30382" y="64470"/>
                  </a:lnTo>
                  <a:lnTo>
                    <a:pt x="64470" y="30382"/>
                  </a:lnTo>
                  <a:lnTo>
                    <a:pt x="107698" y="8027"/>
                  </a:lnTo>
                  <a:lnTo>
                    <a:pt x="157474" y="0"/>
                  </a:lnTo>
                  <a:lnTo>
                    <a:pt x="1745146" y="0"/>
                  </a:lnTo>
                  <a:lnTo>
                    <a:pt x="1805396" y="11990"/>
                  </a:lnTo>
                  <a:lnTo>
                    <a:pt x="1856496" y="46124"/>
                  </a:lnTo>
                  <a:lnTo>
                    <a:pt x="1890618" y="97206"/>
                  </a:lnTo>
                  <a:lnTo>
                    <a:pt x="1902596" y="157474"/>
                  </a:lnTo>
                  <a:lnTo>
                    <a:pt x="1902596" y="3906342"/>
                  </a:lnTo>
                  <a:lnTo>
                    <a:pt x="1894568" y="3956115"/>
                  </a:lnTo>
                  <a:lnTo>
                    <a:pt x="1872215" y="3999337"/>
                  </a:lnTo>
                  <a:lnTo>
                    <a:pt x="1838131" y="4033418"/>
                  </a:lnTo>
                  <a:lnTo>
                    <a:pt x="1794909" y="4055766"/>
                  </a:lnTo>
                  <a:lnTo>
                    <a:pt x="1745146" y="4063791"/>
                  </a:lnTo>
                  <a:lnTo>
                    <a:pt x="157474" y="4063791"/>
                  </a:lnTo>
                  <a:lnTo>
                    <a:pt x="107698" y="4055766"/>
                  </a:lnTo>
                  <a:lnTo>
                    <a:pt x="64470" y="4033418"/>
                  </a:lnTo>
                  <a:lnTo>
                    <a:pt x="30382" y="3999337"/>
                  </a:lnTo>
                  <a:lnTo>
                    <a:pt x="8027" y="3956115"/>
                  </a:lnTo>
                  <a:lnTo>
                    <a:pt x="0" y="3906342"/>
                  </a:lnTo>
                  <a:lnTo>
                    <a:pt x="0" y="15747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50249" y="2502036"/>
            <a:ext cx="58896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Decoder</a:t>
            </a:r>
            <a:endParaRPr sz="1200"/>
          </a:p>
        </p:txBody>
      </p:sp>
      <p:grpSp>
        <p:nvGrpSpPr>
          <p:cNvPr id="16" name="object 16"/>
          <p:cNvGrpSpPr/>
          <p:nvPr/>
        </p:nvGrpSpPr>
        <p:grpSpPr>
          <a:xfrm>
            <a:off x="4588655" y="3959272"/>
            <a:ext cx="653415" cy="275908"/>
            <a:chOff x="7399310" y="7393609"/>
            <a:chExt cx="1306830" cy="551815"/>
          </a:xfrm>
        </p:grpSpPr>
        <p:sp>
          <p:nvSpPr>
            <p:cNvPr id="17" name="object 17"/>
            <p:cNvSpPr/>
            <p:nvPr/>
          </p:nvSpPr>
          <p:spPr>
            <a:xfrm>
              <a:off x="7408835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1198897" y="532198"/>
                  </a:move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close/>
                </a:path>
              </a:pathLst>
            </a:custGeom>
            <a:solidFill>
              <a:srgbClr val="FDDFE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08835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0" y="88724"/>
                  </a:move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16218" y="4042447"/>
            <a:ext cx="398145" cy="98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600" spc="-5" dirty="0"/>
              <a:t>Embedding</a:t>
            </a:r>
            <a:endParaRPr sz="600"/>
          </a:p>
        </p:txBody>
      </p:sp>
      <p:grpSp>
        <p:nvGrpSpPr>
          <p:cNvPr id="20" name="object 20"/>
          <p:cNvGrpSpPr/>
          <p:nvPr/>
        </p:nvGrpSpPr>
        <p:grpSpPr>
          <a:xfrm>
            <a:off x="5549028" y="3959272"/>
            <a:ext cx="653415" cy="275908"/>
            <a:chOff x="9320055" y="7393609"/>
            <a:chExt cx="1306830" cy="551815"/>
          </a:xfrm>
        </p:grpSpPr>
        <p:sp>
          <p:nvSpPr>
            <p:cNvPr id="21" name="object 21"/>
            <p:cNvSpPr/>
            <p:nvPr/>
          </p:nvSpPr>
          <p:spPr>
            <a:xfrm>
              <a:off x="9329580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1198897" y="532198"/>
                  </a:move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close/>
                </a:path>
              </a:pathLst>
            </a:custGeom>
            <a:solidFill>
              <a:srgbClr val="FDDFE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329580" y="7403134"/>
              <a:ext cx="1287780" cy="532765"/>
            </a:xfrm>
            <a:custGeom>
              <a:avLst/>
              <a:gdLst/>
              <a:ahLst/>
              <a:cxnLst/>
              <a:rect l="l" t="t" r="r" b="b"/>
              <a:pathLst>
                <a:path w="1287779" h="532765">
                  <a:moveTo>
                    <a:pt x="0" y="88724"/>
                  </a:moveTo>
                  <a:lnTo>
                    <a:pt x="6972" y="54189"/>
                  </a:lnTo>
                  <a:lnTo>
                    <a:pt x="25984" y="25987"/>
                  </a:lnTo>
                  <a:lnTo>
                    <a:pt x="54179" y="6972"/>
                  </a:lnTo>
                  <a:lnTo>
                    <a:pt x="88699" y="0"/>
                  </a:lnTo>
                  <a:lnTo>
                    <a:pt x="1198897" y="0"/>
                  </a:lnTo>
                  <a:lnTo>
                    <a:pt x="1248116" y="14913"/>
                  </a:lnTo>
                  <a:lnTo>
                    <a:pt x="1280844" y="54774"/>
                  </a:lnTo>
                  <a:lnTo>
                    <a:pt x="1287597" y="88724"/>
                  </a:lnTo>
                  <a:lnTo>
                    <a:pt x="1287597" y="443499"/>
                  </a:lnTo>
                  <a:lnTo>
                    <a:pt x="1280628" y="478030"/>
                  </a:lnTo>
                  <a:lnTo>
                    <a:pt x="1261622" y="506223"/>
                  </a:lnTo>
                  <a:lnTo>
                    <a:pt x="1233428" y="525230"/>
                  </a:lnTo>
                  <a:lnTo>
                    <a:pt x="1198897" y="532198"/>
                  </a:lnTo>
                  <a:lnTo>
                    <a:pt x="88699" y="532198"/>
                  </a:lnTo>
                  <a:lnTo>
                    <a:pt x="54179" y="525230"/>
                  </a:lnTo>
                  <a:lnTo>
                    <a:pt x="25984" y="506223"/>
                  </a:lnTo>
                  <a:lnTo>
                    <a:pt x="6972" y="478030"/>
                  </a:lnTo>
                  <a:lnTo>
                    <a:pt x="0" y="443499"/>
                  </a:lnTo>
                  <a:lnTo>
                    <a:pt x="0" y="8872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76593" y="4042447"/>
            <a:ext cx="398145" cy="98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600" spc="-5" dirty="0"/>
              <a:t>Embedding</a:t>
            </a:r>
            <a:endParaRPr sz="600"/>
          </a:p>
        </p:txBody>
      </p:sp>
      <p:grpSp>
        <p:nvGrpSpPr>
          <p:cNvPr id="24" name="object 24"/>
          <p:cNvGrpSpPr/>
          <p:nvPr/>
        </p:nvGrpSpPr>
        <p:grpSpPr>
          <a:xfrm>
            <a:off x="5549028" y="1122809"/>
            <a:ext cx="653415" cy="382905"/>
            <a:chOff x="9320055" y="1720683"/>
            <a:chExt cx="1306830" cy="765810"/>
          </a:xfrm>
        </p:grpSpPr>
        <p:sp>
          <p:nvSpPr>
            <p:cNvPr id="25" name="object 25"/>
            <p:cNvSpPr/>
            <p:nvPr/>
          </p:nvSpPr>
          <p:spPr>
            <a:xfrm>
              <a:off x="9329580" y="1730208"/>
              <a:ext cx="1287780" cy="746760"/>
            </a:xfrm>
            <a:custGeom>
              <a:avLst/>
              <a:gdLst/>
              <a:ahLst/>
              <a:cxnLst/>
              <a:rect l="l" t="t" r="r" b="b"/>
              <a:pathLst>
                <a:path w="1287779" h="746760">
                  <a:moveTo>
                    <a:pt x="1235997" y="746398"/>
                  </a:moveTo>
                  <a:lnTo>
                    <a:pt x="51624" y="746398"/>
                  </a:lnTo>
                  <a:lnTo>
                    <a:pt x="31535" y="742342"/>
                  </a:lnTo>
                  <a:lnTo>
                    <a:pt x="15124" y="731281"/>
                  </a:lnTo>
                  <a:lnTo>
                    <a:pt x="4058" y="714875"/>
                  </a:lnTo>
                  <a:lnTo>
                    <a:pt x="0" y="694783"/>
                  </a:lnTo>
                  <a:lnTo>
                    <a:pt x="0" y="51612"/>
                  </a:lnTo>
                  <a:lnTo>
                    <a:pt x="4058" y="31522"/>
                  </a:lnTo>
                  <a:lnTo>
                    <a:pt x="15124" y="15116"/>
                  </a:lnTo>
                  <a:lnTo>
                    <a:pt x="31535" y="4055"/>
                  </a:lnTo>
                  <a:lnTo>
                    <a:pt x="51624" y="0"/>
                  </a:lnTo>
                  <a:lnTo>
                    <a:pt x="1235997" y="0"/>
                  </a:lnTo>
                  <a:lnTo>
                    <a:pt x="1272497" y="15117"/>
                  </a:lnTo>
                  <a:lnTo>
                    <a:pt x="1287597" y="51612"/>
                  </a:lnTo>
                  <a:lnTo>
                    <a:pt x="1287597" y="694783"/>
                  </a:lnTo>
                  <a:lnTo>
                    <a:pt x="1283542" y="714875"/>
                  </a:lnTo>
                  <a:lnTo>
                    <a:pt x="1272484" y="731281"/>
                  </a:lnTo>
                  <a:lnTo>
                    <a:pt x="1256083" y="742342"/>
                  </a:lnTo>
                  <a:lnTo>
                    <a:pt x="1235997" y="746398"/>
                  </a:lnTo>
                  <a:close/>
                </a:path>
              </a:pathLst>
            </a:custGeom>
            <a:solidFill>
              <a:srgbClr val="CCE6C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329580" y="1730208"/>
              <a:ext cx="1287780" cy="746760"/>
            </a:xfrm>
            <a:custGeom>
              <a:avLst/>
              <a:gdLst/>
              <a:ahLst/>
              <a:cxnLst/>
              <a:rect l="l" t="t" r="r" b="b"/>
              <a:pathLst>
                <a:path w="1287779" h="746760">
                  <a:moveTo>
                    <a:pt x="0" y="51612"/>
                  </a:moveTo>
                  <a:lnTo>
                    <a:pt x="4058" y="31522"/>
                  </a:lnTo>
                  <a:lnTo>
                    <a:pt x="15124" y="15116"/>
                  </a:lnTo>
                  <a:lnTo>
                    <a:pt x="31535" y="4055"/>
                  </a:lnTo>
                  <a:lnTo>
                    <a:pt x="51624" y="0"/>
                  </a:lnTo>
                  <a:lnTo>
                    <a:pt x="1235997" y="0"/>
                  </a:lnTo>
                  <a:lnTo>
                    <a:pt x="1272497" y="15117"/>
                  </a:lnTo>
                  <a:lnTo>
                    <a:pt x="1287597" y="51612"/>
                  </a:lnTo>
                  <a:lnTo>
                    <a:pt x="1287597" y="694783"/>
                  </a:lnTo>
                  <a:lnTo>
                    <a:pt x="1283542" y="714875"/>
                  </a:lnTo>
                  <a:lnTo>
                    <a:pt x="1272484" y="731281"/>
                  </a:lnTo>
                  <a:lnTo>
                    <a:pt x="1256083" y="742342"/>
                  </a:lnTo>
                  <a:lnTo>
                    <a:pt x="1235997" y="746398"/>
                  </a:lnTo>
                  <a:lnTo>
                    <a:pt x="51624" y="746398"/>
                  </a:lnTo>
                  <a:lnTo>
                    <a:pt x="31535" y="742342"/>
                  </a:lnTo>
                  <a:lnTo>
                    <a:pt x="15124" y="731281"/>
                  </a:lnTo>
                  <a:lnTo>
                    <a:pt x="4058" y="714875"/>
                  </a:lnTo>
                  <a:lnTo>
                    <a:pt x="0" y="694783"/>
                  </a:lnTo>
                  <a:lnTo>
                    <a:pt x="0" y="5161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659717" y="1165138"/>
            <a:ext cx="432118" cy="276551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56832" marR="2540" indent="-50800">
              <a:lnSpc>
                <a:spcPct val="100699"/>
              </a:lnSpc>
              <a:spcBef>
                <a:spcPts val="43"/>
              </a:spcBef>
            </a:pPr>
            <a:r>
              <a:rPr sz="900" spc="-5" dirty="0"/>
              <a:t>Softmax output</a:t>
            </a:r>
            <a:endParaRPr sz="900"/>
          </a:p>
        </p:txBody>
      </p:sp>
      <p:grpSp>
        <p:nvGrpSpPr>
          <p:cNvPr id="28" name="object 28"/>
          <p:cNvGrpSpPr/>
          <p:nvPr/>
        </p:nvGrpSpPr>
        <p:grpSpPr>
          <a:xfrm>
            <a:off x="1013512" y="652234"/>
            <a:ext cx="5796280" cy="3978910"/>
            <a:chOff x="249024" y="779533"/>
            <a:chExt cx="11592560" cy="7957820"/>
          </a:xfrm>
        </p:grpSpPr>
        <p:sp>
          <p:nvSpPr>
            <p:cNvPr id="29" name="object 29"/>
            <p:cNvSpPr/>
            <p:nvPr/>
          </p:nvSpPr>
          <p:spPr>
            <a:xfrm>
              <a:off x="7891034" y="3791417"/>
              <a:ext cx="1269365" cy="3611879"/>
            </a:xfrm>
            <a:custGeom>
              <a:avLst/>
              <a:gdLst/>
              <a:ahLst/>
              <a:cxnLst/>
              <a:rect l="l" t="t" r="r" b="b"/>
              <a:pathLst>
                <a:path w="1269365" h="3611879">
                  <a:moveTo>
                    <a:pt x="0" y="170524"/>
                  </a:moveTo>
                  <a:lnTo>
                    <a:pt x="0" y="0"/>
                  </a:lnTo>
                  <a:lnTo>
                    <a:pt x="1110097" y="0"/>
                  </a:lnTo>
                  <a:lnTo>
                    <a:pt x="1110097" y="893523"/>
                  </a:lnTo>
                  <a:lnTo>
                    <a:pt x="1268997" y="893523"/>
                  </a:lnTo>
                </a:path>
                <a:path w="1269365" h="3611879">
                  <a:moveTo>
                    <a:pt x="161599" y="3611717"/>
                  </a:moveTo>
                  <a:lnTo>
                    <a:pt x="161599" y="304261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1659" y="6738061"/>
              <a:ext cx="81974" cy="1054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973379" y="6840636"/>
              <a:ext cx="0" cy="562610"/>
            </a:xfrm>
            <a:custGeom>
              <a:avLst/>
              <a:gdLst/>
              <a:ahLst/>
              <a:cxnLst/>
              <a:rect l="l" t="t" r="r" b="b"/>
              <a:pathLst>
                <a:path h="562609">
                  <a:moveTo>
                    <a:pt x="0" y="562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4" y="6744661"/>
              <a:ext cx="81974" cy="1054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052633" y="8049383"/>
              <a:ext cx="0" cy="688340"/>
            </a:xfrm>
            <a:custGeom>
              <a:avLst/>
              <a:gdLst/>
              <a:ahLst/>
              <a:cxnLst/>
              <a:rect l="l" t="t" r="r" b="b"/>
              <a:pathLst>
                <a:path h="688340">
                  <a:moveTo>
                    <a:pt x="0" y="6878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1659" y="7953408"/>
              <a:ext cx="81974" cy="1054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973379" y="8049383"/>
              <a:ext cx="0" cy="688340"/>
            </a:xfrm>
            <a:custGeom>
              <a:avLst/>
              <a:gdLst/>
              <a:ahLst/>
              <a:cxnLst/>
              <a:rect l="l" t="t" r="r" b="b"/>
              <a:pathLst>
                <a:path h="688340">
                  <a:moveTo>
                    <a:pt x="0" y="6878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4" y="7953408"/>
              <a:ext cx="81974" cy="1054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973379" y="875510"/>
              <a:ext cx="0" cy="854710"/>
            </a:xfrm>
            <a:custGeom>
              <a:avLst/>
              <a:gdLst/>
              <a:ahLst/>
              <a:cxnLst/>
              <a:rect l="l" t="t" r="r" b="b"/>
              <a:pathLst>
                <a:path h="854710">
                  <a:moveTo>
                    <a:pt x="0" y="8546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4" y="779533"/>
              <a:ext cx="81974" cy="10550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973379" y="2476607"/>
              <a:ext cx="0" cy="177165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0"/>
                  </a:moveTo>
                  <a:lnTo>
                    <a:pt x="0" y="176987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674623" y="3054819"/>
              <a:ext cx="2653030" cy="1770380"/>
            </a:xfrm>
            <a:custGeom>
              <a:avLst/>
              <a:gdLst/>
              <a:ahLst/>
              <a:cxnLst/>
              <a:rect l="l" t="t" r="r" b="b"/>
              <a:pathLst>
                <a:path w="2653029" h="1770379">
                  <a:moveTo>
                    <a:pt x="459003" y="1540357"/>
                  </a:moveTo>
                  <a:lnTo>
                    <a:pt x="454558" y="1495361"/>
                  </a:lnTo>
                  <a:lnTo>
                    <a:pt x="441540" y="1452524"/>
                  </a:lnTo>
                  <a:lnTo>
                    <a:pt x="420446" y="1413027"/>
                  </a:lnTo>
                  <a:lnTo>
                    <a:pt x="391782" y="1378077"/>
                  </a:lnTo>
                  <a:lnTo>
                    <a:pt x="356831" y="1349413"/>
                  </a:lnTo>
                  <a:lnTo>
                    <a:pt x="317334" y="1328318"/>
                  </a:lnTo>
                  <a:lnTo>
                    <a:pt x="274497" y="1315300"/>
                  </a:lnTo>
                  <a:lnTo>
                    <a:pt x="229501" y="1310855"/>
                  </a:lnTo>
                  <a:lnTo>
                    <a:pt x="183248" y="1315516"/>
                  </a:lnTo>
                  <a:lnTo>
                    <a:pt x="140169" y="1328889"/>
                  </a:lnTo>
                  <a:lnTo>
                    <a:pt x="101193" y="1350048"/>
                  </a:lnTo>
                  <a:lnTo>
                    <a:pt x="67221" y="1378077"/>
                  </a:lnTo>
                  <a:lnTo>
                    <a:pt x="39204" y="1412036"/>
                  </a:lnTo>
                  <a:lnTo>
                    <a:pt x="18046" y="1451025"/>
                  </a:lnTo>
                  <a:lnTo>
                    <a:pt x="4673" y="1494104"/>
                  </a:lnTo>
                  <a:lnTo>
                    <a:pt x="0" y="1540357"/>
                  </a:lnTo>
                  <a:lnTo>
                    <a:pt x="4673" y="1586611"/>
                  </a:lnTo>
                  <a:lnTo>
                    <a:pt x="18046" y="1629689"/>
                  </a:lnTo>
                  <a:lnTo>
                    <a:pt x="39204" y="1668665"/>
                  </a:lnTo>
                  <a:lnTo>
                    <a:pt x="67221" y="1702638"/>
                  </a:lnTo>
                  <a:lnTo>
                    <a:pt x="101193" y="1730654"/>
                  </a:lnTo>
                  <a:lnTo>
                    <a:pt x="140169" y="1751812"/>
                  </a:lnTo>
                  <a:lnTo>
                    <a:pt x="183248" y="1765185"/>
                  </a:lnTo>
                  <a:lnTo>
                    <a:pt x="229501" y="1769846"/>
                  </a:lnTo>
                  <a:lnTo>
                    <a:pt x="275755" y="1765185"/>
                  </a:lnTo>
                  <a:lnTo>
                    <a:pt x="318833" y="1751812"/>
                  </a:lnTo>
                  <a:lnTo>
                    <a:pt x="357822" y="1730654"/>
                  </a:lnTo>
                  <a:lnTo>
                    <a:pt x="391782" y="1702638"/>
                  </a:lnTo>
                  <a:lnTo>
                    <a:pt x="419811" y="1668665"/>
                  </a:lnTo>
                  <a:lnTo>
                    <a:pt x="440969" y="1629689"/>
                  </a:lnTo>
                  <a:lnTo>
                    <a:pt x="454342" y="1586611"/>
                  </a:lnTo>
                  <a:lnTo>
                    <a:pt x="459003" y="1540357"/>
                  </a:lnTo>
                  <a:close/>
                </a:path>
                <a:path w="2653029" h="1770379">
                  <a:moveTo>
                    <a:pt x="2652953" y="229501"/>
                  </a:moveTo>
                  <a:lnTo>
                    <a:pt x="2648496" y="184531"/>
                  </a:lnTo>
                  <a:lnTo>
                    <a:pt x="2635478" y="141693"/>
                  </a:lnTo>
                  <a:lnTo>
                    <a:pt x="2614396" y="102184"/>
                  </a:lnTo>
                  <a:lnTo>
                    <a:pt x="2585720" y="67233"/>
                  </a:lnTo>
                  <a:lnTo>
                    <a:pt x="2550782" y="38569"/>
                  </a:lnTo>
                  <a:lnTo>
                    <a:pt x="2511285" y="17475"/>
                  </a:lnTo>
                  <a:lnTo>
                    <a:pt x="2468435" y="4457"/>
                  </a:lnTo>
                  <a:lnTo>
                    <a:pt x="2423452" y="0"/>
                  </a:lnTo>
                  <a:lnTo>
                    <a:pt x="2377198" y="4673"/>
                  </a:lnTo>
                  <a:lnTo>
                    <a:pt x="2334120" y="18046"/>
                  </a:lnTo>
                  <a:lnTo>
                    <a:pt x="2295131" y="39204"/>
                  </a:lnTo>
                  <a:lnTo>
                    <a:pt x="2261171" y="67221"/>
                  </a:lnTo>
                  <a:lnTo>
                    <a:pt x="2233142" y="101193"/>
                  </a:lnTo>
                  <a:lnTo>
                    <a:pt x="2211984" y="140169"/>
                  </a:lnTo>
                  <a:lnTo>
                    <a:pt x="2198611" y="183248"/>
                  </a:lnTo>
                  <a:lnTo>
                    <a:pt x="2193950" y="229501"/>
                  </a:lnTo>
                  <a:lnTo>
                    <a:pt x="2198611" y="275755"/>
                  </a:lnTo>
                  <a:lnTo>
                    <a:pt x="2211984" y="318833"/>
                  </a:lnTo>
                  <a:lnTo>
                    <a:pt x="2233142" y="357822"/>
                  </a:lnTo>
                  <a:lnTo>
                    <a:pt x="2261171" y="391782"/>
                  </a:lnTo>
                  <a:lnTo>
                    <a:pt x="2295131" y="419811"/>
                  </a:lnTo>
                  <a:lnTo>
                    <a:pt x="2334120" y="440969"/>
                  </a:lnTo>
                  <a:lnTo>
                    <a:pt x="2377198" y="454342"/>
                  </a:lnTo>
                  <a:lnTo>
                    <a:pt x="2423452" y="459003"/>
                  </a:lnTo>
                  <a:lnTo>
                    <a:pt x="2469705" y="454342"/>
                  </a:lnTo>
                  <a:lnTo>
                    <a:pt x="2512784" y="440969"/>
                  </a:lnTo>
                  <a:lnTo>
                    <a:pt x="2551773" y="419811"/>
                  </a:lnTo>
                  <a:lnTo>
                    <a:pt x="2585732" y="391782"/>
                  </a:lnTo>
                  <a:lnTo>
                    <a:pt x="2613761" y="357822"/>
                  </a:lnTo>
                  <a:lnTo>
                    <a:pt x="2634919" y="318833"/>
                  </a:lnTo>
                  <a:lnTo>
                    <a:pt x="2648293" y="275755"/>
                  </a:lnTo>
                  <a:lnTo>
                    <a:pt x="2652953" y="229501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493836" y="4595540"/>
              <a:ext cx="1123950" cy="5715"/>
            </a:xfrm>
            <a:custGeom>
              <a:avLst/>
              <a:gdLst/>
              <a:ahLst/>
              <a:cxnLst/>
              <a:rect l="l" t="t" r="r" b="b"/>
              <a:pathLst>
                <a:path w="1123950" h="5714">
                  <a:moveTo>
                    <a:pt x="0" y="5699"/>
                  </a:moveTo>
                  <a:lnTo>
                    <a:pt x="11236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617409" y="45798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49"/>
                  </a:moveTo>
                  <a:lnTo>
                    <a:pt x="0" y="0"/>
                  </a:lnTo>
                  <a:lnTo>
                    <a:pt x="43299" y="15499"/>
                  </a:lnTo>
                  <a:lnTo>
                    <a:pt x="149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617409" y="45798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49"/>
                  </a:moveTo>
                  <a:lnTo>
                    <a:pt x="43299" y="15499"/>
                  </a:lnTo>
                  <a:lnTo>
                    <a:pt x="0" y="0"/>
                  </a:lnTo>
                  <a:lnTo>
                    <a:pt x="149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0384629" y="3284643"/>
              <a:ext cx="1452245" cy="6350"/>
            </a:xfrm>
            <a:custGeom>
              <a:avLst/>
              <a:gdLst/>
              <a:ahLst/>
              <a:cxnLst/>
              <a:rect l="l" t="t" r="r" b="b"/>
              <a:pathLst>
                <a:path w="1452245" h="6350">
                  <a:moveTo>
                    <a:pt x="1451847" y="57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41403" y="32688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9" y="31474"/>
                  </a:moveTo>
                  <a:lnTo>
                    <a:pt x="0" y="15574"/>
                  </a:lnTo>
                  <a:lnTo>
                    <a:pt x="43274" y="0"/>
                  </a:lnTo>
                  <a:lnTo>
                    <a:pt x="4314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41403" y="32688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4" y="0"/>
                  </a:moveTo>
                  <a:lnTo>
                    <a:pt x="0" y="15574"/>
                  </a:lnTo>
                  <a:lnTo>
                    <a:pt x="43149" y="31474"/>
                  </a:lnTo>
                  <a:lnTo>
                    <a:pt x="432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674623" y="5843599"/>
              <a:ext cx="2653030" cy="459105"/>
            </a:xfrm>
            <a:custGeom>
              <a:avLst/>
              <a:gdLst/>
              <a:ahLst/>
              <a:cxnLst/>
              <a:rect l="l" t="t" r="r" b="b"/>
              <a:pathLst>
                <a:path w="2653029" h="459104">
                  <a:moveTo>
                    <a:pt x="459003" y="229489"/>
                  </a:moveTo>
                  <a:lnTo>
                    <a:pt x="454558" y="184505"/>
                  </a:lnTo>
                  <a:lnTo>
                    <a:pt x="441540" y="141668"/>
                  </a:lnTo>
                  <a:lnTo>
                    <a:pt x="420446" y="102171"/>
                  </a:lnTo>
                  <a:lnTo>
                    <a:pt x="391782" y="67221"/>
                  </a:lnTo>
                  <a:lnTo>
                    <a:pt x="356831" y="38557"/>
                  </a:lnTo>
                  <a:lnTo>
                    <a:pt x="317334" y="17462"/>
                  </a:lnTo>
                  <a:lnTo>
                    <a:pt x="274497" y="4445"/>
                  </a:lnTo>
                  <a:lnTo>
                    <a:pt x="229501" y="0"/>
                  </a:lnTo>
                  <a:lnTo>
                    <a:pt x="183248" y="4660"/>
                  </a:lnTo>
                  <a:lnTo>
                    <a:pt x="140169" y="18034"/>
                  </a:lnTo>
                  <a:lnTo>
                    <a:pt x="101193" y="39192"/>
                  </a:lnTo>
                  <a:lnTo>
                    <a:pt x="67221" y="67208"/>
                  </a:lnTo>
                  <a:lnTo>
                    <a:pt x="39204" y="101180"/>
                  </a:lnTo>
                  <a:lnTo>
                    <a:pt x="18046" y="140157"/>
                  </a:lnTo>
                  <a:lnTo>
                    <a:pt x="4673" y="183235"/>
                  </a:lnTo>
                  <a:lnTo>
                    <a:pt x="0" y="229489"/>
                  </a:lnTo>
                  <a:lnTo>
                    <a:pt x="4673" y="275742"/>
                  </a:lnTo>
                  <a:lnTo>
                    <a:pt x="18046" y="318820"/>
                  </a:lnTo>
                  <a:lnTo>
                    <a:pt x="39204" y="357809"/>
                  </a:lnTo>
                  <a:lnTo>
                    <a:pt x="67221" y="391769"/>
                  </a:lnTo>
                  <a:lnTo>
                    <a:pt x="101193" y="419798"/>
                  </a:lnTo>
                  <a:lnTo>
                    <a:pt x="140169" y="440956"/>
                  </a:lnTo>
                  <a:lnTo>
                    <a:pt x="183248" y="454329"/>
                  </a:lnTo>
                  <a:lnTo>
                    <a:pt x="229501" y="458990"/>
                  </a:lnTo>
                  <a:lnTo>
                    <a:pt x="275755" y="454329"/>
                  </a:lnTo>
                  <a:lnTo>
                    <a:pt x="318833" y="440956"/>
                  </a:lnTo>
                  <a:lnTo>
                    <a:pt x="357822" y="419798"/>
                  </a:lnTo>
                  <a:lnTo>
                    <a:pt x="391782" y="391769"/>
                  </a:lnTo>
                  <a:lnTo>
                    <a:pt x="419811" y="357809"/>
                  </a:lnTo>
                  <a:lnTo>
                    <a:pt x="440969" y="318820"/>
                  </a:lnTo>
                  <a:lnTo>
                    <a:pt x="454342" y="275742"/>
                  </a:lnTo>
                  <a:lnTo>
                    <a:pt x="459003" y="229489"/>
                  </a:lnTo>
                  <a:close/>
                </a:path>
                <a:path w="2653029" h="459104">
                  <a:moveTo>
                    <a:pt x="2652953" y="229489"/>
                  </a:moveTo>
                  <a:lnTo>
                    <a:pt x="2648496" y="184505"/>
                  </a:lnTo>
                  <a:lnTo>
                    <a:pt x="2635478" y="141668"/>
                  </a:lnTo>
                  <a:lnTo>
                    <a:pt x="2614396" y="102171"/>
                  </a:lnTo>
                  <a:lnTo>
                    <a:pt x="2585720" y="67221"/>
                  </a:lnTo>
                  <a:lnTo>
                    <a:pt x="2550782" y="38557"/>
                  </a:lnTo>
                  <a:lnTo>
                    <a:pt x="2511285" y="17462"/>
                  </a:lnTo>
                  <a:lnTo>
                    <a:pt x="2468435" y="4445"/>
                  </a:lnTo>
                  <a:lnTo>
                    <a:pt x="2423452" y="0"/>
                  </a:lnTo>
                  <a:lnTo>
                    <a:pt x="2377198" y="4660"/>
                  </a:lnTo>
                  <a:lnTo>
                    <a:pt x="2334120" y="18034"/>
                  </a:lnTo>
                  <a:lnTo>
                    <a:pt x="2295131" y="39192"/>
                  </a:lnTo>
                  <a:lnTo>
                    <a:pt x="2261171" y="67208"/>
                  </a:lnTo>
                  <a:lnTo>
                    <a:pt x="2233142" y="101180"/>
                  </a:lnTo>
                  <a:lnTo>
                    <a:pt x="2211984" y="140157"/>
                  </a:lnTo>
                  <a:lnTo>
                    <a:pt x="2198611" y="183235"/>
                  </a:lnTo>
                  <a:lnTo>
                    <a:pt x="2193950" y="229489"/>
                  </a:lnTo>
                  <a:lnTo>
                    <a:pt x="2198611" y="275742"/>
                  </a:lnTo>
                  <a:lnTo>
                    <a:pt x="2211984" y="318820"/>
                  </a:lnTo>
                  <a:lnTo>
                    <a:pt x="2233142" y="357809"/>
                  </a:lnTo>
                  <a:lnTo>
                    <a:pt x="2261171" y="391769"/>
                  </a:lnTo>
                  <a:lnTo>
                    <a:pt x="2295131" y="419798"/>
                  </a:lnTo>
                  <a:lnTo>
                    <a:pt x="2334120" y="440956"/>
                  </a:lnTo>
                  <a:lnTo>
                    <a:pt x="2377198" y="454329"/>
                  </a:lnTo>
                  <a:lnTo>
                    <a:pt x="2423452" y="458990"/>
                  </a:lnTo>
                  <a:lnTo>
                    <a:pt x="2469705" y="454329"/>
                  </a:lnTo>
                  <a:lnTo>
                    <a:pt x="2512784" y="440956"/>
                  </a:lnTo>
                  <a:lnTo>
                    <a:pt x="2551773" y="419798"/>
                  </a:lnTo>
                  <a:lnTo>
                    <a:pt x="2585732" y="391769"/>
                  </a:lnTo>
                  <a:lnTo>
                    <a:pt x="2613761" y="357809"/>
                  </a:lnTo>
                  <a:lnTo>
                    <a:pt x="2634919" y="318820"/>
                  </a:lnTo>
                  <a:lnTo>
                    <a:pt x="2648293" y="275742"/>
                  </a:lnTo>
                  <a:lnTo>
                    <a:pt x="2652953" y="229489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493836" y="6073212"/>
              <a:ext cx="1123950" cy="3810"/>
            </a:xfrm>
            <a:custGeom>
              <a:avLst/>
              <a:gdLst/>
              <a:ahLst/>
              <a:cxnLst/>
              <a:rect l="l" t="t" r="r" b="b"/>
              <a:pathLst>
                <a:path w="1123950" h="3810">
                  <a:moveTo>
                    <a:pt x="0" y="3724"/>
                  </a:moveTo>
                  <a:lnTo>
                    <a:pt x="11236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617434" y="60574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99" y="31474"/>
                  </a:moveTo>
                  <a:lnTo>
                    <a:pt x="0" y="0"/>
                  </a:lnTo>
                  <a:lnTo>
                    <a:pt x="43274" y="15599"/>
                  </a:lnTo>
                  <a:lnTo>
                    <a:pt x="9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617434" y="60574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99" y="31474"/>
                  </a:moveTo>
                  <a:lnTo>
                    <a:pt x="43274" y="15599"/>
                  </a:lnTo>
                  <a:lnTo>
                    <a:pt x="0" y="0"/>
                  </a:lnTo>
                  <a:lnTo>
                    <a:pt x="9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84629" y="6073187"/>
              <a:ext cx="1452245" cy="3810"/>
            </a:xfrm>
            <a:custGeom>
              <a:avLst/>
              <a:gdLst/>
              <a:ahLst/>
              <a:cxnLst/>
              <a:rect l="l" t="t" r="r" b="b"/>
              <a:pathLst>
                <a:path w="1452245" h="3810">
                  <a:moveTo>
                    <a:pt x="1451847" y="3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41403" y="605743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4" y="31474"/>
                  </a:moveTo>
                  <a:lnTo>
                    <a:pt x="0" y="15624"/>
                  </a:lnTo>
                  <a:lnTo>
                    <a:pt x="43274" y="0"/>
                  </a:lnTo>
                  <a:lnTo>
                    <a:pt x="43174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341403" y="605743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4" y="0"/>
                  </a:moveTo>
                  <a:lnTo>
                    <a:pt x="0" y="15624"/>
                  </a:lnTo>
                  <a:lnTo>
                    <a:pt x="43174" y="31474"/>
                  </a:lnTo>
                  <a:lnTo>
                    <a:pt x="432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87124" y="6490711"/>
              <a:ext cx="5248910" cy="1145540"/>
            </a:xfrm>
            <a:custGeom>
              <a:avLst/>
              <a:gdLst/>
              <a:ahLst/>
              <a:cxnLst/>
              <a:rect l="l" t="t" r="r" b="b"/>
              <a:pathLst>
                <a:path w="5248910" h="1145540">
                  <a:moveTo>
                    <a:pt x="5057589" y="1145397"/>
                  </a:moveTo>
                  <a:lnTo>
                    <a:pt x="190904" y="1145397"/>
                  </a:lnTo>
                  <a:lnTo>
                    <a:pt x="147131" y="1140355"/>
                  </a:lnTo>
                  <a:lnTo>
                    <a:pt x="106949" y="1125993"/>
                  </a:lnTo>
                  <a:lnTo>
                    <a:pt x="71503" y="1103457"/>
                  </a:lnTo>
                  <a:lnTo>
                    <a:pt x="41939" y="1073893"/>
                  </a:lnTo>
                  <a:lnTo>
                    <a:pt x="19403" y="1038448"/>
                  </a:lnTo>
                  <a:lnTo>
                    <a:pt x="5041" y="998267"/>
                  </a:lnTo>
                  <a:lnTo>
                    <a:pt x="0" y="954498"/>
                  </a:lnTo>
                  <a:lnTo>
                    <a:pt x="0" y="190899"/>
                  </a:lnTo>
                  <a:lnTo>
                    <a:pt x="5041" y="147130"/>
                  </a:lnTo>
                  <a:lnTo>
                    <a:pt x="19403" y="106949"/>
                  </a:lnTo>
                  <a:lnTo>
                    <a:pt x="41939" y="71504"/>
                  </a:lnTo>
                  <a:lnTo>
                    <a:pt x="71503" y="41940"/>
                  </a:lnTo>
                  <a:lnTo>
                    <a:pt x="106949" y="19404"/>
                  </a:lnTo>
                  <a:lnTo>
                    <a:pt x="147131" y="5042"/>
                  </a:lnTo>
                  <a:lnTo>
                    <a:pt x="190904" y="0"/>
                  </a:lnTo>
                  <a:lnTo>
                    <a:pt x="5057589" y="0"/>
                  </a:lnTo>
                  <a:lnTo>
                    <a:pt x="5130636" y="14537"/>
                  </a:lnTo>
                  <a:lnTo>
                    <a:pt x="5192564" y="55924"/>
                  </a:lnTo>
                  <a:lnTo>
                    <a:pt x="5233951" y="117852"/>
                  </a:lnTo>
                  <a:lnTo>
                    <a:pt x="5248489" y="190899"/>
                  </a:lnTo>
                  <a:lnTo>
                    <a:pt x="5248489" y="954498"/>
                  </a:lnTo>
                  <a:lnTo>
                    <a:pt x="5243447" y="998267"/>
                  </a:lnTo>
                  <a:lnTo>
                    <a:pt x="5229085" y="1038448"/>
                  </a:lnTo>
                  <a:lnTo>
                    <a:pt x="5206548" y="1073893"/>
                  </a:lnTo>
                  <a:lnTo>
                    <a:pt x="5176985" y="1103457"/>
                  </a:lnTo>
                  <a:lnTo>
                    <a:pt x="5141539" y="1125993"/>
                  </a:lnTo>
                  <a:lnTo>
                    <a:pt x="5101359" y="1140355"/>
                  </a:lnTo>
                  <a:lnTo>
                    <a:pt x="5057589" y="11453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87124" y="6490711"/>
              <a:ext cx="6664959" cy="1178560"/>
            </a:xfrm>
            <a:custGeom>
              <a:avLst/>
              <a:gdLst/>
              <a:ahLst/>
              <a:cxnLst/>
              <a:rect l="l" t="t" r="r" b="b"/>
              <a:pathLst>
                <a:path w="6664959" h="1178559">
                  <a:moveTo>
                    <a:pt x="0" y="190899"/>
                  </a:moveTo>
                  <a:lnTo>
                    <a:pt x="5041" y="147130"/>
                  </a:lnTo>
                  <a:lnTo>
                    <a:pt x="19403" y="106949"/>
                  </a:lnTo>
                  <a:lnTo>
                    <a:pt x="41939" y="71504"/>
                  </a:lnTo>
                  <a:lnTo>
                    <a:pt x="71503" y="41940"/>
                  </a:lnTo>
                  <a:lnTo>
                    <a:pt x="106949" y="19404"/>
                  </a:lnTo>
                  <a:lnTo>
                    <a:pt x="147131" y="5042"/>
                  </a:lnTo>
                  <a:lnTo>
                    <a:pt x="190904" y="0"/>
                  </a:lnTo>
                  <a:lnTo>
                    <a:pt x="5057589" y="0"/>
                  </a:lnTo>
                  <a:lnTo>
                    <a:pt x="5130636" y="14537"/>
                  </a:lnTo>
                  <a:lnTo>
                    <a:pt x="5192564" y="55924"/>
                  </a:lnTo>
                  <a:lnTo>
                    <a:pt x="5233951" y="117852"/>
                  </a:lnTo>
                  <a:lnTo>
                    <a:pt x="5248489" y="190899"/>
                  </a:lnTo>
                  <a:lnTo>
                    <a:pt x="5248489" y="954498"/>
                  </a:lnTo>
                  <a:lnTo>
                    <a:pt x="5243447" y="998267"/>
                  </a:lnTo>
                  <a:lnTo>
                    <a:pt x="5229085" y="1038448"/>
                  </a:lnTo>
                  <a:lnTo>
                    <a:pt x="5206548" y="1073893"/>
                  </a:lnTo>
                  <a:lnTo>
                    <a:pt x="5176985" y="1103457"/>
                  </a:lnTo>
                  <a:lnTo>
                    <a:pt x="5141539" y="1125993"/>
                  </a:lnTo>
                  <a:lnTo>
                    <a:pt x="5101359" y="1140355"/>
                  </a:lnTo>
                  <a:lnTo>
                    <a:pt x="5057589" y="1145397"/>
                  </a:lnTo>
                  <a:lnTo>
                    <a:pt x="190904" y="1145397"/>
                  </a:lnTo>
                  <a:lnTo>
                    <a:pt x="147131" y="1140355"/>
                  </a:lnTo>
                  <a:lnTo>
                    <a:pt x="106949" y="1125993"/>
                  </a:lnTo>
                  <a:lnTo>
                    <a:pt x="71503" y="1103457"/>
                  </a:lnTo>
                  <a:lnTo>
                    <a:pt x="41939" y="1073893"/>
                  </a:lnTo>
                  <a:lnTo>
                    <a:pt x="19403" y="1038448"/>
                  </a:lnTo>
                  <a:lnTo>
                    <a:pt x="5041" y="998267"/>
                  </a:lnTo>
                  <a:lnTo>
                    <a:pt x="0" y="954498"/>
                  </a:lnTo>
                  <a:lnTo>
                    <a:pt x="0" y="190899"/>
                  </a:lnTo>
                  <a:close/>
                </a:path>
                <a:path w="6664959" h="1178559">
                  <a:moveTo>
                    <a:pt x="5248514" y="572823"/>
                  </a:moveTo>
                  <a:lnTo>
                    <a:pt x="6185112" y="572823"/>
                  </a:lnTo>
                  <a:lnTo>
                    <a:pt x="6185112" y="1178522"/>
                  </a:lnTo>
                  <a:lnTo>
                    <a:pt x="6664511" y="1178522"/>
                  </a:lnTo>
                </a:path>
              </a:pathLst>
            </a:custGeom>
            <a:ln w="76199">
              <a:solidFill>
                <a:srgbClr val="0844A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951636" y="7543384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4"/>
                  </a:moveTo>
                  <a:lnTo>
                    <a:pt x="0" y="0"/>
                  </a:lnTo>
                  <a:lnTo>
                    <a:pt x="345799" y="125849"/>
                  </a:lnTo>
                  <a:lnTo>
                    <a:pt x="0" y="251724"/>
                  </a:lnTo>
                  <a:close/>
                </a:path>
              </a:pathLst>
            </a:custGeom>
            <a:solidFill>
              <a:srgbClr val="0844A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951636" y="7543384"/>
              <a:ext cx="346075" cy="252095"/>
            </a:xfrm>
            <a:custGeom>
              <a:avLst/>
              <a:gdLst/>
              <a:ahLst/>
              <a:cxnLst/>
              <a:rect l="l" t="t" r="r" b="b"/>
              <a:pathLst>
                <a:path w="346075" h="252095">
                  <a:moveTo>
                    <a:pt x="0" y="251724"/>
                  </a:moveTo>
                  <a:lnTo>
                    <a:pt x="345799" y="125849"/>
                  </a:lnTo>
                  <a:lnTo>
                    <a:pt x="0" y="0"/>
                  </a:lnTo>
                  <a:lnTo>
                    <a:pt x="0" y="251724"/>
                  </a:lnTo>
                  <a:close/>
                </a:path>
              </a:pathLst>
            </a:custGeom>
            <a:ln w="76199">
              <a:solidFill>
                <a:srgbClr val="0844A1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175592" y="4482408"/>
            <a:ext cx="4279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Inputs</a:t>
            </a:r>
            <a:endParaRPr sz="1200"/>
          </a:p>
        </p:txBody>
      </p:sp>
      <p:sp>
        <p:nvSpPr>
          <p:cNvPr id="59" name="object 59"/>
          <p:cNvSpPr txBox="1"/>
          <p:nvPr/>
        </p:nvSpPr>
        <p:spPr>
          <a:xfrm>
            <a:off x="5640592" y="431964"/>
            <a:ext cx="46958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Output</a:t>
            </a:r>
            <a:endParaRPr sz="1200"/>
          </a:p>
        </p:txBody>
      </p:sp>
      <p:sp>
        <p:nvSpPr>
          <p:cNvPr id="60" name="object 60"/>
          <p:cNvSpPr txBox="1"/>
          <p:nvPr/>
        </p:nvSpPr>
        <p:spPr>
          <a:xfrm>
            <a:off x="2922242" y="2332319"/>
            <a:ext cx="107632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9390" marR="2540" indent="-193358">
              <a:spcBef>
                <a:spcPts val="50"/>
              </a:spcBef>
            </a:pPr>
            <a:r>
              <a:rPr b="1" spc="-15" dirty="0">
                <a:solidFill>
                  <a:srgbClr val="0844A1"/>
                </a:solidFill>
                <a:latin typeface="Lato"/>
                <a:cs typeface="Lato"/>
              </a:rPr>
              <a:t>Feed</a:t>
            </a:r>
            <a:r>
              <a:rPr b="1" spc="-68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forward network</a:t>
            </a:r>
            <a:endParaRPr>
              <a:latin typeface="Lato"/>
              <a:cs typeface="La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944775" y="1676900"/>
            <a:ext cx="107632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9390" marR="2540" indent="-193358">
              <a:spcBef>
                <a:spcPts val="50"/>
              </a:spcBef>
            </a:pPr>
            <a:r>
              <a:rPr b="1" spc="-15" dirty="0">
                <a:solidFill>
                  <a:srgbClr val="0844A1"/>
                </a:solidFill>
                <a:latin typeface="Lato"/>
                <a:cs typeface="Lato"/>
              </a:rPr>
              <a:t>Feed</a:t>
            </a:r>
            <a:r>
              <a:rPr b="1" spc="-68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forward network</a:t>
            </a:r>
            <a:endParaRPr>
              <a:latin typeface="Lato"/>
              <a:cs typeface="La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98686" y="3177856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921219" y="3177856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81187" y="3616548"/>
            <a:ext cx="689610" cy="268663"/>
          </a:xfrm>
          <a:prstGeom prst="rect">
            <a:avLst/>
          </a:prstGeom>
          <a:solidFill>
            <a:srgbClr val="B6B6B6"/>
          </a:solidFill>
          <a:ln w="9524">
            <a:solidFill>
              <a:srgbClr val="595959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69545">
              <a:spcBef>
                <a:spcPts val="715"/>
              </a:spcBef>
            </a:pPr>
            <a:r>
              <a:rPr sz="1150" b="1" spc="-10" dirty="0">
                <a:latin typeface="Courier New"/>
                <a:cs typeface="Courier New"/>
              </a:rPr>
              <a:t>2345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980960" y="3616548"/>
            <a:ext cx="689610" cy="268663"/>
          </a:xfrm>
          <a:prstGeom prst="rect">
            <a:avLst/>
          </a:prstGeom>
          <a:solidFill>
            <a:srgbClr val="B6B6B6"/>
          </a:solidFill>
          <a:ln w="9524">
            <a:solidFill>
              <a:srgbClr val="595959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69228">
              <a:spcBef>
                <a:spcPts val="715"/>
              </a:spcBef>
            </a:pPr>
            <a:r>
              <a:rPr sz="1150" b="1" spc="-10" dirty="0">
                <a:latin typeface="Courier New"/>
                <a:cs typeface="Courier New"/>
              </a:rPr>
              <a:t>3425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80734" y="3616548"/>
            <a:ext cx="689610" cy="268663"/>
          </a:xfrm>
          <a:prstGeom prst="rect">
            <a:avLst/>
          </a:prstGeom>
          <a:solidFill>
            <a:srgbClr val="B6B6B6"/>
          </a:solidFill>
          <a:ln w="9524">
            <a:solidFill>
              <a:srgbClr val="595959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169228">
              <a:spcBef>
                <a:spcPts val="715"/>
              </a:spcBef>
            </a:pPr>
            <a:r>
              <a:rPr sz="1150" b="1" spc="-10" dirty="0">
                <a:latin typeface="Courier New"/>
                <a:cs typeface="Courier New"/>
              </a:rPr>
              <a:t>3853</a:t>
            </a:r>
            <a:endParaRPr sz="1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3542" y="1796542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8390" y="2047090"/>
            <a:ext cx="1823402" cy="2320290"/>
            <a:chOff x="3996779" y="4094179"/>
            <a:chExt cx="3646804" cy="4640580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09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4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5074739"/>
              <a:ext cx="2037080" cy="299720"/>
            </a:xfrm>
            <a:custGeom>
              <a:avLst/>
              <a:gdLst/>
              <a:ahLst/>
              <a:cxnLst/>
              <a:rect l="l" t="t" r="r" b="b"/>
              <a:pathLst>
                <a:path w="2037079" h="299720">
                  <a:moveTo>
                    <a:pt x="0" y="299499"/>
                  </a:moveTo>
                  <a:lnTo>
                    <a:pt x="20368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36112" y="50591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74" y="31124"/>
                  </a:moveTo>
                  <a:lnTo>
                    <a:pt x="0" y="0"/>
                  </a:lnTo>
                  <a:lnTo>
                    <a:pt x="45049" y="9274"/>
                  </a:lnTo>
                  <a:lnTo>
                    <a:pt x="4574" y="311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36112" y="50591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74" y="31124"/>
                  </a:moveTo>
                  <a:lnTo>
                    <a:pt x="45049" y="9274"/>
                  </a:lnTo>
                  <a:lnTo>
                    <a:pt x="0" y="0"/>
                  </a:lnTo>
                  <a:lnTo>
                    <a:pt x="4574" y="31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142712" y="4098941"/>
              <a:ext cx="1496060" cy="381000"/>
            </a:xfrm>
            <a:custGeom>
              <a:avLst/>
              <a:gdLst/>
              <a:ahLst/>
              <a:cxnLst/>
              <a:rect l="l" t="t" r="r" b="b"/>
              <a:pathLst>
                <a:path w="1496059" h="381000">
                  <a:moveTo>
                    <a:pt x="0" y="380999"/>
                  </a:moveTo>
                  <a:lnTo>
                    <a:pt x="474299" y="0"/>
                  </a:lnTo>
                </a:path>
                <a:path w="1496059" h="381000">
                  <a:moveTo>
                    <a:pt x="1495921" y="380999"/>
                  </a:moveTo>
                  <a:lnTo>
                    <a:pt x="103602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76341" y="2240792"/>
            <a:ext cx="897255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635" algn="ctr">
              <a:spcBef>
                <a:spcPts val="50"/>
              </a:spcBef>
            </a:pP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Weights </a:t>
            </a: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applied</a:t>
            </a:r>
            <a:r>
              <a:rPr b="1" spc="-25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18" dirty="0">
                <a:solidFill>
                  <a:srgbClr val="0844A1"/>
                </a:solidFill>
                <a:latin typeface="Lato"/>
                <a:cs typeface="Lato"/>
              </a:rPr>
              <a:t>to 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embedding vectors</a:t>
            </a:r>
            <a:endParaRPr>
              <a:latin typeface="Lato"/>
              <a:cs typeface="La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74994" y="2239970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98390" y="1899402"/>
            <a:ext cx="1247458" cy="22860"/>
            <a:chOff x="3996779" y="3798804"/>
            <a:chExt cx="2494915" cy="45720"/>
          </a:xfrm>
        </p:grpSpPr>
        <p:sp>
          <p:nvSpPr>
            <p:cNvPr id="31" name="object 31"/>
            <p:cNvSpPr/>
            <p:nvPr/>
          </p:nvSpPr>
          <p:spPr>
            <a:xfrm>
              <a:off x="4001541" y="3819292"/>
              <a:ext cx="2442210" cy="20320"/>
            </a:xfrm>
            <a:custGeom>
              <a:avLst/>
              <a:gdLst/>
              <a:ahLst/>
              <a:cxnLst/>
              <a:rect l="l" t="t" r="r" b="b"/>
              <a:pathLst>
                <a:path w="2442210" h="20320">
                  <a:moveTo>
                    <a:pt x="0" y="19949"/>
                  </a:moveTo>
                  <a:lnTo>
                    <a:pt x="24421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43561" y="380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49" y="31474"/>
                  </a:moveTo>
                  <a:lnTo>
                    <a:pt x="0" y="0"/>
                  </a:lnTo>
                  <a:lnTo>
                    <a:pt x="43349" y="15374"/>
                  </a:lnTo>
                  <a:lnTo>
                    <a:pt x="24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443561" y="380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49" y="31474"/>
                  </a:moveTo>
                  <a:lnTo>
                    <a:pt x="43349" y="15374"/>
                  </a:lnTo>
                  <a:lnTo>
                    <a:pt x="0" y="0"/>
                  </a:lnTo>
                  <a:lnTo>
                    <a:pt x="24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9C8BBAD0-28ED-36E5-34E9-BB0722F05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0820" y="897578"/>
            <a:ext cx="4260300" cy="446276"/>
          </a:xfrm>
          <a:prstGeom prst="rect">
            <a:avLst/>
          </a:prstGeom>
        </p:spPr>
        <p:txBody>
          <a:bodyPr spcFirstLastPara="1" vert="horz" wrap="square" lIns="0" tIns="114300" rIns="0" bIns="0" rtlCol="0" anchor="t" anchorCtr="0">
            <a:spAutoFit/>
          </a:bodyPr>
          <a:lstStyle/>
          <a:p>
            <a:pPr marL="395605" indent="-38925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95605" algn="l"/>
              </a:tabLst>
            </a:pPr>
            <a:r>
              <a:rPr spc="-5" dirty="0"/>
              <a:t>Freeze</a:t>
            </a:r>
            <a:r>
              <a:rPr spc="-83" dirty="0"/>
              <a:t> </a:t>
            </a:r>
            <a:r>
              <a:rPr dirty="0"/>
              <a:t>most</a:t>
            </a:r>
            <a:r>
              <a:rPr spc="-80" dirty="0"/>
              <a:t> </a:t>
            </a:r>
            <a:r>
              <a:rPr spc="-25" dirty="0"/>
              <a:t>of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original</a:t>
            </a:r>
            <a:r>
              <a:rPr spc="-83" dirty="0"/>
              <a:t> </a:t>
            </a:r>
            <a:r>
              <a:rPr spc="-15" dirty="0"/>
              <a:t>LLM</a:t>
            </a:r>
            <a:r>
              <a:rPr spc="-80" dirty="0"/>
              <a:t> </a:t>
            </a:r>
            <a:r>
              <a:rPr spc="-5" dirty="0"/>
              <a:t>weights.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3542" y="1796542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6008" y="1889384"/>
            <a:ext cx="2304098" cy="2478088"/>
            <a:chOff x="3992016" y="3778767"/>
            <a:chExt cx="4608195" cy="4956175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10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5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3819767"/>
              <a:ext cx="2385060" cy="19685"/>
            </a:xfrm>
            <a:custGeom>
              <a:avLst/>
              <a:gdLst/>
              <a:ahLst/>
              <a:cxnLst/>
              <a:rect l="l" t="t" r="r" b="b"/>
              <a:pathLst>
                <a:path w="2385060" h="19685">
                  <a:moveTo>
                    <a:pt x="0" y="19474"/>
                  </a:moveTo>
                  <a:lnTo>
                    <a:pt x="238499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1" y="3778767"/>
              <a:ext cx="105749" cy="81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89685" y="455931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989685" y="455931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1857" y="455931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521857" y="455931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xfrm>
            <a:off x="4770820" y="897578"/>
            <a:ext cx="4260300" cy="1120820"/>
          </a:xfrm>
          <a:prstGeom prst="rect">
            <a:avLst/>
          </a:prstGeom>
        </p:spPr>
        <p:txBody>
          <a:bodyPr spcFirstLastPara="1" vert="horz" wrap="square" lIns="0" tIns="114300" rIns="0" bIns="0" rtlCol="0" anchor="t" anchorCtr="0">
            <a:spAutoFit/>
          </a:bodyPr>
          <a:lstStyle/>
          <a:p>
            <a:pPr marL="395605" indent="-38925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95605" algn="l"/>
              </a:tabLst>
            </a:pPr>
            <a:r>
              <a:rPr spc="-5" dirty="0"/>
              <a:t>Freeze</a:t>
            </a:r>
            <a:r>
              <a:rPr spc="-83" dirty="0"/>
              <a:t> </a:t>
            </a:r>
            <a:r>
              <a:rPr dirty="0"/>
              <a:t>most</a:t>
            </a:r>
            <a:r>
              <a:rPr spc="-80" dirty="0"/>
              <a:t> </a:t>
            </a:r>
            <a:r>
              <a:rPr spc="-25" dirty="0"/>
              <a:t>of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original</a:t>
            </a:r>
            <a:r>
              <a:rPr spc="-83" dirty="0"/>
              <a:t> </a:t>
            </a:r>
            <a:r>
              <a:rPr spc="-15" dirty="0"/>
              <a:t>LLM</a:t>
            </a:r>
            <a:r>
              <a:rPr spc="-80" dirty="0"/>
              <a:t> </a:t>
            </a:r>
            <a:r>
              <a:rPr spc="-5" dirty="0"/>
              <a:t>weights.</a:t>
            </a:r>
          </a:p>
          <a:p>
            <a:pPr marL="377190" indent="-356870">
              <a:lnSpc>
                <a:spcPct val="100000"/>
              </a:lnSpc>
              <a:spcBef>
                <a:spcPts val="853"/>
              </a:spcBef>
              <a:buAutoNum type="arabicPeriod"/>
              <a:tabLst>
                <a:tab pos="377190" algn="l"/>
              </a:tabLst>
            </a:pPr>
            <a:r>
              <a:rPr dirty="0"/>
              <a:t>Inject</a:t>
            </a:r>
            <a:r>
              <a:rPr spc="-65" dirty="0"/>
              <a:t> </a:t>
            </a:r>
            <a:r>
              <a:rPr dirty="0"/>
              <a:t>2</a:t>
            </a:r>
            <a:r>
              <a:rPr spc="-65" dirty="0"/>
              <a:t> </a:t>
            </a:r>
            <a:r>
              <a:rPr b="1" dirty="0">
                <a:latin typeface="Lato"/>
                <a:cs typeface="Lato"/>
              </a:rPr>
              <a:t>rank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decomposition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matrices</a:t>
            </a:r>
          </a:p>
          <a:p>
            <a:pPr marL="374015" indent="-357188">
              <a:lnSpc>
                <a:spcPct val="100000"/>
              </a:lnSpc>
              <a:spcBef>
                <a:spcPts val="955"/>
              </a:spcBef>
              <a:buAutoNum type="arabicPeriod"/>
              <a:tabLst>
                <a:tab pos="374015" algn="l"/>
              </a:tabLst>
            </a:pPr>
            <a:r>
              <a:rPr spc="-18" dirty="0"/>
              <a:t>Train</a:t>
            </a:r>
            <a:r>
              <a:rPr spc="-78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3" dirty="0"/>
              <a:t>weights</a:t>
            </a:r>
            <a:r>
              <a:rPr spc="-75" dirty="0"/>
              <a:t> </a:t>
            </a:r>
            <a:r>
              <a:rPr spc="-25" dirty="0"/>
              <a:t>of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smaller</a:t>
            </a:r>
            <a:r>
              <a:rPr spc="-75" dirty="0"/>
              <a:t> </a:t>
            </a:r>
            <a:r>
              <a:rPr spc="-5" dirty="0"/>
              <a:t>matrices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  <a:noFill/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382386" y="2331429"/>
            <a:ext cx="130810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b="1" spc="-25" dirty="0">
                <a:latin typeface="Lato"/>
                <a:cs typeface="Lato"/>
              </a:rPr>
              <a:t>+</a:t>
            </a:r>
            <a:endParaRPr sz="16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90832" y="2279658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54962" y="2480926"/>
            <a:ext cx="1385888" cy="652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dirty="0">
                <a:latin typeface="Lato"/>
                <a:cs typeface="Lato"/>
              </a:rPr>
              <a:t>Rank</a:t>
            </a:r>
            <a:r>
              <a:rPr spc="-73" dirty="0">
                <a:latin typeface="Lato"/>
                <a:cs typeface="Lato"/>
              </a:rPr>
              <a:t> </a:t>
            </a:r>
            <a:r>
              <a:rPr i="1" dirty="0">
                <a:latin typeface="Lato"/>
                <a:cs typeface="Lato"/>
              </a:rPr>
              <a:t>r</a:t>
            </a:r>
            <a:r>
              <a:rPr i="1" spc="-38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is</a:t>
            </a:r>
            <a:r>
              <a:rPr spc="-7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small dimension, </a:t>
            </a:r>
            <a:r>
              <a:rPr dirty="0">
                <a:latin typeface="Lato"/>
                <a:cs typeface="Lato"/>
              </a:rPr>
              <a:t>typically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15" dirty="0">
                <a:latin typeface="Lato"/>
                <a:cs typeface="Lato"/>
              </a:rPr>
              <a:t>4,</a:t>
            </a:r>
            <a:r>
              <a:rPr spc="-73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8</a:t>
            </a:r>
            <a:r>
              <a:rPr spc="-75" dirty="0">
                <a:latin typeface="Lato"/>
                <a:cs typeface="Lato"/>
              </a:rPr>
              <a:t> </a:t>
            </a:r>
            <a:r>
              <a:rPr spc="-45" dirty="0">
                <a:latin typeface="Lato"/>
                <a:cs typeface="Lato"/>
              </a:rPr>
              <a:t>…</a:t>
            </a:r>
            <a:r>
              <a:rPr spc="-73" dirty="0">
                <a:latin typeface="Lato"/>
                <a:cs typeface="Lato"/>
              </a:rPr>
              <a:t> </a:t>
            </a:r>
            <a:r>
              <a:rPr spc="-13" dirty="0">
                <a:latin typeface="Lato"/>
                <a:cs typeface="Lato"/>
              </a:rPr>
              <a:t>64</a:t>
            </a:r>
            <a:endParaRPr>
              <a:latin typeface="Lato"/>
              <a:cs typeface="La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36460" y="2309689"/>
            <a:ext cx="536893" cy="512445"/>
            <a:chOff x="8472920" y="4619378"/>
            <a:chExt cx="1073785" cy="1024890"/>
          </a:xfrm>
        </p:grpSpPr>
        <p:sp>
          <p:nvSpPr>
            <p:cNvPr id="35" name="object 35"/>
            <p:cNvSpPr/>
            <p:nvPr/>
          </p:nvSpPr>
          <p:spPr>
            <a:xfrm>
              <a:off x="8508958" y="4653990"/>
              <a:ext cx="1033144" cy="985519"/>
            </a:xfrm>
            <a:custGeom>
              <a:avLst/>
              <a:gdLst/>
              <a:ahLst/>
              <a:cxnLst/>
              <a:rect l="l" t="t" r="r" b="b"/>
              <a:pathLst>
                <a:path w="1033145" h="985520">
                  <a:moveTo>
                    <a:pt x="1032672" y="98502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477683" y="4624140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20424" y="41224"/>
                  </a:moveTo>
                  <a:lnTo>
                    <a:pt x="0" y="0"/>
                  </a:lnTo>
                  <a:lnTo>
                    <a:pt x="42149" y="18449"/>
                  </a:lnTo>
                  <a:lnTo>
                    <a:pt x="20424" y="41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477683" y="4624140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149" y="18449"/>
                  </a:moveTo>
                  <a:lnTo>
                    <a:pt x="0" y="0"/>
                  </a:lnTo>
                  <a:lnTo>
                    <a:pt x="20424" y="41224"/>
                  </a:lnTo>
                  <a:lnTo>
                    <a:pt x="42149" y="18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612633" y="5316664"/>
              <a:ext cx="929005" cy="322580"/>
            </a:xfrm>
            <a:custGeom>
              <a:avLst/>
              <a:gdLst/>
              <a:ahLst/>
              <a:cxnLst/>
              <a:rect l="l" t="t" r="r" b="b"/>
              <a:pathLst>
                <a:path w="929004" h="322579">
                  <a:moveTo>
                    <a:pt x="928998" y="322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571783" y="530181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35674" y="29724"/>
                  </a:moveTo>
                  <a:lnTo>
                    <a:pt x="0" y="674"/>
                  </a:lnTo>
                  <a:lnTo>
                    <a:pt x="45999" y="0"/>
                  </a:lnTo>
                  <a:lnTo>
                    <a:pt x="35674" y="297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8571783" y="530181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45999" y="0"/>
                  </a:moveTo>
                  <a:lnTo>
                    <a:pt x="0" y="674"/>
                  </a:lnTo>
                  <a:lnTo>
                    <a:pt x="35674" y="29724"/>
                  </a:lnTo>
                  <a:lnTo>
                    <a:pt x="459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3542" y="1796542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6008" y="1889384"/>
            <a:ext cx="2304098" cy="2473325"/>
            <a:chOff x="3992016" y="3778767"/>
            <a:chExt cx="4608195" cy="4946650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10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5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3819767"/>
              <a:ext cx="2385060" cy="19685"/>
            </a:xfrm>
            <a:custGeom>
              <a:avLst/>
              <a:gdLst/>
              <a:ahLst/>
              <a:cxnLst/>
              <a:rect l="l" t="t" r="r" b="b"/>
              <a:pathLst>
                <a:path w="2385060" h="19685">
                  <a:moveTo>
                    <a:pt x="0" y="19474"/>
                  </a:moveTo>
                  <a:lnTo>
                    <a:pt x="238499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1" y="3778767"/>
              <a:ext cx="105749" cy="81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89685" y="455931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989685" y="455931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521857" y="455931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521857" y="455931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382386" y="2331429"/>
            <a:ext cx="130810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b="1" spc="-25" dirty="0">
                <a:latin typeface="Lato"/>
                <a:cs typeface="Lato"/>
              </a:rPr>
              <a:t>+</a:t>
            </a:r>
            <a:endParaRPr sz="16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90832" y="2279658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3676" y="2424255"/>
            <a:ext cx="3781742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13" dirty="0">
                <a:latin typeface="Lato"/>
                <a:cs typeface="Lato"/>
              </a:rPr>
              <a:t>Steps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update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for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  <a:p>
            <a:pPr marL="73978">
              <a:tabLst>
                <a:tab pos="463233" algn="l"/>
              </a:tabLst>
            </a:pPr>
            <a:r>
              <a:rPr sz="1600" spc="-13" dirty="0">
                <a:latin typeface="Lato"/>
                <a:cs typeface="Lato"/>
              </a:rPr>
              <a:t>1.</a:t>
            </a:r>
            <a:r>
              <a:rPr sz="1600" dirty="0">
                <a:latin typeface="Lato"/>
                <a:cs typeface="Lato"/>
              </a:rPr>
              <a:t>	Matrix</a:t>
            </a:r>
            <a:r>
              <a:rPr sz="1600" spc="-6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multiply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spc="-13" dirty="0">
                <a:latin typeface="Lato"/>
                <a:cs typeface="Lato"/>
              </a:rPr>
              <a:t>low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rank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matrices</a:t>
            </a:r>
            <a:endParaRPr sz="1600"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38589" y="3869342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06237" y="3869342"/>
            <a:ext cx="748030" cy="286297"/>
          </a:xfrm>
          <a:prstGeom prst="rect">
            <a:avLst/>
          </a:prstGeom>
          <a:solidFill>
            <a:srgbClr val="FFBF00"/>
          </a:solidFill>
          <a:ln w="9524">
            <a:solidFill>
              <a:srgbClr val="595959"/>
            </a:solidFill>
          </a:ln>
        </p:spPr>
        <p:txBody>
          <a:bodyPr vert="horz" wrap="square" lIns="0" tIns="70168" rIns="0" bIns="0" rtlCol="0">
            <a:spAutoFit/>
          </a:bodyPr>
          <a:lstStyle/>
          <a:p>
            <a:pPr marL="166370">
              <a:spcBef>
                <a:spcPts val="553"/>
              </a:spcBef>
            </a:pPr>
            <a:r>
              <a:rPr dirty="0"/>
              <a:t>A</a:t>
            </a:r>
            <a:r>
              <a:rPr spc="-80" dirty="0"/>
              <a:t> </a:t>
            </a:r>
            <a:r>
              <a:rPr dirty="0"/>
              <a:t>x</a:t>
            </a:r>
            <a:r>
              <a:rPr spc="-3" dirty="0"/>
              <a:t> </a:t>
            </a:r>
            <a:r>
              <a:rPr spc="-25" dirty="0"/>
              <a:t>B</a:t>
            </a:r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63239" y="3807692"/>
            <a:ext cx="1885315" cy="388889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0328" rIns="0" bIns="0" rtlCol="0">
            <a:spAutoFit/>
          </a:bodyPr>
          <a:lstStyle/>
          <a:p>
            <a:pPr marR="30797" algn="ctr">
              <a:spcBef>
                <a:spcPts val="633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12111" y="3482352"/>
            <a:ext cx="240728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363220" algn="l"/>
              </a:tabLst>
            </a:pPr>
            <a:r>
              <a:rPr sz="1600" spc="-13" dirty="0">
                <a:latin typeface="Lato"/>
                <a:cs typeface="Lato"/>
              </a:rPr>
              <a:t>2.</a:t>
            </a:r>
            <a:r>
              <a:rPr sz="1600" dirty="0">
                <a:latin typeface="Lato"/>
                <a:cs typeface="Lato"/>
              </a:rPr>
              <a:t>	Add</a:t>
            </a:r>
            <a:r>
              <a:rPr sz="1600" spc="-7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6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original</a:t>
            </a:r>
            <a:r>
              <a:rPr sz="1600" spc="-6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weights</a:t>
            </a:r>
            <a:endParaRPr sz="1600">
              <a:latin typeface="Lato"/>
              <a:cs typeface="La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06237" y="3069744"/>
            <a:ext cx="748030" cy="286297"/>
          </a:xfrm>
          <a:prstGeom prst="rect">
            <a:avLst/>
          </a:prstGeom>
          <a:solidFill>
            <a:srgbClr val="FFBF00"/>
          </a:solidFill>
          <a:ln w="9524">
            <a:solidFill>
              <a:srgbClr val="595959"/>
            </a:solidFill>
          </a:ln>
        </p:spPr>
        <p:txBody>
          <a:bodyPr vert="horz" wrap="square" lIns="0" tIns="70168" rIns="0" bIns="0" rtlCol="0">
            <a:spAutoFit/>
          </a:bodyPr>
          <a:lstStyle/>
          <a:p>
            <a:pPr marL="166370">
              <a:spcBef>
                <a:spcPts val="553"/>
              </a:spcBef>
            </a:pPr>
            <a:r>
              <a:rPr dirty="0"/>
              <a:t>A</a:t>
            </a:r>
            <a:r>
              <a:rPr spc="-80" dirty="0"/>
              <a:t> </a:t>
            </a:r>
            <a:r>
              <a:rPr dirty="0"/>
              <a:t>x</a:t>
            </a:r>
            <a:r>
              <a:rPr spc="-3" dirty="0"/>
              <a:t> </a:t>
            </a:r>
            <a:r>
              <a:rPr spc="-25" dirty="0"/>
              <a:t>B</a:t>
            </a:r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325762" y="3082071"/>
            <a:ext cx="1600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805559" y="3067363"/>
            <a:ext cx="752793" cy="41593"/>
            <a:chOff x="9611117" y="6134725"/>
            <a:chExt cx="1505585" cy="83185"/>
          </a:xfrm>
        </p:grpSpPr>
        <p:sp>
          <p:nvSpPr>
            <p:cNvPr id="41" name="object 41"/>
            <p:cNvSpPr/>
            <p:nvPr/>
          </p:nvSpPr>
          <p:spPr>
            <a:xfrm>
              <a:off x="9615880" y="6139487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615880" y="6139487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881207" y="3067363"/>
            <a:ext cx="41593" cy="374333"/>
            <a:chOff x="11762413" y="6134725"/>
            <a:chExt cx="83185" cy="748665"/>
          </a:xfrm>
        </p:grpSpPr>
        <p:sp>
          <p:nvSpPr>
            <p:cNvPr id="44" name="object 44"/>
            <p:cNvSpPr/>
            <p:nvPr/>
          </p:nvSpPr>
          <p:spPr>
            <a:xfrm>
              <a:off x="11767176" y="6139487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767176" y="6139487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672158" y="3127020"/>
            <a:ext cx="11430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*</a:t>
            </a:r>
            <a:endParaRPr sz="2000">
              <a:latin typeface="Lato"/>
              <a:cs typeface="La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36060" y="3164620"/>
            <a:ext cx="12287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i="1" spc="-25" dirty="0">
                <a:latin typeface="Lato"/>
                <a:cs typeface="Lato"/>
              </a:rPr>
              <a:t>A</a:t>
            </a:r>
            <a:endParaRPr>
              <a:latin typeface="Lato"/>
              <a:cs typeface="La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59178" y="3164620"/>
            <a:ext cx="1187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i="1" spc="-25" dirty="0">
                <a:latin typeface="Lato"/>
                <a:cs typeface="Lato"/>
              </a:rPr>
              <a:t>B</a:t>
            </a:r>
            <a:endParaRPr>
              <a:latin typeface="Lato"/>
              <a:cs typeface="Lato"/>
            </a:endParaRPr>
          </a:p>
        </p:txBody>
      </p:sp>
      <p:sp>
        <p:nvSpPr>
          <p:cNvPr id="51" name="object 29">
            <a:extLst>
              <a:ext uri="{FF2B5EF4-FFF2-40B4-BE49-F238E27FC236}">
                <a16:creationId xmlns:a16="http://schemas.microsoft.com/office/drawing/2014/main" id="{8EAE5BE1-90D7-B6A5-20C9-FEC3740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0820" y="897578"/>
            <a:ext cx="4260300" cy="1120820"/>
          </a:xfrm>
          <a:prstGeom prst="rect">
            <a:avLst/>
          </a:prstGeom>
        </p:spPr>
        <p:txBody>
          <a:bodyPr spcFirstLastPara="1" vert="horz" wrap="square" lIns="0" tIns="114300" rIns="0" bIns="0" rtlCol="0" anchor="t" anchorCtr="0">
            <a:spAutoFit/>
          </a:bodyPr>
          <a:lstStyle/>
          <a:p>
            <a:pPr marL="395605" indent="-38925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395605" algn="l"/>
              </a:tabLst>
            </a:pPr>
            <a:r>
              <a:rPr spc="-5" dirty="0"/>
              <a:t>Freeze</a:t>
            </a:r>
            <a:r>
              <a:rPr spc="-83" dirty="0"/>
              <a:t> </a:t>
            </a:r>
            <a:r>
              <a:rPr dirty="0"/>
              <a:t>most</a:t>
            </a:r>
            <a:r>
              <a:rPr spc="-80" dirty="0"/>
              <a:t> </a:t>
            </a:r>
            <a:r>
              <a:rPr spc="-25" dirty="0"/>
              <a:t>of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original</a:t>
            </a:r>
            <a:r>
              <a:rPr spc="-83" dirty="0"/>
              <a:t> </a:t>
            </a:r>
            <a:r>
              <a:rPr spc="-15" dirty="0"/>
              <a:t>LLM</a:t>
            </a:r>
            <a:r>
              <a:rPr spc="-80" dirty="0"/>
              <a:t> </a:t>
            </a:r>
            <a:r>
              <a:rPr spc="-5" dirty="0"/>
              <a:t>weights.</a:t>
            </a:r>
          </a:p>
          <a:p>
            <a:pPr marL="377190" indent="-356870">
              <a:lnSpc>
                <a:spcPct val="100000"/>
              </a:lnSpc>
              <a:spcBef>
                <a:spcPts val="853"/>
              </a:spcBef>
              <a:buAutoNum type="arabicPeriod"/>
              <a:tabLst>
                <a:tab pos="377190" algn="l"/>
              </a:tabLst>
            </a:pPr>
            <a:r>
              <a:rPr dirty="0"/>
              <a:t>Inject</a:t>
            </a:r>
            <a:r>
              <a:rPr spc="-65" dirty="0"/>
              <a:t> </a:t>
            </a:r>
            <a:r>
              <a:rPr dirty="0"/>
              <a:t>2</a:t>
            </a:r>
            <a:r>
              <a:rPr spc="-65" dirty="0"/>
              <a:t> </a:t>
            </a:r>
            <a:r>
              <a:rPr b="1" dirty="0">
                <a:latin typeface="Lato"/>
                <a:cs typeface="Lato"/>
              </a:rPr>
              <a:t>rank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decomposition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matrices</a:t>
            </a:r>
          </a:p>
          <a:p>
            <a:pPr marL="374015" indent="-357188">
              <a:lnSpc>
                <a:spcPct val="100000"/>
              </a:lnSpc>
              <a:spcBef>
                <a:spcPts val="955"/>
              </a:spcBef>
              <a:buAutoNum type="arabicPeriod"/>
              <a:tabLst>
                <a:tab pos="374015" algn="l"/>
              </a:tabLst>
            </a:pPr>
            <a:r>
              <a:rPr spc="-18" dirty="0"/>
              <a:t>Train</a:t>
            </a:r>
            <a:r>
              <a:rPr spc="-78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3" dirty="0"/>
              <a:t>weights</a:t>
            </a:r>
            <a:r>
              <a:rPr spc="-75" dirty="0"/>
              <a:t> </a:t>
            </a:r>
            <a:r>
              <a:rPr spc="-25" dirty="0"/>
              <a:t>of</a:t>
            </a:r>
            <a:r>
              <a:rPr spc="-7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smaller</a:t>
            </a:r>
            <a:r>
              <a:rPr spc="-75" dirty="0"/>
              <a:t> </a:t>
            </a:r>
            <a:r>
              <a:rPr spc="-5" dirty="0"/>
              <a:t>matrices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849" y="1349997"/>
            <a:ext cx="2447608" cy="1908810"/>
          </a:xfrm>
          <a:custGeom>
            <a:avLst/>
            <a:gdLst/>
            <a:ahLst/>
            <a:cxnLst/>
            <a:rect l="l" t="t" r="r" b="b"/>
            <a:pathLst>
              <a:path w="4895215" h="3817620">
                <a:moveTo>
                  <a:pt x="4894790" y="3817192"/>
                </a:moveTo>
                <a:lnTo>
                  <a:pt x="0" y="3817192"/>
                </a:lnTo>
                <a:lnTo>
                  <a:pt x="0" y="0"/>
                </a:lnTo>
                <a:lnTo>
                  <a:pt x="4894790" y="0"/>
                </a:lnTo>
                <a:lnTo>
                  <a:pt x="4894790" y="3817192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3" name="object 3"/>
          <p:cNvSpPr txBox="1"/>
          <p:nvPr/>
        </p:nvSpPr>
        <p:spPr>
          <a:xfrm>
            <a:off x="609849" y="1349997"/>
            <a:ext cx="2447608" cy="18203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170" marR="112713">
              <a:spcBef>
                <a:spcPts val="655"/>
              </a:spcBef>
            </a:pP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9C3B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FF9C3B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9C3B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170">
              <a:tabLst>
                <a:tab pos="1263650" algn="l"/>
              </a:tabLst>
            </a:pP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solidFill>
                  <a:srgbClr val="FF9C3B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170" marR="112713"/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232F3D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232F3D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FF00FF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FF00FF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170"/>
            <a:r>
              <a:rPr b="1" spc="-5" dirty="0">
                <a:solidFill>
                  <a:srgbClr val="232F3D"/>
                </a:solidFill>
                <a:latin typeface="Courier New"/>
                <a:cs typeface="Courier New"/>
              </a:rPr>
              <a:t>Sentiment: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In-</a:t>
            </a:r>
            <a:r>
              <a:rPr spc="-18" dirty="0"/>
              <a:t>context</a:t>
            </a:r>
            <a:r>
              <a:rPr spc="-150" dirty="0"/>
              <a:t> </a:t>
            </a:r>
            <a:r>
              <a:rPr dirty="0"/>
              <a:t>learning</a:t>
            </a:r>
            <a:r>
              <a:rPr spc="-150" dirty="0"/>
              <a:t> </a:t>
            </a:r>
            <a:r>
              <a:rPr spc="55" dirty="0"/>
              <a:t>(ICL)</a:t>
            </a:r>
            <a:r>
              <a:rPr spc="-150" dirty="0"/>
              <a:t> </a:t>
            </a:r>
            <a:r>
              <a:rPr spc="-75" dirty="0"/>
              <a:t>-</a:t>
            </a:r>
            <a:r>
              <a:rPr spc="-150" dirty="0"/>
              <a:t> </a:t>
            </a:r>
            <a:r>
              <a:rPr spc="-73" dirty="0"/>
              <a:t>one/few</a:t>
            </a:r>
            <a:r>
              <a:rPr spc="-150" dirty="0"/>
              <a:t> </a:t>
            </a:r>
            <a:r>
              <a:rPr dirty="0"/>
              <a:t>shot</a:t>
            </a:r>
            <a:r>
              <a:rPr spc="-150" dirty="0"/>
              <a:t> </a:t>
            </a:r>
            <a:r>
              <a:rPr spc="-5" dirty="0"/>
              <a:t>inference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165769" y="1586059"/>
            <a:ext cx="456883" cy="82233"/>
            <a:chOff x="6331537" y="3172118"/>
            <a:chExt cx="913765" cy="164465"/>
          </a:xfrm>
        </p:grpSpPr>
        <p:sp>
          <p:nvSpPr>
            <p:cNvPr id="6" name="object 6"/>
            <p:cNvSpPr/>
            <p:nvPr/>
          </p:nvSpPr>
          <p:spPr>
            <a:xfrm>
              <a:off x="6331537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85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3984" y="1112475"/>
            <a:ext cx="57372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Prompt</a:t>
            </a:r>
            <a:endParaRPr sz="13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029" y="1112475"/>
            <a:ext cx="487363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Model</a:t>
            </a:r>
            <a:endParaRPr sz="13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449" y="1456572"/>
            <a:ext cx="2333308" cy="765493"/>
          </a:xfrm>
          <a:custGeom>
            <a:avLst/>
            <a:gdLst/>
            <a:ahLst/>
            <a:cxnLst/>
            <a:rect l="l" t="t" r="r" b="b"/>
            <a:pathLst>
              <a:path w="4666615" h="1530985">
                <a:moveTo>
                  <a:pt x="0" y="78174"/>
                </a:moveTo>
                <a:lnTo>
                  <a:pt x="6143" y="47745"/>
                </a:lnTo>
                <a:lnTo>
                  <a:pt x="22898" y="22896"/>
                </a:lnTo>
                <a:lnTo>
                  <a:pt x="47749" y="6143"/>
                </a:lnTo>
                <a:lnTo>
                  <a:pt x="78182" y="0"/>
                </a:lnTo>
                <a:lnTo>
                  <a:pt x="4588015" y="0"/>
                </a:lnTo>
                <a:lnTo>
                  <a:pt x="4631387" y="13130"/>
                </a:lnTo>
                <a:lnTo>
                  <a:pt x="4660243" y="48259"/>
                </a:lnTo>
                <a:lnTo>
                  <a:pt x="4666190" y="78174"/>
                </a:lnTo>
                <a:lnTo>
                  <a:pt x="4666190" y="1452422"/>
                </a:lnTo>
                <a:lnTo>
                  <a:pt x="4660047" y="1482851"/>
                </a:lnTo>
                <a:lnTo>
                  <a:pt x="4643293" y="1507700"/>
                </a:lnTo>
                <a:lnTo>
                  <a:pt x="4618444" y="1524453"/>
                </a:lnTo>
                <a:lnTo>
                  <a:pt x="4588015" y="1530596"/>
                </a:lnTo>
                <a:lnTo>
                  <a:pt x="78182" y="1530596"/>
                </a:lnTo>
                <a:lnTo>
                  <a:pt x="47749" y="1524453"/>
                </a:lnTo>
                <a:lnTo>
                  <a:pt x="22898" y="1507700"/>
                </a:lnTo>
                <a:lnTo>
                  <a:pt x="6143" y="1482851"/>
                </a:lnTo>
                <a:lnTo>
                  <a:pt x="0" y="1452422"/>
                </a:lnTo>
                <a:lnTo>
                  <a:pt x="0" y="78174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1" name="object 11"/>
          <p:cNvSpPr/>
          <p:nvPr/>
        </p:nvSpPr>
        <p:spPr>
          <a:xfrm>
            <a:off x="5852088" y="1349997"/>
            <a:ext cx="2607310" cy="1908810"/>
          </a:xfrm>
          <a:custGeom>
            <a:avLst/>
            <a:gdLst/>
            <a:ahLst/>
            <a:cxnLst/>
            <a:rect l="l" t="t" r="r" b="b"/>
            <a:pathLst>
              <a:path w="5214619" h="3817620">
                <a:moveTo>
                  <a:pt x="5214589" y="3817192"/>
                </a:moveTo>
                <a:lnTo>
                  <a:pt x="0" y="3817192"/>
                </a:lnTo>
                <a:lnTo>
                  <a:pt x="0" y="0"/>
                </a:lnTo>
                <a:lnTo>
                  <a:pt x="5214589" y="0"/>
                </a:lnTo>
                <a:lnTo>
                  <a:pt x="5214589" y="3817192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2" name="object 12"/>
          <p:cNvSpPr txBox="1"/>
          <p:nvPr/>
        </p:nvSpPr>
        <p:spPr>
          <a:xfrm>
            <a:off x="5852088" y="1349997"/>
            <a:ext cx="2607310" cy="182037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0488" marR="272415">
              <a:spcBef>
                <a:spcPts val="655"/>
              </a:spcBef>
            </a:pP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loved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DVD!</a:t>
            </a:r>
            <a:endParaRPr>
              <a:latin typeface="Courier New"/>
              <a:cs typeface="Courier New"/>
            </a:endParaRPr>
          </a:p>
          <a:p>
            <a:pPr marL="90488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spc="-2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Positive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5"/>
              </a:spcBef>
            </a:pPr>
            <a:endParaRPr>
              <a:latin typeface="Courier New"/>
              <a:cs typeface="Courier New"/>
            </a:endParaRPr>
          </a:p>
          <a:p>
            <a:pPr marL="90488" marR="272415"/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Classify</a:t>
            </a:r>
            <a:r>
              <a:rPr b="1" spc="-20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this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review: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I</a:t>
            </a:r>
            <a:r>
              <a:rPr b="1" spc="-15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don’t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like</a:t>
            </a:r>
            <a:r>
              <a:rPr b="1" spc="-8" dirty="0">
                <a:solidFill>
                  <a:srgbClr val="9E9E9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9E9E9E"/>
                </a:solidFill>
                <a:latin typeface="Courier New"/>
                <a:cs typeface="Courier New"/>
              </a:rPr>
              <a:t>this </a:t>
            </a: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chair.</a:t>
            </a:r>
            <a:endParaRPr>
              <a:latin typeface="Courier New"/>
              <a:cs typeface="Courier New"/>
            </a:endParaRPr>
          </a:p>
          <a:p>
            <a:pPr marL="90488">
              <a:tabLst>
                <a:tab pos="1263968" algn="l"/>
              </a:tabLst>
            </a:pPr>
            <a:r>
              <a:rPr b="1" spc="-5" dirty="0">
                <a:solidFill>
                  <a:srgbClr val="9E9E9E"/>
                </a:solidFill>
                <a:latin typeface="Courier New"/>
                <a:cs typeface="Courier New"/>
              </a:rPr>
              <a:t>Sentiment:</a:t>
            </a:r>
            <a:r>
              <a:rPr b="1" dirty="0">
                <a:solidFill>
                  <a:srgbClr val="9E9E9E"/>
                </a:solidFill>
                <a:latin typeface="Courier New"/>
                <a:cs typeface="Courier New"/>
              </a:rPr>
              <a:t>	</a:t>
            </a:r>
            <a:r>
              <a:rPr b="1" spc="-5" dirty="0">
                <a:latin typeface="Courier New"/>
                <a:cs typeface="Courier New"/>
              </a:rPr>
              <a:t>Negative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23252" y="1586059"/>
            <a:ext cx="456883" cy="82233"/>
            <a:chOff x="10646503" y="3172118"/>
            <a:chExt cx="913765" cy="164465"/>
          </a:xfrm>
        </p:grpSpPr>
        <p:sp>
          <p:nvSpPr>
            <p:cNvPr id="14" name="object 14"/>
            <p:cNvSpPr/>
            <p:nvPr/>
          </p:nvSpPr>
          <p:spPr>
            <a:xfrm>
              <a:off x="10646503" y="3254093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98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652" y="3172118"/>
              <a:ext cx="210999" cy="16394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936238" y="1112461"/>
            <a:ext cx="878205" cy="20646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300" b="1" spc="-5" dirty="0">
                <a:solidFill>
                  <a:srgbClr val="FF00FF"/>
                </a:solidFill>
                <a:latin typeface="Lato"/>
                <a:cs typeface="Lato"/>
              </a:rPr>
              <a:t>Completion</a:t>
            </a:r>
            <a:endParaRPr sz="1300">
              <a:latin typeface="Lato"/>
              <a:cs typeface="La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05438" y="2900444"/>
            <a:ext cx="2381568" cy="238125"/>
          </a:xfrm>
          <a:custGeom>
            <a:avLst/>
            <a:gdLst/>
            <a:ahLst/>
            <a:cxnLst/>
            <a:rect l="l" t="t" r="r" b="b"/>
            <a:pathLst>
              <a:path w="4763134" h="476250">
                <a:moveTo>
                  <a:pt x="0" y="24324"/>
                </a:moveTo>
                <a:lnTo>
                  <a:pt x="1908" y="14860"/>
                </a:lnTo>
                <a:lnTo>
                  <a:pt x="7115" y="7128"/>
                </a:lnTo>
                <a:lnTo>
                  <a:pt x="14839" y="1912"/>
                </a:lnTo>
                <a:lnTo>
                  <a:pt x="24299" y="0"/>
                </a:lnTo>
                <a:lnTo>
                  <a:pt x="4738490" y="0"/>
                </a:lnTo>
                <a:lnTo>
                  <a:pt x="4744940" y="0"/>
                </a:lnTo>
                <a:lnTo>
                  <a:pt x="4751115" y="2574"/>
                </a:lnTo>
                <a:lnTo>
                  <a:pt x="4755665" y="7124"/>
                </a:lnTo>
                <a:lnTo>
                  <a:pt x="4760240" y="11674"/>
                </a:lnTo>
                <a:lnTo>
                  <a:pt x="4762790" y="17874"/>
                </a:lnTo>
                <a:lnTo>
                  <a:pt x="4762790" y="24324"/>
                </a:lnTo>
                <a:lnTo>
                  <a:pt x="4762790" y="451499"/>
                </a:lnTo>
                <a:lnTo>
                  <a:pt x="4760881" y="460959"/>
                </a:lnTo>
                <a:lnTo>
                  <a:pt x="4755674" y="468683"/>
                </a:lnTo>
                <a:lnTo>
                  <a:pt x="4747950" y="473890"/>
                </a:lnTo>
                <a:lnTo>
                  <a:pt x="4738490" y="475799"/>
                </a:lnTo>
                <a:lnTo>
                  <a:pt x="24299" y="475799"/>
                </a:lnTo>
                <a:lnTo>
                  <a:pt x="14839" y="473890"/>
                </a:lnTo>
                <a:lnTo>
                  <a:pt x="7115" y="468683"/>
                </a:lnTo>
                <a:lnTo>
                  <a:pt x="1908" y="460959"/>
                </a:lnTo>
                <a:lnTo>
                  <a:pt x="0" y="451499"/>
                </a:lnTo>
                <a:lnTo>
                  <a:pt x="0" y="24324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grpSp>
        <p:nvGrpSpPr>
          <p:cNvPr id="18" name="object 18"/>
          <p:cNvGrpSpPr/>
          <p:nvPr/>
        </p:nvGrpSpPr>
        <p:grpSpPr>
          <a:xfrm>
            <a:off x="4207635" y="1396516"/>
            <a:ext cx="654050" cy="646113"/>
            <a:chOff x="8415270" y="2793031"/>
            <a:chExt cx="1308100" cy="1292225"/>
          </a:xfrm>
        </p:grpSpPr>
        <p:sp>
          <p:nvSpPr>
            <p:cNvPr id="19" name="object 19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649198" y="1282197"/>
                  </a:moveTo>
                  <a:lnTo>
                    <a:pt x="600747" y="1280439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6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7" y="951628"/>
                  </a:lnTo>
                  <a:lnTo>
                    <a:pt x="1193809" y="990186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6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50" y="1280439"/>
                  </a:lnTo>
                  <a:lnTo>
                    <a:pt x="649198" y="1282197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420033" y="2797794"/>
              <a:ext cx="1298575" cy="1282700"/>
            </a:xfrm>
            <a:custGeom>
              <a:avLst/>
              <a:gdLst/>
              <a:ahLst/>
              <a:cxnLst/>
              <a:rect l="l" t="t" r="r" b="b"/>
              <a:pathLst>
                <a:path w="1298575" h="1282700">
                  <a:moveTo>
                    <a:pt x="0" y="641098"/>
                  </a:moveTo>
                  <a:lnTo>
                    <a:pt x="1780" y="593252"/>
                  </a:lnTo>
                  <a:lnTo>
                    <a:pt x="7038" y="546360"/>
                  </a:lnTo>
                  <a:lnTo>
                    <a:pt x="15649" y="500548"/>
                  </a:lnTo>
                  <a:lnTo>
                    <a:pt x="27485" y="455939"/>
                  </a:lnTo>
                  <a:lnTo>
                    <a:pt x="42423" y="412656"/>
                  </a:lnTo>
                  <a:lnTo>
                    <a:pt x="60337" y="370825"/>
                  </a:lnTo>
                  <a:lnTo>
                    <a:pt x="81100" y="330568"/>
                  </a:lnTo>
                  <a:lnTo>
                    <a:pt x="104588" y="292011"/>
                  </a:lnTo>
                  <a:lnTo>
                    <a:pt x="130674" y="255276"/>
                  </a:lnTo>
                  <a:lnTo>
                    <a:pt x="159235" y="220488"/>
                  </a:lnTo>
                  <a:lnTo>
                    <a:pt x="190143" y="187771"/>
                  </a:lnTo>
                  <a:lnTo>
                    <a:pt x="223273" y="157248"/>
                  </a:lnTo>
                  <a:lnTo>
                    <a:pt x="258501" y="129044"/>
                  </a:lnTo>
                  <a:lnTo>
                    <a:pt x="295700" y="103283"/>
                  </a:lnTo>
                  <a:lnTo>
                    <a:pt x="334744" y="80088"/>
                  </a:lnTo>
                  <a:lnTo>
                    <a:pt x="375509" y="59584"/>
                  </a:lnTo>
                  <a:lnTo>
                    <a:pt x="417869" y="41894"/>
                  </a:lnTo>
                  <a:lnTo>
                    <a:pt x="461699" y="27143"/>
                  </a:lnTo>
                  <a:lnTo>
                    <a:pt x="506872" y="15453"/>
                  </a:lnTo>
                  <a:lnTo>
                    <a:pt x="553263" y="6951"/>
                  </a:lnTo>
                  <a:lnTo>
                    <a:pt x="600747" y="1758"/>
                  </a:lnTo>
                  <a:lnTo>
                    <a:pt x="649198" y="0"/>
                  </a:lnTo>
                  <a:lnTo>
                    <a:pt x="700603" y="2011"/>
                  </a:lnTo>
                  <a:lnTo>
                    <a:pt x="751366" y="7986"/>
                  </a:lnTo>
                  <a:lnTo>
                    <a:pt x="801271" y="17836"/>
                  </a:lnTo>
                  <a:lnTo>
                    <a:pt x="850099" y="31471"/>
                  </a:lnTo>
                  <a:lnTo>
                    <a:pt x="897632" y="48803"/>
                  </a:lnTo>
                  <a:lnTo>
                    <a:pt x="943652" y="69740"/>
                  </a:lnTo>
                  <a:lnTo>
                    <a:pt x="987942" y="94196"/>
                  </a:lnTo>
                  <a:lnTo>
                    <a:pt x="1030283" y="122079"/>
                  </a:lnTo>
                  <a:lnTo>
                    <a:pt x="1070457" y="153302"/>
                  </a:lnTo>
                  <a:lnTo>
                    <a:pt x="1108247" y="187774"/>
                  </a:lnTo>
                  <a:lnTo>
                    <a:pt x="1143157" y="225091"/>
                  </a:lnTo>
                  <a:lnTo>
                    <a:pt x="1174775" y="264764"/>
                  </a:lnTo>
                  <a:lnTo>
                    <a:pt x="1203011" y="306577"/>
                  </a:lnTo>
                  <a:lnTo>
                    <a:pt x="1227776" y="350314"/>
                  </a:lnTo>
                  <a:lnTo>
                    <a:pt x="1248978" y="395761"/>
                  </a:lnTo>
                  <a:lnTo>
                    <a:pt x="1266528" y="442702"/>
                  </a:lnTo>
                  <a:lnTo>
                    <a:pt x="1280335" y="490922"/>
                  </a:lnTo>
                  <a:lnTo>
                    <a:pt x="1290309" y="540205"/>
                  </a:lnTo>
                  <a:lnTo>
                    <a:pt x="1296360" y="590335"/>
                  </a:lnTo>
                  <a:lnTo>
                    <a:pt x="1298397" y="641098"/>
                  </a:lnTo>
                  <a:lnTo>
                    <a:pt x="1296616" y="688945"/>
                  </a:lnTo>
                  <a:lnTo>
                    <a:pt x="1291358" y="735836"/>
                  </a:lnTo>
                  <a:lnTo>
                    <a:pt x="1282748" y="781649"/>
                  </a:lnTo>
                  <a:lnTo>
                    <a:pt x="1270911" y="826258"/>
                  </a:lnTo>
                  <a:lnTo>
                    <a:pt x="1255973" y="869540"/>
                  </a:lnTo>
                  <a:lnTo>
                    <a:pt x="1238060" y="911372"/>
                  </a:lnTo>
                  <a:lnTo>
                    <a:pt x="1217296" y="951628"/>
                  </a:lnTo>
                  <a:lnTo>
                    <a:pt x="1193809" y="990185"/>
                  </a:lnTo>
                  <a:lnTo>
                    <a:pt x="1167722" y="1026920"/>
                  </a:lnTo>
                  <a:lnTo>
                    <a:pt x="1139162" y="1061708"/>
                  </a:lnTo>
                  <a:lnTo>
                    <a:pt x="1108254" y="1094425"/>
                  </a:lnTo>
                  <a:lnTo>
                    <a:pt x="1075123" y="1124948"/>
                  </a:lnTo>
                  <a:lnTo>
                    <a:pt x="1039895" y="1153152"/>
                  </a:lnTo>
                  <a:lnTo>
                    <a:pt x="1002697" y="1178913"/>
                  </a:lnTo>
                  <a:lnTo>
                    <a:pt x="963652" y="1202108"/>
                  </a:lnTo>
                  <a:lnTo>
                    <a:pt x="922887" y="1222612"/>
                  </a:lnTo>
                  <a:lnTo>
                    <a:pt x="880527" y="1240302"/>
                  </a:lnTo>
                  <a:lnTo>
                    <a:pt x="836698" y="1255054"/>
                  </a:lnTo>
                  <a:lnTo>
                    <a:pt x="791525" y="1266743"/>
                  </a:lnTo>
                  <a:lnTo>
                    <a:pt x="745134" y="1275246"/>
                  </a:lnTo>
                  <a:lnTo>
                    <a:pt x="697649" y="1280438"/>
                  </a:lnTo>
                  <a:lnTo>
                    <a:pt x="649198" y="1282197"/>
                  </a:lnTo>
                  <a:lnTo>
                    <a:pt x="600747" y="1280438"/>
                  </a:lnTo>
                  <a:lnTo>
                    <a:pt x="553263" y="1275246"/>
                  </a:lnTo>
                  <a:lnTo>
                    <a:pt x="506872" y="1266743"/>
                  </a:lnTo>
                  <a:lnTo>
                    <a:pt x="461699" y="1255054"/>
                  </a:lnTo>
                  <a:lnTo>
                    <a:pt x="417869" y="1240302"/>
                  </a:lnTo>
                  <a:lnTo>
                    <a:pt x="375509" y="1222612"/>
                  </a:lnTo>
                  <a:lnTo>
                    <a:pt x="334744" y="1202108"/>
                  </a:lnTo>
                  <a:lnTo>
                    <a:pt x="295700" y="1178913"/>
                  </a:lnTo>
                  <a:lnTo>
                    <a:pt x="258501" y="1153152"/>
                  </a:lnTo>
                  <a:lnTo>
                    <a:pt x="223273" y="1124948"/>
                  </a:lnTo>
                  <a:lnTo>
                    <a:pt x="190143" y="1094425"/>
                  </a:lnTo>
                  <a:lnTo>
                    <a:pt x="159235" y="1061708"/>
                  </a:lnTo>
                  <a:lnTo>
                    <a:pt x="130674" y="1026920"/>
                  </a:lnTo>
                  <a:lnTo>
                    <a:pt x="104588" y="990185"/>
                  </a:lnTo>
                  <a:lnTo>
                    <a:pt x="81100" y="951628"/>
                  </a:lnTo>
                  <a:lnTo>
                    <a:pt x="60337" y="911372"/>
                  </a:lnTo>
                  <a:lnTo>
                    <a:pt x="42423" y="869540"/>
                  </a:lnTo>
                  <a:lnTo>
                    <a:pt x="27485" y="826258"/>
                  </a:lnTo>
                  <a:lnTo>
                    <a:pt x="15649" y="781649"/>
                  </a:lnTo>
                  <a:lnTo>
                    <a:pt x="7038" y="735836"/>
                  </a:lnTo>
                  <a:lnTo>
                    <a:pt x="1780" y="688945"/>
                  </a:lnTo>
                  <a:lnTo>
                    <a:pt x="0" y="6410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49004" y="1598828"/>
            <a:ext cx="35877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/>
              <a:t>LLM</a:t>
            </a:r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6411" y="3513705"/>
            <a:ext cx="249618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pc="-13" dirty="0">
                <a:latin typeface="Lato"/>
                <a:cs typeface="Lato"/>
              </a:rPr>
              <a:t>One-</a:t>
            </a:r>
            <a:r>
              <a:rPr spc="-10" dirty="0">
                <a:latin typeface="Lato"/>
                <a:cs typeface="Lato"/>
              </a:rPr>
              <a:t>shot</a:t>
            </a:r>
            <a:r>
              <a:rPr spc="-63" dirty="0">
                <a:latin typeface="Lato"/>
                <a:cs typeface="Lato"/>
              </a:rPr>
              <a:t> </a:t>
            </a:r>
            <a:r>
              <a:rPr dirty="0">
                <a:latin typeface="Lato"/>
                <a:cs typeface="Lato"/>
              </a:rPr>
              <a:t>or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30" dirty="0">
                <a:latin typeface="Lato"/>
                <a:cs typeface="Lato"/>
              </a:rPr>
              <a:t>Few-</a:t>
            </a:r>
            <a:r>
              <a:rPr spc="-18" dirty="0">
                <a:latin typeface="Lato"/>
                <a:cs typeface="Lato"/>
              </a:rPr>
              <a:t>shot</a:t>
            </a:r>
            <a:r>
              <a:rPr spc="-60" dirty="0">
                <a:latin typeface="Lato"/>
                <a:cs typeface="Lato"/>
              </a:rPr>
              <a:t> </a:t>
            </a:r>
            <a:r>
              <a:rPr spc="-5" dirty="0">
                <a:latin typeface="Lato"/>
                <a:cs typeface="Lato"/>
              </a:rPr>
              <a:t>Inference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95324" y="1733547"/>
            <a:ext cx="1257300" cy="285335"/>
          </a:xfrm>
          <a:prstGeom prst="rect">
            <a:avLst/>
          </a:prstGeom>
          <a:ln w="38099">
            <a:solidFill>
              <a:srgbClr val="FF00FF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74295">
              <a:spcBef>
                <a:spcPts val="545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6008" y="1889384"/>
            <a:ext cx="2372995" cy="2478088"/>
            <a:chOff x="3992016" y="3778767"/>
            <a:chExt cx="4745990" cy="4956175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10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5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3819767"/>
              <a:ext cx="2385060" cy="19685"/>
            </a:xfrm>
            <a:custGeom>
              <a:avLst/>
              <a:gdLst/>
              <a:ahLst/>
              <a:cxnLst/>
              <a:rect l="l" t="t" r="r" b="b"/>
              <a:pathLst>
                <a:path w="2385060" h="19685">
                  <a:moveTo>
                    <a:pt x="0" y="19474"/>
                  </a:moveTo>
                  <a:lnTo>
                    <a:pt x="238499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1" y="3778767"/>
              <a:ext cx="105749" cy="81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62764" y="4420691"/>
              <a:ext cx="3770629" cy="985519"/>
            </a:xfrm>
            <a:custGeom>
              <a:avLst/>
              <a:gdLst/>
              <a:ahLst/>
              <a:cxnLst/>
              <a:rect l="l" t="t" r="r" b="b"/>
              <a:pathLst>
                <a:path w="3770629" h="985520">
                  <a:moveTo>
                    <a:pt x="0" y="0"/>
                  </a:moveTo>
                  <a:lnTo>
                    <a:pt x="3770392" y="0"/>
                  </a:lnTo>
                  <a:lnTo>
                    <a:pt x="3770392" y="985198"/>
                  </a:lnTo>
                  <a:lnTo>
                    <a:pt x="0" y="985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638589" y="3869342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06237" y="3869342"/>
            <a:ext cx="748030" cy="286297"/>
          </a:xfrm>
          <a:prstGeom prst="rect">
            <a:avLst/>
          </a:prstGeom>
          <a:solidFill>
            <a:srgbClr val="FFBF00"/>
          </a:solidFill>
          <a:ln w="9524">
            <a:solidFill>
              <a:srgbClr val="595959"/>
            </a:solidFill>
          </a:ln>
        </p:spPr>
        <p:txBody>
          <a:bodyPr vert="horz" wrap="square" lIns="0" tIns="70168" rIns="0" bIns="0" rtlCol="0">
            <a:spAutoFit/>
          </a:bodyPr>
          <a:lstStyle/>
          <a:p>
            <a:pPr marL="166370">
              <a:spcBef>
                <a:spcPts val="553"/>
              </a:spcBef>
            </a:pPr>
            <a:r>
              <a:rPr dirty="0"/>
              <a:t>A</a:t>
            </a:r>
            <a:r>
              <a:rPr spc="-80" dirty="0"/>
              <a:t> </a:t>
            </a:r>
            <a:r>
              <a:rPr dirty="0"/>
              <a:t>x</a:t>
            </a:r>
            <a:r>
              <a:rPr spc="-3" dirty="0"/>
              <a:t> </a:t>
            </a:r>
            <a:r>
              <a:rPr spc="-25" dirty="0"/>
              <a:t>B</a:t>
            </a:r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63239" y="3807692"/>
            <a:ext cx="1885315" cy="388889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0328" rIns="0" bIns="0" rtlCol="0">
            <a:spAutoFit/>
          </a:bodyPr>
          <a:lstStyle/>
          <a:p>
            <a:pPr marR="30797" algn="ctr">
              <a:spcBef>
                <a:spcPts val="633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33676" y="2424255"/>
            <a:ext cx="3781742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13" dirty="0">
                <a:latin typeface="Lato"/>
                <a:cs typeface="Lato"/>
              </a:rPr>
              <a:t>Steps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update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model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for</a:t>
            </a:r>
            <a:r>
              <a:rPr sz="1600" spc="-9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inference:</a:t>
            </a:r>
            <a:endParaRPr sz="1600">
              <a:latin typeface="Lato"/>
              <a:cs typeface="Lato"/>
            </a:endParaRPr>
          </a:p>
          <a:p>
            <a:pPr marL="73978">
              <a:tabLst>
                <a:tab pos="463233" algn="l"/>
              </a:tabLst>
            </a:pPr>
            <a:r>
              <a:rPr sz="1600" spc="-13" dirty="0">
                <a:latin typeface="Lato"/>
                <a:cs typeface="Lato"/>
              </a:rPr>
              <a:t>1.</a:t>
            </a:r>
            <a:r>
              <a:rPr sz="1600" dirty="0">
                <a:latin typeface="Lato"/>
                <a:cs typeface="Lato"/>
              </a:rPr>
              <a:t>	Matrix</a:t>
            </a:r>
            <a:r>
              <a:rPr sz="1600" spc="-6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multiply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the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spc="-13" dirty="0">
                <a:latin typeface="Lato"/>
                <a:cs typeface="Lato"/>
              </a:rPr>
              <a:t>low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rank</a:t>
            </a:r>
            <a:r>
              <a:rPr sz="1600" spc="-6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matrices</a:t>
            </a:r>
            <a:endParaRPr sz="16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12111" y="3482352"/>
            <a:ext cx="240728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363220" algn="l"/>
              </a:tabLst>
            </a:pPr>
            <a:r>
              <a:rPr sz="1600" spc="-13" dirty="0">
                <a:latin typeface="Lato"/>
                <a:cs typeface="Lato"/>
              </a:rPr>
              <a:t>2.</a:t>
            </a:r>
            <a:r>
              <a:rPr sz="1600" dirty="0">
                <a:latin typeface="Lato"/>
                <a:cs typeface="Lato"/>
              </a:rPr>
              <a:t>	Add</a:t>
            </a:r>
            <a:r>
              <a:rPr sz="1600" spc="-70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to</a:t>
            </a:r>
            <a:r>
              <a:rPr sz="1600" spc="-6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original</a:t>
            </a:r>
            <a:r>
              <a:rPr sz="1600" spc="-6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weights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805559" y="3067363"/>
            <a:ext cx="752793" cy="41593"/>
            <a:chOff x="9611117" y="6134725"/>
            <a:chExt cx="1505585" cy="83185"/>
          </a:xfrm>
        </p:grpSpPr>
        <p:sp>
          <p:nvSpPr>
            <p:cNvPr id="34" name="object 34"/>
            <p:cNvSpPr/>
            <p:nvPr/>
          </p:nvSpPr>
          <p:spPr>
            <a:xfrm>
              <a:off x="9615880" y="6139487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615880" y="6139487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881207" y="3067363"/>
            <a:ext cx="41593" cy="374333"/>
            <a:chOff x="11762413" y="6134725"/>
            <a:chExt cx="83185" cy="748665"/>
          </a:xfrm>
        </p:grpSpPr>
        <p:sp>
          <p:nvSpPr>
            <p:cNvPr id="37" name="object 37"/>
            <p:cNvSpPr/>
            <p:nvPr/>
          </p:nvSpPr>
          <p:spPr>
            <a:xfrm>
              <a:off x="11767176" y="6139487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1767176" y="6139487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606237" y="3069744"/>
            <a:ext cx="748030" cy="286297"/>
          </a:xfrm>
          <a:prstGeom prst="rect">
            <a:avLst/>
          </a:prstGeom>
          <a:solidFill>
            <a:srgbClr val="FFBF00"/>
          </a:solidFill>
          <a:ln w="9524">
            <a:solidFill>
              <a:srgbClr val="595959"/>
            </a:solidFill>
          </a:ln>
        </p:spPr>
        <p:txBody>
          <a:bodyPr vert="horz" wrap="square" lIns="0" tIns="70168" rIns="0" bIns="0" rtlCol="0">
            <a:spAutoFit/>
          </a:bodyPr>
          <a:lstStyle/>
          <a:p>
            <a:pPr marL="166370">
              <a:spcBef>
                <a:spcPts val="553"/>
              </a:spcBef>
            </a:pPr>
            <a:r>
              <a:rPr dirty="0"/>
              <a:t>A</a:t>
            </a:r>
            <a:r>
              <a:rPr spc="-80" dirty="0"/>
              <a:t> </a:t>
            </a:r>
            <a:r>
              <a:rPr dirty="0"/>
              <a:t>x</a:t>
            </a:r>
            <a:r>
              <a:rPr spc="-3" dirty="0"/>
              <a:t> </a:t>
            </a:r>
            <a:r>
              <a:rPr spc="-25" dirty="0"/>
              <a:t>B</a:t>
            </a:r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72158" y="3127020"/>
            <a:ext cx="11430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*</a:t>
            </a:r>
            <a:endParaRPr sz="2000">
              <a:latin typeface="Lato"/>
              <a:cs typeface="La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25762" y="3082071"/>
            <a:ext cx="1600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36060" y="3164620"/>
            <a:ext cx="12287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i="1" spc="-25" dirty="0">
                <a:latin typeface="Lato"/>
                <a:cs typeface="Lato"/>
              </a:rPr>
              <a:t>A</a:t>
            </a:r>
            <a:endParaRPr>
              <a:latin typeface="Lato"/>
              <a:cs typeface="La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59178" y="3164620"/>
            <a:ext cx="118745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i="1" spc="-25" dirty="0">
                <a:latin typeface="Lato"/>
                <a:cs typeface="Lato"/>
              </a:rPr>
              <a:t>B</a:t>
            </a:r>
            <a:endParaRPr>
              <a:latin typeface="Lato"/>
              <a:cs typeface="La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89270" y="2281420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56268" y="2281420"/>
            <a:ext cx="748030" cy="286297"/>
          </a:xfrm>
          <a:prstGeom prst="rect">
            <a:avLst/>
          </a:prstGeom>
          <a:solidFill>
            <a:srgbClr val="FFBF00"/>
          </a:solidFill>
          <a:ln w="9524">
            <a:solidFill>
              <a:srgbClr val="595959"/>
            </a:solidFill>
          </a:ln>
        </p:spPr>
        <p:txBody>
          <a:bodyPr vert="horz" wrap="square" lIns="0" tIns="70168" rIns="0" bIns="0" rtlCol="0">
            <a:spAutoFit/>
          </a:bodyPr>
          <a:lstStyle/>
          <a:p>
            <a:pPr marL="166370">
              <a:spcBef>
                <a:spcPts val="553"/>
              </a:spcBef>
            </a:pPr>
            <a:r>
              <a:rPr dirty="0"/>
              <a:t>A</a:t>
            </a:r>
            <a:r>
              <a:rPr spc="-80" dirty="0"/>
              <a:t> </a:t>
            </a:r>
            <a:r>
              <a:rPr dirty="0"/>
              <a:t>x</a:t>
            </a:r>
            <a:r>
              <a:rPr spc="-3" dirty="0"/>
              <a:t> </a:t>
            </a:r>
            <a:r>
              <a:rPr spc="-25" dirty="0"/>
              <a:t>B</a:t>
            </a:r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78338" y="2331429"/>
            <a:ext cx="130810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b="1" spc="-25" dirty="0">
                <a:latin typeface="Lato"/>
                <a:cs typeface="Lato"/>
              </a:rPr>
              <a:t>+</a:t>
            </a:r>
            <a:endParaRPr sz="1600">
              <a:latin typeface="Lato"/>
              <a:cs typeface="La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74073" y="2240792"/>
            <a:ext cx="702310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370" marR="2540" indent="-33338">
              <a:spcBef>
                <a:spcPts val="50"/>
              </a:spcBef>
            </a:pP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Updated weights</a:t>
            </a:r>
            <a:endParaRPr>
              <a:latin typeface="Lato"/>
              <a:cs typeface="La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767459" y="2445970"/>
            <a:ext cx="812800" cy="41275"/>
            <a:chOff x="3534917" y="4891940"/>
            <a:chExt cx="1625600" cy="82550"/>
          </a:xfrm>
        </p:grpSpPr>
        <p:sp>
          <p:nvSpPr>
            <p:cNvPr id="49" name="object 49"/>
            <p:cNvSpPr/>
            <p:nvPr/>
          </p:nvSpPr>
          <p:spPr>
            <a:xfrm>
              <a:off x="3544442" y="4932915"/>
              <a:ext cx="1520190" cy="10795"/>
            </a:xfrm>
            <a:custGeom>
              <a:avLst/>
              <a:gdLst/>
              <a:ahLst/>
              <a:cxnLst/>
              <a:rect l="l" t="t" r="r" b="b"/>
              <a:pathLst>
                <a:path w="1520189" h="10795">
                  <a:moveTo>
                    <a:pt x="0" y="10324"/>
                  </a:moveTo>
                  <a:lnTo>
                    <a:pt x="151979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514" y="4891940"/>
              <a:ext cx="105699" cy="81974"/>
            </a:xfrm>
            <a:prstGeom prst="rect">
              <a:avLst/>
            </a:prstGeom>
          </p:spPr>
        </p:pic>
      </p:grpSp>
      <p:sp>
        <p:nvSpPr>
          <p:cNvPr id="51" name="object 29">
            <a:extLst>
              <a:ext uri="{FF2B5EF4-FFF2-40B4-BE49-F238E27FC236}">
                <a16:creationId xmlns:a16="http://schemas.microsoft.com/office/drawing/2014/main" id="{2C46A760-68CA-831B-2405-9675DB7F5641}"/>
              </a:ext>
            </a:extLst>
          </p:cNvPr>
          <p:cNvSpPr txBox="1">
            <a:spLocks/>
          </p:cNvSpPr>
          <p:nvPr/>
        </p:nvSpPr>
        <p:spPr>
          <a:xfrm>
            <a:off x="4770820" y="897578"/>
            <a:ext cx="4260300" cy="11208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43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95605" indent="-389255">
              <a:lnSpc>
                <a:spcPct val="100000"/>
              </a:lnSpc>
              <a:spcBef>
                <a:spcPts val="900"/>
              </a:spcBef>
              <a:buFont typeface="Arial"/>
              <a:buAutoNum type="arabicPeriod"/>
              <a:tabLst>
                <a:tab pos="395605" algn="l"/>
              </a:tabLst>
            </a:pPr>
            <a:r>
              <a:rPr lang="en-US" spc="-5"/>
              <a:t>Freeze</a:t>
            </a:r>
            <a:r>
              <a:rPr lang="en-US" spc="-83"/>
              <a:t> </a:t>
            </a:r>
            <a:r>
              <a:rPr lang="en-US"/>
              <a:t>most</a:t>
            </a:r>
            <a:r>
              <a:rPr lang="en-US" spc="-80"/>
              <a:t> </a:t>
            </a:r>
            <a:r>
              <a:rPr lang="en-US" spc="-25"/>
              <a:t>of</a:t>
            </a:r>
            <a:r>
              <a:rPr lang="en-US" spc="-80"/>
              <a:t> </a:t>
            </a:r>
            <a:r>
              <a:rPr lang="en-US"/>
              <a:t>the</a:t>
            </a:r>
            <a:r>
              <a:rPr lang="en-US" spc="-80"/>
              <a:t> </a:t>
            </a:r>
            <a:r>
              <a:rPr lang="en-US"/>
              <a:t>original</a:t>
            </a:r>
            <a:r>
              <a:rPr lang="en-US" spc="-83"/>
              <a:t> </a:t>
            </a:r>
            <a:r>
              <a:rPr lang="en-US" spc="-15"/>
              <a:t>LLM</a:t>
            </a:r>
            <a:r>
              <a:rPr lang="en-US" spc="-80"/>
              <a:t> </a:t>
            </a:r>
            <a:r>
              <a:rPr lang="en-US" spc="-5"/>
              <a:t>weights.</a:t>
            </a:r>
          </a:p>
          <a:p>
            <a:pPr marL="377190" indent="-356870">
              <a:lnSpc>
                <a:spcPct val="100000"/>
              </a:lnSpc>
              <a:spcBef>
                <a:spcPts val="853"/>
              </a:spcBef>
              <a:buFont typeface="Arial"/>
              <a:buAutoNum type="arabicPeriod"/>
              <a:tabLst>
                <a:tab pos="377190" algn="l"/>
              </a:tabLst>
            </a:pPr>
            <a:r>
              <a:rPr lang="en-US"/>
              <a:t>Inject</a:t>
            </a:r>
            <a:r>
              <a:rPr lang="en-US" spc="-65"/>
              <a:t> </a:t>
            </a:r>
            <a:r>
              <a:rPr lang="en-US"/>
              <a:t>2</a:t>
            </a:r>
            <a:r>
              <a:rPr lang="en-US" spc="-65"/>
              <a:t> </a:t>
            </a:r>
            <a:r>
              <a:rPr lang="en-US" b="1">
                <a:latin typeface="Lato"/>
                <a:cs typeface="Lato"/>
              </a:rPr>
              <a:t>rank</a:t>
            </a:r>
            <a:r>
              <a:rPr lang="en-US" b="1" spc="-45">
                <a:latin typeface="Lato"/>
                <a:cs typeface="Lato"/>
              </a:rPr>
              <a:t> </a:t>
            </a:r>
            <a:r>
              <a:rPr lang="en-US" b="1" spc="-5">
                <a:latin typeface="Lato"/>
                <a:cs typeface="Lato"/>
              </a:rPr>
              <a:t>decomposition</a:t>
            </a:r>
            <a:r>
              <a:rPr lang="en-US" b="1" spc="-45">
                <a:latin typeface="Lato"/>
                <a:cs typeface="Lato"/>
              </a:rPr>
              <a:t> </a:t>
            </a:r>
            <a:r>
              <a:rPr lang="en-US" b="1" spc="-5">
                <a:latin typeface="Lato"/>
                <a:cs typeface="Lato"/>
              </a:rPr>
              <a:t>matrices</a:t>
            </a:r>
          </a:p>
          <a:p>
            <a:pPr marL="374015" indent="-357188">
              <a:lnSpc>
                <a:spcPct val="100000"/>
              </a:lnSpc>
              <a:spcBef>
                <a:spcPts val="955"/>
              </a:spcBef>
              <a:buFont typeface="Arial"/>
              <a:buAutoNum type="arabicPeriod"/>
              <a:tabLst>
                <a:tab pos="374015" algn="l"/>
              </a:tabLst>
            </a:pPr>
            <a:r>
              <a:rPr lang="en-US" spc="-18"/>
              <a:t>Train</a:t>
            </a:r>
            <a:r>
              <a:rPr lang="en-US" spc="-78"/>
              <a:t> </a:t>
            </a:r>
            <a:r>
              <a:rPr lang="en-US"/>
              <a:t>the</a:t>
            </a:r>
            <a:r>
              <a:rPr lang="en-US" spc="-75"/>
              <a:t> </a:t>
            </a:r>
            <a:r>
              <a:rPr lang="en-US" spc="-13"/>
              <a:t>weights</a:t>
            </a:r>
            <a:r>
              <a:rPr lang="en-US" spc="-75"/>
              <a:t> </a:t>
            </a:r>
            <a:r>
              <a:rPr lang="en-US" spc="-25"/>
              <a:t>of</a:t>
            </a:r>
            <a:r>
              <a:rPr lang="en-US" spc="-75"/>
              <a:t> </a:t>
            </a:r>
            <a:r>
              <a:rPr lang="en-US"/>
              <a:t>the</a:t>
            </a:r>
            <a:r>
              <a:rPr lang="en-US" spc="-75"/>
              <a:t> </a:t>
            </a:r>
            <a:r>
              <a:rPr lang="en-US"/>
              <a:t>smaller</a:t>
            </a:r>
            <a:r>
              <a:rPr lang="en-US" spc="-75"/>
              <a:t> </a:t>
            </a:r>
            <a:r>
              <a:rPr lang="en-US" spc="-5"/>
              <a:t>matrices</a:t>
            </a:r>
            <a:endParaRPr lang="en-US" spc="-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6523" y="392175"/>
            <a:ext cx="89881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Concrete</a:t>
            </a:r>
            <a:r>
              <a:rPr spc="-163" dirty="0"/>
              <a:t> </a:t>
            </a:r>
            <a:r>
              <a:rPr spc="-18" dirty="0"/>
              <a:t>example</a:t>
            </a:r>
            <a:r>
              <a:rPr spc="-163" dirty="0"/>
              <a:t> </a:t>
            </a:r>
            <a:r>
              <a:rPr dirty="0"/>
              <a:t>using</a:t>
            </a:r>
            <a:r>
              <a:rPr spc="-163" dirty="0"/>
              <a:t> </a:t>
            </a:r>
            <a:r>
              <a:rPr dirty="0"/>
              <a:t>base</a:t>
            </a:r>
            <a:r>
              <a:rPr spc="-163" dirty="0"/>
              <a:t> </a:t>
            </a:r>
            <a:r>
              <a:rPr spc="-10" dirty="0"/>
              <a:t>Transformer</a:t>
            </a:r>
            <a:r>
              <a:rPr spc="-163" dirty="0"/>
              <a:t> </a:t>
            </a:r>
            <a:r>
              <a:rPr dirty="0"/>
              <a:t>as</a:t>
            </a:r>
            <a:r>
              <a:rPr spc="-163" dirty="0"/>
              <a:t> </a:t>
            </a:r>
            <a:r>
              <a:rPr spc="-5" dirty="0"/>
              <a:t>reference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8564" y="1381932"/>
            <a:ext cx="7339647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15" dirty="0">
                <a:latin typeface="Lato"/>
                <a:cs typeface="Lato"/>
              </a:rPr>
              <a:t>Use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the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base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Transformer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model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presented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spc="-28" dirty="0">
                <a:latin typeface="Lato"/>
                <a:cs typeface="Lato"/>
              </a:rPr>
              <a:t>by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spc="-20" dirty="0">
                <a:latin typeface="Lato"/>
                <a:cs typeface="Lato"/>
              </a:rPr>
              <a:t>Vaswani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et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al.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2017:</a:t>
            </a:r>
            <a:endParaRPr sz="1200" dirty="0">
              <a:latin typeface="Lato"/>
              <a:cs typeface="Lato"/>
            </a:endParaRPr>
          </a:p>
          <a:p>
            <a:pPr marL="463233" indent="-381953">
              <a:buFont typeface="Arial"/>
              <a:buChar char="●"/>
              <a:tabLst>
                <a:tab pos="463233" algn="l"/>
              </a:tabLst>
            </a:pPr>
            <a:r>
              <a:rPr sz="1200" spc="-5" dirty="0">
                <a:latin typeface="Lato"/>
                <a:cs typeface="Lato"/>
              </a:rPr>
              <a:t>Transformer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13" dirty="0">
                <a:latin typeface="Lato"/>
                <a:cs typeface="Lato"/>
              </a:rPr>
              <a:t>weights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23" dirty="0">
                <a:latin typeface="Lato"/>
                <a:cs typeface="Lato"/>
              </a:rPr>
              <a:t>have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dimensions</a:t>
            </a:r>
            <a:r>
              <a:rPr sz="1200" spc="-127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d</a:t>
            </a:r>
            <a:r>
              <a:rPr sz="1200" i="1" spc="-78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k</a:t>
            </a:r>
            <a:r>
              <a:rPr sz="1200" i="1" spc="-80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=</a:t>
            </a:r>
            <a:r>
              <a:rPr sz="1200" i="1" spc="-78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512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13" dirty="0">
                <a:latin typeface="Lato"/>
                <a:cs typeface="Lato"/>
              </a:rPr>
              <a:t>64</a:t>
            </a:r>
            <a:endParaRPr sz="1200" dirty="0">
              <a:latin typeface="Lato"/>
              <a:cs typeface="Lato"/>
            </a:endParaRPr>
          </a:p>
          <a:p>
            <a:pPr marL="463233" indent="-381953">
              <a:buFont typeface="Arial"/>
              <a:buChar char="●"/>
              <a:tabLst>
                <a:tab pos="463233" algn="l"/>
              </a:tabLst>
            </a:pPr>
            <a:r>
              <a:rPr sz="1200" spc="-38" dirty="0">
                <a:latin typeface="Lato"/>
                <a:cs typeface="Lato"/>
              </a:rPr>
              <a:t>So</a:t>
            </a:r>
            <a:r>
              <a:rPr sz="1200" spc="-102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512</a:t>
            </a:r>
            <a:r>
              <a:rPr sz="1200" spc="-100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00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64</a:t>
            </a:r>
            <a:r>
              <a:rPr sz="1200" spc="-100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=</a:t>
            </a:r>
            <a:r>
              <a:rPr sz="1200" spc="-100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32,768</a:t>
            </a:r>
            <a:r>
              <a:rPr sz="1200" spc="-102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trainable</a:t>
            </a:r>
            <a:r>
              <a:rPr sz="1200" spc="-100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parameters</a:t>
            </a:r>
            <a:endParaRPr sz="12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598" y="2094971"/>
            <a:ext cx="3657600" cy="457200"/>
          </a:xfrm>
          <a:custGeom>
            <a:avLst/>
            <a:gdLst/>
            <a:ahLst/>
            <a:cxnLst/>
            <a:rect l="l" t="t" r="r" b="b"/>
            <a:pathLst>
              <a:path w="7315200" h="914400">
                <a:moveTo>
                  <a:pt x="7315185" y="914398"/>
                </a:moveTo>
                <a:lnTo>
                  <a:pt x="0" y="914398"/>
                </a:lnTo>
                <a:lnTo>
                  <a:pt x="0" y="0"/>
                </a:lnTo>
                <a:lnTo>
                  <a:pt x="7315185" y="0"/>
                </a:lnTo>
                <a:lnTo>
                  <a:pt x="7315185" y="914398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00"/>
          </a:p>
        </p:txBody>
      </p:sp>
      <p:grpSp>
        <p:nvGrpSpPr>
          <p:cNvPr id="9" name="object 9"/>
          <p:cNvGrpSpPr/>
          <p:nvPr/>
        </p:nvGrpSpPr>
        <p:grpSpPr>
          <a:xfrm>
            <a:off x="988217" y="3704811"/>
            <a:ext cx="54610" cy="461963"/>
            <a:chOff x="1976433" y="7409622"/>
            <a:chExt cx="109220" cy="923925"/>
          </a:xfrm>
        </p:grpSpPr>
        <p:sp>
          <p:nvSpPr>
            <p:cNvPr id="10" name="object 10"/>
            <p:cNvSpPr/>
            <p:nvPr/>
          </p:nvSpPr>
          <p:spPr>
            <a:xfrm>
              <a:off x="1981195" y="7414385"/>
              <a:ext cx="99695" cy="914400"/>
            </a:xfrm>
            <a:custGeom>
              <a:avLst/>
              <a:gdLst/>
              <a:ahLst/>
              <a:cxnLst/>
              <a:rect l="l" t="t" r="r" b="b"/>
              <a:pathLst>
                <a:path w="99694" h="914400">
                  <a:moveTo>
                    <a:pt x="99599" y="914398"/>
                  </a:moveTo>
                  <a:lnTo>
                    <a:pt x="0" y="914398"/>
                  </a:lnTo>
                  <a:lnTo>
                    <a:pt x="0" y="0"/>
                  </a:lnTo>
                  <a:lnTo>
                    <a:pt x="99599" y="0"/>
                  </a:lnTo>
                  <a:lnTo>
                    <a:pt x="99599" y="9143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1195" y="7414385"/>
              <a:ext cx="99695" cy="914400"/>
            </a:xfrm>
            <a:custGeom>
              <a:avLst/>
              <a:gdLst/>
              <a:ahLst/>
              <a:cxnLst/>
              <a:rect l="l" t="t" r="r" b="b"/>
              <a:pathLst>
                <a:path w="99694" h="914400">
                  <a:moveTo>
                    <a:pt x="99599" y="0"/>
                  </a:moveTo>
                  <a:lnTo>
                    <a:pt x="99599" y="914398"/>
                  </a:lnTo>
                  <a:lnTo>
                    <a:pt x="0" y="914398"/>
                  </a:lnTo>
                  <a:lnTo>
                    <a:pt x="0" y="0"/>
                  </a:lnTo>
                  <a:lnTo>
                    <a:pt x="995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90598" y="2094971"/>
            <a:ext cx="3657600" cy="30809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318" rIns="0" bIns="0" rtlCol="0">
            <a:spAutoFit/>
          </a:bodyPr>
          <a:lstStyle/>
          <a:p>
            <a:pPr>
              <a:spcBef>
                <a:spcPts val="3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-13" dirty="0">
                <a:latin typeface="Lato"/>
                <a:cs typeface="Lato"/>
              </a:rPr>
              <a:t>512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26229" y="2406251"/>
            <a:ext cx="3586480" cy="27305"/>
            <a:chOff x="2052458" y="4812502"/>
            <a:chExt cx="7172959" cy="54610"/>
          </a:xfrm>
        </p:grpSpPr>
        <p:sp>
          <p:nvSpPr>
            <p:cNvPr id="14" name="object 14"/>
            <p:cNvSpPr/>
            <p:nvPr/>
          </p:nvSpPr>
          <p:spPr>
            <a:xfrm>
              <a:off x="2100445" y="4832990"/>
              <a:ext cx="2921000" cy="13970"/>
            </a:xfrm>
            <a:custGeom>
              <a:avLst/>
              <a:gdLst/>
              <a:ahLst/>
              <a:cxnLst/>
              <a:rect l="l" t="t" r="r" b="b"/>
              <a:pathLst>
                <a:path w="2921000" h="13970">
                  <a:moveTo>
                    <a:pt x="0" y="13524"/>
                  </a:moveTo>
                  <a:lnTo>
                    <a:pt x="292064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57220" y="48307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7" y="31474"/>
                  </a:moveTo>
                  <a:lnTo>
                    <a:pt x="0" y="15924"/>
                  </a:lnTo>
                  <a:lnTo>
                    <a:pt x="43152" y="0"/>
                  </a:lnTo>
                  <a:lnTo>
                    <a:pt x="43297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57220" y="48307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52" y="0"/>
                  </a:moveTo>
                  <a:lnTo>
                    <a:pt x="0" y="15924"/>
                  </a:lnTo>
                  <a:lnTo>
                    <a:pt x="43297" y="31474"/>
                  </a:lnTo>
                  <a:lnTo>
                    <a:pt x="4315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256487" y="4833015"/>
              <a:ext cx="2921000" cy="13970"/>
            </a:xfrm>
            <a:custGeom>
              <a:avLst/>
              <a:gdLst/>
              <a:ahLst/>
              <a:cxnLst/>
              <a:rect l="l" t="t" r="r" b="b"/>
              <a:pathLst>
                <a:path w="2921000" h="13970">
                  <a:moveTo>
                    <a:pt x="0" y="13524"/>
                  </a:moveTo>
                  <a:lnTo>
                    <a:pt x="292064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177056" y="48172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74"/>
                  </a:moveTo>
                  <a:lnTo>
                    <a:pt x="0" y="0"/>
                  </a:lnTo>
                  <a:lnTo>
                    <a:pt x="43299" y="15549"/>
                  </a:lnTo>
                  <a:lnTo>
                    <a:pt x="14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177056" y="48172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74"/>
                  </a:moveTo>
                  <a:lnTo>
                    <a:pt x="43299" y="15549"/>
                  </a:lnTo>
                  <a:lnTo>
                    <a:pt x="0" y="0"/>
                  </a:lnTo>
                  <a:lnTo>
                    <a:pt x="14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12530" y="2206245"/>
            <a:ext cx="2190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spc="-13" dirty="0">
                <a:latin typeface="Lato"/>
                <a:cs typeface="Lato"/>
              </a:rPr>
              <a:t>64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24647" y="2102040"/>
            <a:ext cx="20638" cy="126365"/>
            <a:chOff x="9649293" y="4204079"/>
            <a:chExt cx="41275" cy="252729"/>
          </a:xfrm>
        </p:grpSpPr>
        <p:sp>
          <p:nvSpPr>
            <p:cNvPr id="22" name="object 22"/>
            <p:cNvSpPr/>
            <p:nvPr/>
          </p:nvSpPr>
          <p:spPr>
            <a:xfrm>
              <a:off x="9669805" y="4252066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654055" y="42088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9654055" y="420884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824647" y="2437895"/>
            <a:ext cx="20638" cy="126365"/>
            <a:chOff x="9649293" y="4875790"/>
            <a:chExt cx="41275" cy="252729"/>
          </a:xfrm>
        </p:grpSpPr>
        <p:sp>
          <p:nvSpPr>
            <p:cNvPr id="26" name="object 26"/>
            <p:cNvSpPr/>
            <p:nvPr/>
          </p:nvSpPr>
          <p:spPr>
            <a:xfrm>
              <a:off x="9669805" y="4875790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0"/>
                  </a:moveTo>
                  <a:lnTo>
                    <a:pt x="0" y="2044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654055" y="508023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49" y="43224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49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654055" y="508023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49" y="43224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0288" y="3806441"/>
            <a:ext cx="20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spcBef>
                <a:spcPts val="50"/>
              </a:spcBef>
            </a:pPr>
            <a:r>
              <a:rPr sz="1000" spc="-13" dirty="0">
                <a:latin typeface="Lato"/>
                <a:cs typeface="Lato"/>
              </a:rPr>
              <a:t>64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86061" y="3702236"/>
            <a:ext cx="20638" cy="126365"/>
            <a:chOff x="1572121" y="7404472"/>
            <a:chExt cx="41275" cy="252729"/>
          </a:xfrm>
        </p:grpSpPr>
        <p:sp>
          <p:nvSpPr>
            <p:cNvPr id="31" name="object 31"/>
            <p:cNvSpPr/>
            <p:nvPr/>
          </p:nvSpPr>
          <p:spPr>
            <a:xfrm>
              <a:off x="1592616" y="7452460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76884" y="740923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4"/>
                  </a:moveTo>
                  <a:lnTo>
                    <a:pt x="0" y="43224"/>
                  </a:lnTo>
                  <a:lnTo>
                    <a:pt x="15732" y="0"/>
                  </a:lnTo>
                  <a:lnTo>
                    <a:pt x="3146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76884" y="740923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4" y="43224"/>
                  </a:moveTo>
                  <a:lnTo>
                    <a:pt x="15732" y="0"/>
                  </a:lnTo>
                  <a:lnTo>
                    <a:pt x="0" y="43224"/>
                  </a:lnTo>
                  <a:lnTo>
                    <a:pt x="31464" y="43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86061" y="4038092"/>
            <a:ext cx="20638" cy="126365"/>
            <a:chOff x="1572121" y="8076183"/>
            <a:chExt cx="41275" cy="252729"/>
          </a:xfrm>
        </p:grpSpPr>
        <p:sp>
          <p:nvSpPr>
            <p:cNvPr id="35" name="object 35"/>
            <p:cNvSpPr/>
            <p:nvPr/>
          </p:nvSpPr>
          <p:spPr>
            <a:xfrm>
              <a:off x="1592616" y="8076183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0"/>
                  </a:moveTo>
                  <a:lnTo>
                    <a:pt x="0" y="2044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6884" y="828063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4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6884" y="828063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4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57593" y="4212115"/>
            <a:ext cx="115888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spc="-25" dirty="0">
                <a:latin typeface="Lato"/>
                <a:cs typeface="Lato"/>
              </a:rPr>
              <a:t>8</a:t>
            </a:r>
            <a:endParaRPr sz="1000">
              <a:latin typeface="Lato"/>
              <a:cs typeface="La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40616" y="3704811"/>
            <a:ext cx="3662363" cy="50483"/>
            <a:chOff x="2281232" y="7409622"/>
            <a:chExt cx="7324725" cy="100965"/>
          </a:xfrm>
        </p:grpSpPr>
        <p:sp>
          <p:nvSpPr>
            <p:cNvPr id="40" name="object 40"/>
            <p:cNvSpPr/>
            <p:nvPr/>
          </p:nvSpPr>
          <p:spPr>
            <a:xfrm>
              <a:off x="2285995" y="7414385"/>
              <a:ext cx="7315200" cy="91440"/>
            </a:xfrm>
            <a:custGeom>
              <a:avLst/>
              <a:gdLst/>
              <a:ahLst/>
              <a:cxnLst/>
              <a:rect l="l" t="t" r="r" b="b"/>
              <a:pathLst>
                <a:path w="7315200" h="91440">
                  <a:moveTo>
                    <a:pt x="7315185" y="91199"/>
                  </a:moveTo>
                  <a:lnTo>
                    <a:pt x="0" y="91199"/>
                  </a:lnTo>
                  <a:lnTo>
                    <a:pt x="0" y="0"/>
                  </a:lnTo>
                  <a:lnTo>
                    <a:pt x="7315185" y="0"/>
                  </a:lnTo>
                  <a:lnTo>
                    <a:pt x="7315185" y="91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285995" y="7414385"/>
              <a:ext cx="7315200" cy="91440"/>
            </a:xfrm>
            <a:custGeom>
              <a:avLst/>
              <a:gdLst/>
              <a:ahLst/>
              <a:cxnLst/>
              <a:rect l="l" t="t" r="r" b="b"/>
              <a:pathLst>
                <a:path w="7315200" h="91440">
                  <a:moveTo>
                    <a:pt x="0" y="0"/>
                  </a:moveTo>
                  <a:lnTo>
                    <a:pt x="7315185" y="0"/>
                  </a:lnTo>
                  <a:lnTo>
                    <a:pt x="7315185" y="91199"/>
                  </a:lnTo>
                  <a:lnTo>
                    <a:pt x="0" y="9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810781" y="3817419"/>
            <a:ext cx="322263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000" spc="-13" dirty="0">
                <a:latin typeface="Lato"/>
                <a:cs typeface="Lato"/>
              </a:rPr>
              <a:t>512</a:t>
            </a:r>
            <a:endParaRPr sz="1000">
              <a:latin typeface="Lato"/>
              <a:cs typeface="La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8564" y="2924840"/>
            <a:ext cx="7074218" cy="7476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dirty="0">
                <a:latin typeface="Lato"/>
                <a:cs typeface="Lato"/>
              </a:rPr>
              <a:t>In</a:t>
            </a:r>
            <a:r>
              <a:rPr sz="1200" spc="-105" dirty="0">
                <a:latin typeface="Lato"/>
                <a:cs typeface="Lato"/>
              </a:rPr>
              <a:t> </a:t>
            </a:r>
            <a:r>
              <a:rPr sz="1200" spc="-13" dirty="0">
                <a:latin typeface="Lato"/>
                <a:cs typeface="Lato"/>
              </a:rPr>
              <a:t>LoRA</a:t>
            </a:r>
            <a:r>
              <a:rPr sz="1200" spc="-10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with</a:t>
            </a:r>
            <a:r>
              <a:rPr sz="1200" spc="-102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rank</a:t>
            </a:r>
            <a:r>
              <a:rPr sz="1200" spc="-108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r</a:t>
            </a:r>
            <a:r>
              <a:rPr sz="1200" i="1" spc="-57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=</a:t>
            </a:r>
            <a:r>
              <a:rPr sz="1200" spc="-105" dirty="0">
                <a:latin typeface="Lato"/>
                <a:cs typeface="Lato"/>
              </a:rPr>
              <a:t> </a:t>
            </a:r>
            <a:r>
              <a:rPr sz="1200" spc="-13" dirty="0">
                <a:latin typeface="Lato"/>
                <a:cs typeface="Lato"/>
              </a:rPr>
              <a:t>8:</a:t>
            </a:r>
            <a:endParaRPr sz="1200" dirty="0">
              <a:latin typeface="Lato"/>
              <a:cs typeface="Lato"/>
            </a:endParaRPr>
          </a:p>
          <a:p>
            <a:pPr marL="463233" indent="-381953">
              <a:buFont typeface="Arial"/>
              <a:buChar char="●"/>
              <a:tabLst>
                <a:tab pos="463233" algn="l"/>
              </a:tabLst>
            </a:pPr>
            <a:r>
              <a:rPr sz="1200" i="1" spc="-40" dirty="0">
                <a:latin typeface="Lato"/>
                <a:cs typeface="Lato"/>
              </a:rPr>
              <a:t>A</a:t>
            </a:r>
            <a:r>
              <a:rPr sz="1200" i="1" spc="-78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has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dimensions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r</a:t>
            </a:r>
            <a:r>
              <a:rPr sz="1200" i="1" spc="-75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k</a:t>
            </a:r>
            <a:r>
              <a:rPr sz="1200" i="1" spc="-78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=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8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64</a:t>
            </a:r>
            <a:r>
              <a:rPr sz="1200" spc="-120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=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512</a:t>
            </a:r>
            <a:r>
              <a:rPr sz="1200" spc="-12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parameters</a:t>
            </a:r>
            <a:endParaRPr sz="1200" dirty="0">
              <a:latin typeface="Lato"/>
              <a:cs typeface="Lato"/>
            </a:endParaRPr>
          </a:p>
          <a:p>
            <a:pPr marL="458788" indent="-381953">
              <a:spcBef>
                <a:spcPts val="48"/>
              </a:spcBef>
              <a:buFont typeface="Arial"/>
              <a:buChar char="●"/>
              <a:tabLst>
                <a:tab pos="458788" algn="l"/>
              </a:tabLst>
            </a:pPr>
            <a:r>
              <a:rPr sz="1200" dirty="0">
                <a:latin typeface="Lato"/>
                <a:cs typeface="Lato"/>
              </a:rPr>
              <a:t>B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has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dimension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d</a:t>
            </a:r>
            <a:r>
              <a:rPr sz="1200" i="1" spc="-68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i="1" dirty="0">
                <a:latin typeface="Lato"/>
                <a:cs typeface="Lato"/>
              </a:rPr>
              <a:t>r</a:t>
            </a:r>
            <a:r>
              <a:rPr sz="1200" i="1" spc="-68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=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512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x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8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=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spc="-15" dirty="0">
                <a:latin typeface="Lato"/>
                <a:cs typeface="Lato"/>
              </a:rPr>
              <a:t>4,096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dirty="0">
                <a:latin typeface="Lato"/>
                <a:cs typeface="Lato"/>
              </a:rPr>
              <a:t>trainable</a:t>
            </a:r>
            <a:r>
              <a:rPr sz="1200" spc="-113" dirty="0">
                <a:latin typeface="Lato"/>
                <a:cs typeface="Lato"/>
              </a:rPr>
              <a:t> </a:t>
            </a:r>
            <a:r>
              <a:rPr sz="1200" spc="-5" dirty="0">
                <a:latin typeface="Lato"/>
                <a:cs typeface="Lato"/>
              </a:rPr>
              <a:t>parameters</a:t>
            </a:r>
            <a:endParaRPr sz="1200" dirty="0">
              <a:latin typeface="Lato"/>
              <a:cs typeface="Lato"/>
            </a:endParaRPr>
          </a:p>
          <a:p>
            <a:pPr marL="1702752" algn="ctr">
              <a:spcBef>
                <a:spcPts val="242"/>
              </a:spcBef>
            </a:pPr>
            <a:r>
              <a:rPr sz="1000" spc="-25" dirty="0">
                <a:latin typeface="Lato"/>
                <a:cs typeface="Lato"/>
              </a:rPr>
              <a:t>8</a:t>
            </a:r>
            <a:endParaRPr sz="1000" dirty="0">
              <a:latin typeface="Lato"/>
              <a:cs typeface="La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78629" y="3937011"/>
            <a:ext cx="1486853" cy="20638"/>
            <a:chOff x="2357257" y="7874021"/>
            <a:chExt cx="2973705" cy="41275"/>
          </a:xfrm>
        </p:grpSpPr>
        <p:sp>
          <p:nvSpPr>
            <p:cNvPr id="45" name="object 45"/>
            <p:cNvSpPr/>
            <p:nvPr/>
          </p:nvSpPr>
          <p:spPr>
            <a:xfrm>
              <a:off x="2405245" y="7880984"/>
              <a:ext cx="2921000" cy="13970"/>
            </a:xfrm>
            <a:custGeom>
              <a:avLst/>
              <a:gdLst/>
              <a:ahLst/>
              <a:cxnLst/>
              <a:rect l="l" t="t" r="r" b="b"/>
              <a:pathLst>
                <a:path w="2921000" h="13970">
                  <a:moveTo>
                    <a:pt x="0" y="13524"/>
                  </a:moveTo>
                  <a:lnTo>
                    <a:pt x="292064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2020" y="78787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97" y="31474"/>
                  </a:moveTo>
                  <a:lnTo>
                    <a:pt x="0" y="15924"/>
                  </a:lnTo>
                  <a:lnTo>
                    <a:pt x="43152" y="0"/>
                  </a:lnTo>
                  <a:lnTo>
                    <a:pt x="43297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2020" y="78787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52" y="0"/>
                  </a:moveTo>
                  <a:lnTo>
                    <a:pt x="0" y="15924"/>
                  </a:lnTo>
                  <a:lnTo>
                    <a:pt x="43297" y="31474"/>
                  </a:lnTo>
                  <a:lnTo>
                    <a:pt x="4315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3278262" y="3930248"/>
            <a:ext cx="1486853" cy="20638"/>
            <a:chOff x="6556524" y="7860496"/>
            <a:chExt cx="2973705" cy="41275"/>
          </a:xfrm>
        </p:grpSpPr>
        <p:sp>
          <p:nvSpPr>
            <p:cNvPr id="49" name="object 49"/>
            <p:cNvSpPr/>
            <p:nvPr/>
          </p:nvSpPr>
          <p:spPr>
            <a:xfrm>
              <a:off x="6561287" y="7881009"/>
              <a:ext cx="2921000" cy="13970"/>
            </a:xfrm>
            <a:custGeom>
              <a:avLst/>
              <a:gdLst/>
              <a:ahLst/>
              <a:cxnLst/>
              <a:rect l="l" t="t" r="r" b="b"/>
              <a:pathLst>
                <a:path w="2921000" h="13970">
                  <a:moveTo>
                    <a:pt x="0" y="13524"/>
                  </a:moveTo>
                  <a:lnTo>
                    <a:pt x="292064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9481856" y="78652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74"/>
                  </a:moveTo>
                  <a:lnTo>
                    <a:pt x="0" y="0"/>
                  </a:lnTo>
                  <a:lnTo>
                    <a:pt x="43299" y="15549"/>
                  </a:lnTo>
                  <a:lnTo>
                    <a:pt x="14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3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9481856" y="78652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74"/>
                  </a:moveTo>
                  <a:lnTo>
                    <a:pt x="43299" y="15549"/>
                  </a:lnTo>
                  <a:lnTo>
                    <a:pt x="0" y="0"/>
                  </a:lnTo>
                  <a:lnTo>
                    <a:pt x="14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30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503613" y="3781172"/>
            <a:ext cx="3283903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200" b="1" spc="-10" dirty="0">
                <a:latin typeface="Lato"/>
                <a:cs typeface="Lato"/>
              </a:rPr>
              <a:t>86%</a:t>
            </a:r>
            <a:r>
              <a:rPr sz="1200" b="1" spc="-73" dirty="0">
                <a:latin typeface="Lato"/>
                <a:cs typeface="Lato"/>
              </a:rPr>
              <a:t> </a:t>
            </a:r>
            <a:r>
              <a:rPr sz="1200" b="1" dirty="0">
                <a:latin typeface="Lato"/>
                <a:cs typeface="Lato"/>
              </a:rPr>
              <a:t>reduction</a:t>
            </a:r>
            <a:r>
              <a:rPr sz="1200" b="1" spc="-73" dirty="0">
                <a:latin typeface="Lato"/>
                <a:cs typeface="Lato"/>
              </a:rPr>
              <a:t> </a:t>
            </a:r>
            <a:r>
              <a:rPr sz="1200" b="1" dirty="0">
                <a:latin typeface="Lato"/>
                <a:cs typeface="Lato"/>
              </a:rPr>
              <a:t>in</a:t>
            </a:r>
            <a:r>
              <a:rPr sz="1200" b="1" spc="-75" dirty="0">
                <a:latin typeface="Lato"/>
                <a:cs typeface="Lato"/>
              </a:rPr>
              <a:t> </a:t>
            </a:r>
            <a:r>
              <a:rPr sz="1200" b="1" spc="-5" dirty="0">
                <a:latin typeface="Lato"/>
                <a:cs typeface="Lato"/>
              </a:rPr>
              <a:t>parameters </a:t>
            </a:r>
            <a:r>
              <a:rPr sz="1200" b="1" dirty="0">
                <a:latin typeface="Lato"/>
                <a:cs typeface="Lato"/>
              </a:rPr>
              <a:t>to</a:t>
            </a:r>
            <a:r>
              <a:rPr sz="1200" b="1" spc="-105" dirty="0">
                <a:latin typeface="Lato"/>
                <a:cs typeface="Lato"/>
              </a:rPr>
              <a:t> </a:t>
            </a:r>
            <a:r>
              <a:rPr sz="1200" b="1" spc="40" dirty="0">
                <a:latin typeface="Lato"/>
                <a:cs typeface="Lato"/>
              </a:rPr>
              <a:t>train!</a:t>
            </a:r>
            <a:endParaRPr sz="12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3542" y="1796542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8390" y="1899402"/>
            <a:ext cx="1823402" cy="2463483"/>
            <a:chOff x="3996779" y="3798804"/>
            <a:chExt cx="3646804" cy="4926965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10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5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5074739"/>
              <a:ext cx="2037080" cy="299720"/>
            </a:xfrm>
            <a:custGeom>
              <a:avLst/>
              <a:gdLst/>
              <a:ahLst/>
              <a:cxnLst/>
              <a:rect l="l" t="t" r="r" b="b"/>
              <a:pathLst>
                <a:path w="2037079" h="299720">
                  <a:moveTo>
                    <a:pt x="0" y="299499"/>
                  </a:moveTo>
                  <a:lnTo>
                    <a:pt x="20368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36112" y="50591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74" y="31124"/>
                  </a:moveTo>
                  <a:lnTo>
                    <a:pt x="0" y="0"/>
                  </a:lnTo>
                  <a:lnTo>
                    <a:pt x="45049" y="9274"/>
                  </a:lnTo>
                  <a:lnTo>
                    <a:pt x="4574" y="311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36112" y="50591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74" y="31124"/>
                  </a:moveTo>
                  <a:lnTo>
                    <a:pt x="45049" y="9274"/>
                  </a:lnTo>
                  <a:lnTo>
                    <a:pt x="0" y="0"/>
                  </a:lnTo>
                  <a:lnTo>
                    <a:pt x="4574" y="31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142837" y="4479941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01541" y="3819292"/>
              <a:ext cx="3637279" cy="1399540"/>
            </a:xfrm>
            <a:custGeom>
              <a:avLst/>
              <a:gdLst/>
              <a:ahLst/>
              <a:cxnLst/>
              <a:rect l="l" t="t" r="r" b="b"/>
              <a:pathLst>
                <a:path w="3637279" h="1399539">
                  <a:moveTo>
                    <a:pt x="2141295" y="660648"/>
                  </a:moveTo>
                  <a:lnTo>
                    <a:pt x="3637092" y="660648"/>
                  </a:lnTo>
                  <a:lnTo>
                    <a:pt x="3637092" y="1399247"/>
                  </a:lnTo>
                  <a:lnTo>
                    <a:pt x="2141295" y="1399247"/>
                  </a:lnTo>
                  <a:lnTo>
                    <a:pt x="2141295" y="660648"/>
                  </a:lnTo>
                  <a:close/>
                </a:path>
                <a:path w="3637279" h="1399539">
                  <a:moveTo>
                    <a:pt x="2141170" y="660648"/>
                  </a:moveTo>
                  <a:lnTo>
                    <a:pt x="2615469" y="279649"/>
                  </a:lnTo>
                </a:path>
                <a:path w="3637279" h="1399539">
                  <a:moveTo>
                    <a:pt x="3637092" y="660648"/>
                  </a:moveTo>
                  <a:lnTo>
                    <a:pt x="3177193" y="279649"/>
                  </a:lnTo>
                </a:path>
                <a:path w="3637279" h="1399539">
                  <a:moveTo>
                    <a:pt x="0" y="19949"/>
                  </a:moveTo>
                  <a:lnTo>
                    <a:pt x="24421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443561" y="380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49" y="31474"/>
                  </a:moveTo>
                  <a:lnTo>
                    <a:pt x="0" y="0"/>
                  </a:lnTo>
                  <a:lnTo>
                    <a:pt x="43349" y="15374"/>
                  </a:lnTo>
                  <a:lnTo>
                    <a:pt x="24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43561" y="380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249" y="31474"/>
                  </a:moveTo>
                  <a:lnTo>
                    <a:pt x="43349" y="15374"/>
                  </a:lnTo>
                  <a:lnTo>
                    <a:pt x="0" y="0"/>
                  </a:lnTo>
                  <a:lnTo>
                    <a:pt x="24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76341" y="2240792"/>
            <a:ext cx="897255" cy="8681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 indent="635" algn="ctr">
              <a:spcBef>
                <a:spcPts val="50"/>
              </a:spcBef>
            </a:pP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Weights </a:t>
            </a: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applied</a:t>
            </a:r>
            <a:r>
              <a:rPr b="1" spc="-25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18" dirty="0">
                <a:solidFill>
                  <a:srgbClr val="0844A1"/>
                </a:solidFill>
                <a:latin typeface="Lato"/>
                <a:cs typeface="Lato"/>
              </a:rPr>
              <a:t>to 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embedding vectors</a:t>
            </a:r>
            <a:endParaRPr>
              <a:latin typeface="Lato"/>
              <a:cs typeface="Lato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801380" y="1034922"/>
            <a:ext cx="3470275" cy="87331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605" marR="2540" indent="-389573">
              <a:spcBef>
                <a:spcPts val="50"/>
              </a:spcBef>
              <a:buAutoNum type="arabicPeriod"/>
              <a:tabLst>
                <a:tab pos="395605" algn="l"/>
              </a:tabLst>
            </a:pPr>
            <a:r>
              <a:rPr sz="1600" spc="-18" dirty="0">
                <a:latin typeface="Lato"/>
                <a:cs typeface="Lato"/>
              </a:rPr>
              <a:t>Train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rank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decomposition </a:t>
            </a:r>
            <a:r>
              <a:rPr sz="1600" dirty="0">
                <a:latin typeface="Lato"/>
                <a:cs typeface="Lato"/>
              </a:rPr>
              <a:t>matrices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for</a:t>
            </a:r>
            <a:r>
              <a:rPr sz="1600" spc="-7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7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tasks</a:t>
            </a:r>
            <a:endParaRPr sz="1600">
              <a:latin typeface="Lato"/>
              <a:cs typeface="Lato"/>
            </a:endParaRPr>
          </a:p>
          <a:p>
            <a:pPr marL="377190" indent="-356870">
              <a:spcBef>
                <a:spcPts val="1030"/>
              </a:spcBef>
              <a:buAutoNum type="arabicPeriod"/>
              <a:tabLst>
                <a:tab pos="377190" algn="l"/>
              </a:tabLst>
            </a:pPr>
            <a:r>
              <a:rPr sz="1600" dirty="0">
                <a:latin typeface="Lato"/>
                <a:cs typeface="Lato"/>
              </a:rPr>
              <a:t>Update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spc="-13" dirty="0">
                <a:latin typeface="Lato"/>
                <a:cs typeface="Lato"/>
              </a:rPr>
              <a:t>weights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before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213454" y="2305364"/>
            <a:ext cx="752793" cy="374333"/>
            <a:chOff x="14426908" y="4610728"/>
            <a:chExt cx="1505585" cy="748665"/>
          </a:xfrm>
        </p:grpSpPr>
        <p:sp>
          <p:nvSpPr>
            <p:cNvPr id="34" name="object 34"/>
            <p:cNvSpPr/>
            <p:nvPr/>
          </p:nvSpPr>
          <p:spPr>
            <a:xfrm>
              <a:off x="14431671" y="461549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31671" y="461549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573856" y="2320073"/>
            <a:ext cx="53435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367665" algn="l"/>
              </a:tabLst>
            </a:pPr>
            <a:r>
              <a:rPr sz="3000" spc="-38" baseline="-13194" dirty="0">
                <a:latin typeface="Lato"/>
                <a:cs typeface="Lato"/>
              </a:rPr>
              <a:t>*</a:t>
            </a:r>
            <a:r>
              <a:rPr sz="3000" baseline="-13194" dirty="0">
                <a:latin typeface="Lato"/>
                <a:cs typeface="Lato"/>
              </a:rPr>
              <a:t>	</a:t>
            </a: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796157" y="2305364"/>
            <a:ext cx="752793" cy="41593"/>
            <a:chOff x="11592314" y="4610728"/>
            <a:chExt cx="1505585" cy="83185"/>
          </a:xfrm>
        </p:grpSpPr>
        <p:sp>
          <p:nvSpPr>
            <p:cNvPr id="38" name="object 38"/>
            <p:cNvSpPr/>
            <p:nvPr/>
          </p:nvSpPr>
          <p:spPr>
            <a:xfrm>
              <a:off x="11597076" y="4615490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1597076" y="4615490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762268" y="2305364"/>
            <a:ext cx="41593" cy="374333"/>
            <a:chOff x="13524535" y="4610728"/>
            <a:chExt cx="83185" cy="748665"/>
          </a:xfrm>
        </p:grpSpPr>
        <p:sp>
          <p:nvSpPr>
            <p:cNvPr id="41" name="object 41"/>
            <p:cNvSpPr/>
            <p:nvPr/>
          </p:nvSpPr>
          <p:spPr>
            <a:xfrm>
              <a:off x="13529298" y="4615490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3529298" y="4615490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812111" y="2186954"/>
            <a:ext cx="58229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48" dirty="0">
                <a:latin typeface="Lato"/>
                <a:cs typeface="Lato"/>
              </a:rPr>
              <a:t>Task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A</a:t>
            </a:r>
            <a:endParaRPr sz="1600">
              <a:latin typeface="Lato"/>
              <a:cs typeface="La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48187" y="2802344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213454" y="2799963"/>
            <a:ext cx="752793" cy="374333"/>
            <a:chOff x="14426908" y="5599926"/>
            <a:chExt cx="1505585" cy="748665"/>
          </a:xfrm>
        </p:grpSpPr>
        <p:sp>
          <p:nvSpPr>
            <p:cNvPr id="46" name="object 46"/>
            <p:cNvSpPr/>
            <p:nvPr/>
          </p:nvSpPr>
          <p:spPr>
            <a:xfrm>
              <a:off x="14431671" y="5604688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31671" y="5604688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172838" y="2740895"/>
            <a:ext cx="1885315" cy="38856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R="30797" algn="ctr">
              <a:spcBef>
                <a:spcPts val="630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3542" y="1796542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6008" y="1889384"/>
            <a:ext cx="2372995" cy="2478088"/>
            <a:chOff x="3992016" y="3778767"/>
            <a:chExt cx="4745990" cy="4956175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10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5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3819767"/>
              <a:ext cx="2385060" cy="19685"/>
            </a:xfrm>
            <a:custGeom>
              <a:avLst/>
              <a:gdLst/>
              <a:ahLst/>
              <a:cxnLst/>
              <a:rect l="l" t="t" r="r" b="b"/>
              <a:pathLst>
                <a:path w="2385060" h="19685">
                  <a:moveTo>
                    <a:pt x="0" y="19474"/>
                  </a:moveTo>
                  <a:lnTo>
                    <a:pt x="238499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1" y="3778767"/>
              <a:ext cx="105749" cy="81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62764" y="4420691"/>
              <a:ext cx="3770629" cy="985519"/>
            </a:xfrm>
            <a:custGeom>
              <a:avLst/>
              <a:gdLst/>
              <a:ahLst/>
              <a:cxnLst/>
              <a:rect l="l" t="t" r="r" b="b"/>
              <a:pathLst>
                <a:path w="3770629" h="985520">
                  <a:moveTo>
                    <a:pt x="0" y="0"/>
                  </a:moveTo>
                  <a:lnTo>
                    <a:pt x="3770392" y="0"/>
                  </a:lnTo>
                  <a:lnTo>
                    <a:pt x="3770392" y="985198"/>
                  </a:lnTo>
                  <a:lnTo>
                    <a:pt x="0" y="985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589270" y="2281420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553887" y="2279039"/>
            <a:ext cx="752793" cy="374333"/>
            <a:chOff x="7107773" y="4558078"/>
            <a:chExt cx="1505585" cy="748665"/>
          </a:xfrm>
        </p:grpSpPr>
        <p:sp>
          <p:nvSpPr>
            <p:cNvPr id="29" name="object 29"/>
            <p:cNvSpPr/>
            <p:nvPr/>
          </p:nvSpPr>
          <p:spPr>
            <a:xfrm>
              <a:off x="7112535" y="456284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12535" y="456284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78338" y="2331429"/>
            <a:ext cx="130810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b="1" spc="-25" dirty="0">
                <a:latin typeface="Lato"/>
                <a:cs typeface="Lato"/>
              </a:rPr>
              <a:t>+</a:t>
            </a:r>
            <a:endParaRPr sz="16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4073" y="2240792"/>
            <a:ext cx="70231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Updated</a:t>
            </a:r>
            <a:endParaRPr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985" y="2454151"/>
            <a:ext cx="9064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weights</a:t>
            </a:r>
            <a:r>
              <a:rPr b="1" spc="-70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0844A1"/>
                </a:solidFill>
                <a:latin typeface="Lato"/>
                <a:cs typeface="Lato"/>
              </a:rPr>
              <a:t>for</a:t>
            </a:r>
            <a:endParaRPr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69760" y="2667511"/>
            <a:ext cx="51054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task</a:t>
            </a:r>
            <a:r>
              <a:rPr b="1" spc="-30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25" dirty="0">
                <a:solidFill>
                  <a:srgbClr val="0844A1"/>
                </a:solidFill>
                <a:latin typeface="Lato"/>
                <a:cs typeface="Lato"/>
              </a:rPr>
              <a:t>A</a:t>
            </a:r>
            <a:endParaRPr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67459" y="2445970"/>
            <a:ext cx="812800" cy="41275"/>
            <a:chOff x="3534917" y="4891940"/>
            <a:chExt cx="1625600" cy="82550"/>
          </a:xfrm>
        </p:grpSpPr>
        <p:sp>
          <p:nvSpPr>
            <p:cNvPr id="36" name="object 36"/>
            <p:cNvSpPr/>
            <p:nvPr/>
          </p:nvSpPr>
          <p:spPr>
            <a:xfrm>
              <a:off x="3544442" y="4932915"/>
              <a:ext cx="1520190" cy="10795"/>
            </a:xfrm>
            <a:custGeom>
              <a:avLst/>
              <a:gdLst/>
              <a:ahLst/>
              <a:cxnLst/>
              <a:rect l="l" t="t" r="r" b="b"/>
              <a:pathLst>
                <a:path w="1520189" h="10795">
                  <a:moveTo>
                    <a:pt x="0" y="10324"/>
                  </a:moveTo>
                  <a:lnTo>
                    <a:pt x="151979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514" y="4891940"/>
              <a:ext cx="105699" cy="819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801380" y="1034922"/>
            <a:ext cx="3470275" cy="87331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605" marR="2540" indent="-389573">
              <a:spcBef>
                <a:spcPts val="50"/>
              </a:spcBef>
              <a:buAutoNum type="arabicPeriod"/>
              <a:tabLst>
                <a:tab pos="395605" algn="l"/>
              </a:tabLst>
            </a:pPr>
            <a:r>
              <a:rPr sz="1600" spc="-18" dirty="0">
                <a:latin typeface="Lato"/>
                <a:cs typeface="Lato"/>
              </a:rPr>
              <a:t>Train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rank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decomposition </a:t>
            </a:r>
            <a:r>
              <a:rPr sz="1600" dirty="0">
                <a:latin typeface="Lato"/>
                <a:cs typeface="Lato"/>
              </a:rPr>
              <a:t>matrices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for</a:t>
            </a:r>
            <a:r>
              <a:rPr sz="1600" spc="-7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7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tasks</a:t>
            </a:r>
            <a:endParaRPr sz="1600">
              <a:latin typeface="Lato"/>
              <a:cs typeface="Lato"/>
            </a:endParaRPr>
          </a:p>
          <a:p>
            <a:pPr marL="377190" indent="-356870">
              <a:spcBef>
                <a:spcPts val="1030"/>
              </a:spcBef>
              <a:buAutoNum type="arabicPeriod"/>
              <a:tabLst>
                <a:tab pos="377190" algn="l"/>
              </a:tabLst>
            </a:pPr>
            <a:r>
              <a:rPr sz="1600" dirty="0">
                <a:latin typeface="Lato"/>
                <a:cs typeface="Lato"/>
              </a:rPr>
              <a:t>Update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spc="-13" dirty="0">
                <a:latin typeface="Lato"/>
                <a:cs typeface="Lato"/>
              </a:rPr>
              <a:t>weights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before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796157" y="2305364"/>
            <a:ext cx="752793" cy="41593"/>
            <a:chOff x="11592314" y="4610728"/>
            <a:chExt cx="1505585" cy="83185"/>
          </a:xfrm>
        </p:grpSpPr>
        <p:sp>
          <p:nvSpPr>
            <p:cNvPr id="40" name="object 40"/>
            <p:cNvSpPr/>
            <p:nvPr/>
          </p:nvSpPr>
          <p:spPr>
            <a:xfrm>
              <a:off x="11597076" y="4615490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597076" y="4615490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762268" y="2305364"/>
            <a:ext cx="41593" cy="374333"/>
            <a:chOff x="13524535" y="4610728"/>
            <a:chExt cx="83185" cy="748665"/>
          </a:xfrm>
        </p:grpSpPr>
        <p:sp>
          <p:nvSpPr>
            <p:cNvPr id="43" name="object 43"/>
            <p:cNvSpPr/>
            <p:nvPr/>
          </p:nvSpPr>
          <p:spPr>
            <a:xfrm>
              <a:off x="13529298" y="4615490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3529298" y="4615490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213454" y="2305364"/>
            <a:ext cx="752793" cy="374333"/>
            <a:chOff x="14426908" y="4610728"/>
            <a:chExt cx="1505585" cy="748665"/>
          </a:xfrm>
        </p:grpSpPr>
        <p:sp>
          <p:nvSpPr>
            <p:cNvPr id="46" name="object 46"/>
            <p:cNvSpPr/>
            <p:nvPr/>
          </p:nvSpPr>
          <p:spPr>
            <a:xfrm>
              <a:off x="14431671" y="461549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31671" y="461549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73856" y="2320073"/>
            <a:ext cx="53435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367665" algn="l"/>
              </a:tabLst>
            </a:pPr>
            <a:r>
              <a:rPr sz="3000" spc="-38" baseline="-13194" dirty="0">
                <a:latin typeface="Lato"/>
                <a:cs typeface="Lato"/>
              </a:rPr>
              <a:t>*</a:t>
            </a:r>
            <a:r>
              <a:rPr sz="3000" baseline="-13194" dirty="0">
                <a:latin typeface="Lato"/>
                <a:cs typeface="Lato"/>
              </a:rPr>
              <a:t>	</a:t>
            </a: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12111" y="2186954"/>
            <a:ext cx="58229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48" dirty="0">
                <a:latin typeface="Lato"/>
                <a:cs typeface="Lato"/>
              </a:rPr>
              <a:t>Task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A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213454" y="3524562"/>
            <a:ext cx="752793" cy="374333"/>
            <a:chOff x="14426908" y="7049123"/>
            <a:chExt cx="1505585" cy="748665"/>
          </a:xfrm>
        </p:grpSpPr>
        <p:sp>
          <p:nvSpPr>
            <p:cNvPr id="51" name="object 51"/>
            <p:cNvSpPr/>
            <p:nvPr/>
          </p:nvSpPr>
          <p:spPr>
            <a:xfrm>
              <a:off x="14431671" y="7053885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4431671" y="7053885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86556" y="3603269"/>
            <a:ext cx="11430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*</a:t>
            </a:r>
            <a:endParaRPr sz="2000">
              <a:latin typeface="Lato"/>
              <a:cs typeface="La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35361" y="3539270"/>
            <a:ext cx="1600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796157" y="3524562"/>
            <a:ext cx="752793" cy="41593"/>
            <a:chOff x="11592314" y="7049123"/>
            <a:chExt cx="1505585" cy="83185"/>
          </a:xfrm>
        </p:grpSpPr>
        <p:sp>
          <p:nvSpPr>
            <p:cNvPr id="56" name="object 56"/>
            <p:cNvSpPr/>
            <p:nvPr/>
          </p:nvSpPr>
          <p:spPr>
            <a:xfrm>
              <a:off x="11597076" y="705388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59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597076" y="705388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59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762268" y="3524562"/>
            <a:ext cx="41593" cy="374333"/>
            <a:chOff x="13524535" y="7049123"/>
            <a:chExt cx="83185" cy="748665"/>
          </a:xfrm>
        </p:grpSpPr>
        <p:sp>
          <p:nvSpPr>
            <p:cNvPr id="59" name="object 59"/>
            <p:cNvSpPr/>
            <p:nvPr/>
          </p:nvSpPr>
          <p:spPr>
            <a:xfrm>
              <a:off x="13529298" y="705388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3529298" y="705388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812111" y="3406152"/>
            <a:ext cx="57562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48" dirty="0">
                <a:latin typeface="Lato"/>
                <a:cs typeface="Lato"/>
              </a:rPr>
              <a:t>Task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B</a:t>
            </a:r>
            <a:endParaRPr sz="1600">
              <a:latin typeface="Lato"/>
              <a:cs typeface="La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43762" y="4027392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217880" y="4025011"/>
            <a:ext cx="752793" cy="374333"/>
            <a:chOff x="14435759" y="8050021"/>
            <a:chExt cx="1505585" cy="748665"/>
          </a:xfrm>
        </p:grpSpPr>
        <p:sp>
          <p:nvSpPr>
            <p:cNvPr id="64" name="object 64"/>
            <p:cNvSpPr/>
            <p:nvPr/>
          </p:nvSpPr>
          <p:spPr>
            <a:xfrm>
              <a:off x="14440521" y="8054783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4440521" y="8054783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172838" y="3960092"/>
            <a:ext cx="1885315" cy="394339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R="21908" algn="ctr">
              <a:spcBef>
                <a:spcPts val="675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48187" y="2802344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213454" y="2799963"/>
            <a:ext cx="752793" cy="374333"/>
            <a:chOff x="14426908" y="5599926"/>
            <a:chExt cx="1505585" cy="748665"/>
          </a:xfrm>
        </p:grpSpPr>
        <p:sp>
          <p:nvSpPr>
            <p:cNvPr id="69" name="object 69"/>
            <p:cNvSpPr/>
            <p:nvPr/>
          </p:nvSpPr>
          <p:spPr>
            <a:xfrm>
              <a:off x="14431671" y="5604688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4431671" y="5604688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172838" y="2740895"/>
            <a:ext cx="1885315" cy="38856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R="30797" algn="ctr">
              <a:spcBef>
                <a:spcPts val="630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63542" y="1796542"/>
            <a:ext cx="11223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Self-</a:t>
            </a: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attention</a:t>
            </a:r>
            <a:endParaRPr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8470" y="81512"/>
            <a:ext cx="1925955" cy="2766060"/>
            <a:chOff x="4916940" y="163024"/>
            <a:chExt cx="3851910" cy="5532120"/>
          </a:xfrm>
        </p:grpSpPr>
        <p:sp>
          <p:nvSpPr>
            <p:cNvPr id="8" name="object 8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3515592" y="5512789"/>
                  </a:move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close/>
                </a:path>
              </a:pathLst>
            </a:custGeom>
            <a:solidFill>
              <a:srgbClr val="C1E8F7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26465" y="172549"/>
              <a:ext cx="3832860" cy="5513070"/>
            </a:xfrm>
            <a:custGeom>
              <a:avLst/>
              <a:gdLst/>
              <a:ahLst/>
              <a:cxnLst/>
              <a:rect l="l" t="t" r="r" b="b"/>
              <a:pathLst>
                <a:path w="3832859" h="5513070">
                  <a:moveTo>
                    <a:pt x="0" y="317202"/>
                  </a:moveTo>
                  <a:lnTo>
                    <a:pt x="3439" y="270328"/>
                  </a:lnTo>
                  <a:lnTo>
                    <a:pt x="13430" y="225589"/>
                  </a:lnTo>
                  <a:lnTo>
                    <a:pt x="29482" y="183477"/>
                  </a:lnTo>
                  <a:lnTo>
                    <a:pt x="51105" y="144481"/>
                  </a:lnTo>
                  <a:lnTo>
                    <a:pt x="77806" y="109093"/>
                  </a:lnTo>
                  <a:lnTo>
                    <a:pt x="109097" y="77803"/>
                  </a:lnTo>
                  <a:lnTo>
                    <a:pt x="144485" y="51102"/>
                  </a:lnTo>
                  <a:lnTo>
                    <a:pt x="183480" y="29481"/>
                  </a:lnTo>
                  <a:lnTo>
                    <a:pt x="225591" y="13429"/>
                  </a:lnTo>
                  <a:lnTo>
                    <a:pt x="270328" y="3439"/>
                  </a:lnTo>
                  <a:lnTo>
                    <a:pt x="317199" y="0"/>
                  </a:lnTo>
                  <a:lnTo>
                    <a:pt x="3515592" y="0"/>
                  </a:lnTo>
                  <a:lnTo>
                    <a:pt x="3565512" y="3951"/>
                  </a:lnTo>
                  <a:lnTo>
                    <a:pt x="3613752" y="15570"/>
                  </a:lnTo>
                  <a:lnTo>
                    <a:pt x="3659463" y="34504"/>
                  </a:lnTo>
                  <a:lnTo>
                    <a:pt x="3701793" y="60400"/>
                  </a:lnTo>
                  <a:lnTo>
                    <a:pt x="3739892" y="92905"/>
                  </a:lnTo>
                  <a:lnTo>
                    <a:pt x="3772392" y="130998"/>
                  </a:lnTo>
                  <a:lnTo>
                    <a:pt x="3798286" y="173327"/>
                  </a:lnTo>
                  <a:lnTo>
                    <a:pt x="3817220" y="219038"/>
                  </a:lnTo>
                  <a:lnTo>
                    <a:pt x="3828840" y="267281"/>
                  </a:lnTo>
                  <a:lnTo>
                    <a:pt x="3832792" y="317202"/>
                  </a:lnTo>
                  <a:lnTo>
                    <a:pt x="3832792" y="5195589"/>
                  </a:lnTo>
                  <a:lnTo>
                    <a:pt x="3829352" y="5242460"/>
                  </a:lnTo>
                  <a:lnTo>
                    <a:pt x="3819361" y="5287197"/>
                  </a:lnTo>
                  <a:lnTo>
                    <a:pt x="3803309" y="5329308"/>
                  </a:lnTo>
                  <a:lnTo>
                    <a:pt x="3781687" y="5368303"/>
                  </a:lnTo>
                  <a:lnTo>
                    <a:pt x="3754985" y="5403691"/>
                  </a:lnTo>
                  <a:lnTo>
                    <a:pt x="3723695" y="5434982"/>
                  </a:lnTo>
                  <a:lnTo>
                    <a:pt x="3688306" y="5461683"/>
                  </a:lnTo>
                  <a:lnTo>
                    <a:pt x="3649311" y="5483306"/>
                  </a:lnTo>
                  <a:lnTo>
                    <a:pt x="3607200" y="5499358"/>
                  </a:lnTo>
                  <a:lnTo>
                    <a:pt x="3562464" y="5509349"/>
                  </a:lnTo>
                  <a:lnTo>
                    <a:pt x="3515592" y="5512789"/>
                  </a:lnTo>
                  <a:lnTo>
                    <a:pt x="317199" y="5512789"/>
                  </a:lnTo>
                  <a:lnTo>
                    <a:pt x="270328" y="5509349"/>
                  </a:lnTo>
                  <a:lnTo>
                    <a:pt x="225591" y="5499358"/>
                  </a:lnTo>
                  <a:lnTo>
                    <a:pt x="183480" y="5483306"/>
                  </a:lnTo>
                  <a:lnTo>
                    <a:pt x="144485" y="5461683"/>
                  </a:lnTo>
                  <a:lnTo>
                    <a:pt x="109097" y="5434982"/>
                  </a:lnTo>
                  <a:lnTo>
                    <a:pt x="77806" y="5403691"/>
                  </a:lnTo>
                  <a:lnTo>
                    <a:pt x="51105" y="5368303"/>
                  </a:lnTo>
                  <a:lnTo>
                    <a:pt x="29482" y="5329308"/>
                  </a:lnTo>
                  <a:lnTo>
                    <a:pt x="13430" y="5287197"/>
                  </a:lnTo>
                  <a:lnTo>
                    <a:pt x="3439" y="5242460"/>
                  </a:lnTo>
                  <a:lnTo>
                    <a:pt x="0" y="5195589"/>
                  </a:lnTo>
                  <a:lnTo>
                    <a:pt x="0" y="31720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1264" y="1361539"/>
            <a:ext cx="5803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Encoder</a:t>
            </a:r>
            <a:endParaRPr sz="1200"/>
          </a:p>
        </p:txBody>
      </p:sp>
      <p:sp>
        <p:nvSpPr>
          <p:cNvPr id="17" name="object 17"/>
          <p:cNvSpPr txBox="1"/>
          <p:nvPr/>
        </p:nvSpPr>
        <p:spPr>
          <a:xfrm>
            <a:off x="3057091" y="3337304"/>
            <a:ext cx="78359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200" spc="-5" dirty="0"/>
              <a:t>Embedding</a:t>
            </a:r>
            <a:endParaRPr sz="1200"/>
          </a:p>
        </p:txBody>
      </p:sp>
      <p:grpSp>
        <p:nvGrpSpPr>
          <p:cNvPr id="18" name="object 18"/>
          <p:cNvGrpSpPr/>
          <p:nvPr/>
        </p:nvGrpSpPr>
        <p:grpSpPr>
          <a:xfrm>
            <a:off x="1996008" y="1889384"/>
            <a:ext cx="2372995" cy="2478088"/>
            <a:chOff x="3992016" y="3778767"/>
            <a:chExt cx="4745990" cy="4956175"/>
          </a:xfrm>
        </p:grpSpPr>
        <p:sp>
          <p:nvSpPr>
            <p:cNvPr id="19" name="object 19"/>
            <p:cNvSpPr/>
            <p:nvPr/>
          </p:nvSpPr>
          <p:spPr>
            <a:xfrm>
              <a:off x="6897885" y="5354989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h="1066164">
                  <a:moveTo>
                    <a:pt x="0" y="10658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5259014"/>
              <a:ext cx="81999" cy="1054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97885" y="7454110"/>
              <a:ext cx="0" cy="1271270"/>
            </a:xfrm>
            <a:custGeom>
              <a:avLst/>
              <a:gdLst/>
              <a:ahLst/>
              <a:cxnLst/>
              <a:rect l="l" t="t" r="r" b="b"/>
              <a:pathLst>
                <a:path h="1271270">
                  <a:moveTo>
                    <a:pt x="0" y="1271097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6886" y="7358135"/>
              <a:ext cx="81999" cy="1054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1541" y="3819767"/>
              <a:ext cx="2385060" cy="19685"/>
            </a:xfrm>
            <a:custGeom>
              <a:avLst/>
              <a:gdLst/>
              <a:ahLst/>
              <a:cxnLst/>
              <a:rect l="l" t="t" r="r" b="b"/>
              <a:pathLst>
                <a:path w="2385060" h="19685">
                  <a:moveTo>
                    <a:pt x="0" y="19474"/>
                  </a:moveTo>
                  <a:lnTo>
                    <a:pt x="238499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61" y="3778767"/>
              <a:ext cx="105749" cy="81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62764" y="4420691"/>
              <a:ext cx="3770629" cy="985519"/>
            </a:xfrm>
            <a:custGeom>
              <a:avLst/>
              <a:gdLst/>
              <a:ahLst/>
              <a:cxnLst/>
              <a:rect l="l" t="t" r="r" b="b"/>
              <a:pathLst>
                <a:path w="3770629" h="985520">
                  <a:moveTo>
                    <a:pt x="0" y="0"/>
                  </a:moveTo>
                  <a:lnTo>
                    <a:pt x="3770392" y="0"/>
                  </a:lnTo>
                  <a:lnTo>
                    <a:pt x="3770392" y="985198"/>
                  </a:lnTo>
                  <a:lnTo>
                    <a:pt x="0" y="9851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4260300" cy="881010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spc="-15" dirty="0"/>
              <a:t>LoRA:</a:t>
            </a:r>
            <a:r>
              <a:rPr spc="-160" dirty="0"/>
              <a:t> </a:t>
            </a:r>
            <a:r>
              <a:rPr spc="-57" dirty="0"/>
              <a:t>Low</a:t>
            </a:r>
            <a:r>
              <a:rPr spc="-160" dirty="0"/>
              <a:t> </a:t>
            </a:r>
            <a:r>
              <a:rPr dirty="0"/>
              <a:t>Rank</a:t>
            </a:r>
            <a:r>
              <a:rPr spc="-158" dirty="0"/>
              <a:t> </a:t>
            </a:r>
            <a:r>
              <a:rPr dirty="0"/>
              <a:t>Adaption</a:t>
            </a:r>
            <a:r>
              <a:rPr spc="-160" dirty="0"/>
              <a:t> </a:t>
            </a:r>
            <a:r>
              <a:rPr spc="-40" dirty="0"/>
              <a:t>of</a:t>
            </a:r>
            <a:r>
              <a:rPr spc="-158" dirty="0"/>
              <a:t> </a:t>
            </a:r>
            <a:r>
              <a:rPr spc="-10" dirty="0"/>
              <a:t>LLMs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589270" y="2281420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553887" y="2279039"/>
            <a:ext cx="752793" cy="374333"/>
            <a:chOff x="7107773" y="4558078"/>
            <a:chExt cx="1505585" cy="748665"/>
          </a:xfrm>
        </p:grpSpPr>
        <p:sp>
          <p:nvSpPr>
            <p:cNvPr id="29" name="object 29"/>
            <p:cNvSpPr/>
            <p:nvPr/>
          </p:nvSpPr>
          <p:spPr>
            <a:xfrm>
              <a:off x="7112535" y="456284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12535" y="456284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78338" y="2331429"/>
            <a:ext cx="130810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b="1" spc="-25" dirty="0">
                <a:latin typeface="Lato"/>
                <a:cs typeface="Lato"/>
              </a:rPr>
              <a:t>+</a:t>
            </a:r>
            <a:endParaRPr sz="16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4073" y="2240792"/>
            <a:ext cx="70231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spc="-5" dirty="0">
                <a:solidFill>
                  <a:srgbClr val="0844A1"/>
                </a:solidFill>
                <a:latin typeface="Lato"/>
                <a:cs typeface="Lato"/>
              </a:rPr>
              <a:t>Updated</a:t>
            </a:r>
            <a:endParaRPr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985" y="2454151"/>
            <a:ext cx="906463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weights</a:t>
            </a:r>
            <a:r>
              <a:rPr b="1" spc="-70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13" dirty="0">
                <a:solidFill>
                  <a:srgbClr val="0844A1"/>
                </a:solidFill>
                <a:latin typeface="Lato"/>
                <a:cs typeface="Lato"/>
              </a:rPr>
              <a:t>for</a:t>
            </a:r>
            <a:endParaRPr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74960" y="2667511"/>
            <a:ext cx="50038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b="1" dirty="0">
                <a:solidFill>
                  <a:srgbClr val="0844A1"/>
                </a:solidFill>
                <a:latin typeface="Lato"/>
                <a:cs typeface="Lato"/>
              </a:rPr>
              <a:t>task</a:t>
            </a:r>
            <a:r>
              <a:rPr b="1" spc="-30" dirty="0">
                <a:solidFill>
                  <a:srgbClr val="0844A1"/>
                </a:solidFill>
                <a:latin typeface="Lato"/>
                <a:cs typeface="Lato"/>
              </a:rPr>
              <a:t> </a:t>
            </a:r>
            <a:r>
              <a:rPr b="1" spc="-25" dirty="0">
                <a:solidFill>
                  <a:srgbClr val="0844A1"/>
                </a:solidFill>
                <a:latin typeface="Lato"/>
                <a:cs typeface="Lato"/>
              </a:rPr>
              <a:t>B</a:t>
            </a:r>
            <a:endParaRPr>
              <a:latin typeface="Lato"/>
              <a:cs typeface="La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67459" y="2445970"/>
            <a:ext cx="812800" cy="41275"/>
            <a:chOff x="3534917" y="4891940"/>
            <a:chExt cx="1625600" cy="82550"/>
          </a:xfrm>
        </p:grpSpPr>
        <p:sp>
          <p:nvSpPr>
            <p:cNvPr id="36" name="object 36"/>
            <p:cNvSpPr/>
            <p:nvPr/>
          </p:nvSpPr>
          <p:spPr>
            <a:xfrm>
              <a:off x="3544442" y="4932915"/>
              <a:ext cx="1520190" cy="10795"/>
            </a:xfrm>
            <a:custGeom>
              <a:avLst/>
              <a:gdLst/>
              <a:ahLst/>
              <a:cxnLst/>
              <a:rect l="l" t="t" r="r" b="b"/>
              <a:pathLst>
                <a:path w="1520189" h="10795">
                  <a:moveTo>
                    <a:pt x="0" y="10324"/>
                  </a:moveTo>
                  <a:lnTo>
                    <a:pt x="1519796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514" y="4891940"/>
              <a:ext cx="105699" cy="819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801380" y="1034922"/>
            <a:ext cx="3470275" cy="87331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5605" marR="2540" indent="-389573">
              <a:spcBef>
                <a:spcPts val="50"/>
              </a:spcBef>
              <a:buAutoNum type="arabicPeriod"/>
              <a:tabLst>
                <a:tab pos="395605" algn="l"/>
              </a:tabLst>
            </a:pPr>
            <a:r>
              <a:rPr sz="1600" spc="-18" dirty="0">
                <a:latin typeface="Lato"/>
                <a:cs typeface="Lato"/>
              </a:rPr>
              <a:t>Train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rank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decomposition </a:t>
            </a:r>
            <a:r>
              <a:rPr sz="1600" dirty="0">
                <a:latin typeface="Lato"/>
                <a:cs typeface="Lato"/>
              </a:rPr>
              <a:t>matrices</a:t>
            </a:r>
            <a:r>
              <a:rPr sz="1600" spc="-78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for</a:t>
            </a:r>
            <a:r>
              <a:rPr sz="1600" spc="-75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different</a:t>
            </a:r>
            <a:r>
              <a:rPr sz="1600" spc="-75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tasks</a:t>
            </a:r>
            <a:endParaRPr sz="1600">
              <a:latin typeface="Lato"/>
              <a:cs typeface="Lato"/>
            </a:endParaRPr>
          </a:p>
          <a:p>
            <a:pPr marL="377190" indent="-356870">
              <a:spcBef>
                <a:spcPts val="1030"/>
              </a:spcBef>
              <a:buAutoNum type="arabicPeriod"/>
              <a:tabLst>
                <a:tab pos="377190" algn="l"/>
              </a:tabLst>
            </a:pPr>
            <a:r>
              <a:rPr sz="1600" dirty="0">
                <a:latin typeface="Lato"/>
                <a:cs typeface="Lato"/>
              </a:rPr>
              <a:t>Update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spc="-13" dirty="0">
                <a:latin typeface="Lato"/>
                <a:cs typeface="Lato"/>
              </a:rPr>
              <a:t>weights</a:t>
            </a:r>
            <a:r>
              <a:rPr sz="1600" spc="-93" dirty="0">
                <a:latin typeface="Lato"/>
                <a:cs typeface="Lato"/>
              </a:rPr>
              <a:t> </a:t>
            </a:r>
            <a:r>
              <a:rPr sz="1600" dirty="0">
                <a:latin typeface="Lato"/>
                <a:cs typeface="Lato"/>
              </a:rPr>
              <a:t>before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5" dirty="0">
                <a:latin typeface="Lato"/>
                <a:cs typeface="Lato"/>
              </a:rPr>
              <a:t>inference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796157" y="2305364"/>
            <a:ext cx="752793" cy="41593"/>
            <a:chOff x="11592314" y="4610728"/>
            <a:chExt cx="1505585" cy="83185"/>
          </a:xfrm>
        </p:grpSpPr>
        <p:sp>
          <p:nvSpPr>
            <p:cNvPr id="40" name="object 40"/>
            <p:cNvSpPr/>
            <p:nvPr/>
          </p:nvSpPr>
          <p:spPr>
            <a:xfrm>
              <a:off x="11597076" y="4615490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1597076" y="4615490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60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762268" y="2305364"/>
            <a:ext cx="41593" cy="374333"/>
            <a:chOff x="13524535" y="4610728"/>
            <a:chExt cx="83185" cy="748665"/>
          </a:xfrm>
        </p:grpSpPr>
        <p:sp>
          <p:nvSpPr>
            <p:cNvPr id="43" name="object 43"/>
            <p:cNvSpPr/>
            <p:nvPr/>
          </p:nvSpPr>
          <p:spPr>
            <a:xfrm>
              <a:off x="13529298" y="4615490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3529298" y="4615490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39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213454" y="2305364"/>
            <a:ext cx="752793" cy="374333"/>
            <a:chOff x="14426908" y="4610728"/>
            <a:chExt cx="1505585" cy="748665"/>
          </a:xfrm>
        </p:grpSpPr>
        <p:sp>
          <p:nvSpPr>
            <p:cNvPr id="46" name="object 46"/>
            <p:cNvSpPr/>
            <p:nvPr/>
          </p:nvSpPr>
          <p:spPr>
            <a:xfrm>
              <a:off x="14431671" y="461549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31671" y="4615490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73856" y="2320073"/>
            <a:ext cx="534353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>
              <a:spcBef>
                <a:spcPts val="50"/>
              </a:spcBef>
              <a:tabLst>
                <a:tab pos="367665" algn="l"/>
              </a:tabLst>
            </a:pPr>
            <a:r>
              <a:rPr sz="3000" spc="-38" baseline="-13194" dirty="0">
                <a:latin typeface="Lato"/>
                <a:cs typeface="Lato"/>
              </a:rPr>
              <a:t>*</a:t>
            </a:r>
            <a:r>
              <a:rPr sz="3000" baseline="-13194" dirty="0">
                <a:latin typeface="Lato"/>
                <a:cs typeface="Lato"/>
              </a:rPr>
              <a:t>	</a:t>
            </a: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12111" y="2186954"/>
            <a:ext cx="582295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48" dirty="0">
                <a:latin typeface="Lato"/>
                <a:cs typeface="Lato"/>
              </a:rPr>
              <a:t>Task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A</a:t>
            </a:r>
            <a:endParaRPr sz="1600">
              <a:latin typeface="Lato"/>
              <a:cs typeface="La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213454" y="3524562"/>
            <a:ext cx="752793" cy="374333"/>
            <a:chOff x="14426908" y="7049123"/>
            <a:chExt cx="1505585" cy="748665"/>
          </a:xfrm>
        </p:grpSpPr>
        <p:sp>
          <p:nvSpPr>
            <p:cNvPr id="51" name="object 51"/>
            <p:cNvSpPr/>
            <p:nvPr/>
          </p:nvSpPr>
          <p:spPr>
            <a:xfrm>
              <a:off x="14431671" y="7053885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4431671" y="7053885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86556" y="3603269"/>
            <a:ext cx="11430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*</a:t>
            </a:r>
            <a:endParaRPr sz="2000">
              <a:latin typeface="Lato"/>
              <a:cs typeface="La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35361" y="3539270"/>
            <a:ext cx="160020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2000" spc="-25" dirty="0">
                <a:latin typeface="Lato"/>
                <a:cs typeface="Lato"/>
              </a:rPr>
              <a:t>=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796157" y="3524562"/>
            <a:ext cx="752793" cy="41593"/>
            <a:chOff x="11592314" y="7049123"/>
            <a:chExt cx="1505585" cy="83185"/>
          </a:xfrm>
        </p:grpSpPr>
        <p:sp>
          <p:nvSpPr>
            <p:cNvPr id="56" name="object 56"/>
            <p:cNvSpPr/>
            <p:nvPr/>
          </p:nvSpPr>
          <p:spPr>
            <a:xfrm>
              <a:off x="11597076" y="705388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59">
                  <a:moveTo>
                    <a:pt x="1495796" y="73199"/>
                  </a:moveTo>
                  <a:lnTo>
                    <a:pt x="0" y="73199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199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597076" y="7053885"/>
              <a:ext cx="1496060" cy="73660"/>
            </a:xfrm>
            <a:custGeom>
              <a:avLst/>
              <a:gdLst/>
              <a:ahLst/>
              <a:cxnLst/>
              <a:rect l="l" t="t" r="r" b="b"/>
              <a:pathLst>
                <a:path w="1496059" h="73659">
                  <a:moveTo>
                    <a:pt x="0" y="0"/>
                  </a:moveTo>
                  <a:lnTo>
                    <a:pt x="1495796" y="0"/>
                  </a:lnTo>
                  <a:lnTo>
                    <a:pt x="1495796" y="73199"/>
                  </a:lnTo>
                  <a:lnTo>
                    <a:pt x="0" y="7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762268" y="3524562"/>
            <a:ext cx="41593" cy="374333"/>
            <a:chOff x="13524535" y="7049123"/>
            <a:chExt cx="83185" cy="748665"/>
          </a:xfrm>
        </p:grpSpPr>
        <p:sp>
          <p:nvSpPr>
            <p:cNvPr id="59" name="object 59"/>
            <p:cNvSpPr/>
            <p:nvPr/>
          </p:nvSpPr>
          <p:spPr>
            <a:xfrm>
              <a:off x="13529298" y="705388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73199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73199" y="0"/>
                  </a:lnTo>
                  <a:lnTo>
                    <a:pt x="73199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3529298" y="7053885"/>
              <a:ext cx="73660" cy="739140"/>
            </a:xfrm>
            <a:custGeom>
              <a:avLst/>
              <a:gdLst/>
              <a:ahLst/>
              <a:cxnLst/>
              <a:rect l="l" t="t" r="r" b="b"/>
              <a:pathLst>
                <a:path w="73659" h="739140">
                  <a:moveTo>
                    <a:pt x="0" y="0"/>
                  </a:moveTo>
                  <a:lnTo>
                    <a:pt x="73199" y="0"/>
                  </a:lnTo>
                  <a:lnTo>
                    <a:pt x="73199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812111" y="3406152"/>
            <a:ext cx="575628" cy="25263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600" spc="-48" dirty="0">
                <a:latin typeface="Lato"/>
                <a:cs typeface="Lato"/>
              </a:rPr>
              <a:t>Task</a:t>
            </a:r>
            <a:r>
              <a:rPr sz="1600" spc="-90" dirty="0">
                <a:latin typeface="Lato"/>
                <a:cs typeface="Lato"/>
              </a:rPr>
              <a:t> </a:t>
            </a:r>
            <a:r>
              <a:rPr sz="1600" spc="-25" dirty="0">
                <a:latin typeface="Lato"/>
                <a:cs typeface="Lato"/>
              </a:rPr>
              <a:t>B</a:t>
            </a:r>
            <a:endParaRPr sz="1600">
              <a:latin typeface="Lato"/>
              <a:cs typeface="La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43762" y="4027392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217880" y="4025011"/>
            <a:ext cx="752793" cy="374333"/>
            <a:chOff x="14435759" y="8050021"/>
            <a:chExt cx="1505585" cy="748665"/>
          </a:xfrm>
        </p:grpSpPr>
        <p:sp>
          <p:nvSpPr>
            <p:cNvPr id="64" name="object 64"/>
            <p:cNvSpPr/>
            <p:nvPr/>
          </p:nvSpPr>
          <p:spPr>
            <a:xfrm>
              <a:off x="14440521" y="8054783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67E6BD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4440521" y="8054783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40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172838" y="3960092"/>
            <a:ext cx="1885315" cy="394339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R="21908" algn="ctr">
              <a:spcBef>
                <a:spcPts val="675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48187" y="2802344"/>
            <a:ext cx="748030" cy="378693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548">
              <a:lnSpc>
                <a:spcPts val="2908"/>
              </a:lnSpc>
            </a:pPr>
            <a:r>
              <a:rPr sz="2900" b="1" spc="435" dirty="0">
                <a:solidFill>
                  <a:srgbClr val="0095FF"/>
                </a:solidFill>
                <a:latin typeface="DejaVu Sans"/>
                <a:cs typeface="DejaVu Sans"/>
              </a:rPr>
              <a:t>❄</a:t>
            </a:r>
            <a:endParaRPr sz="2900">
              <a:latin typeface="DejaVu Sans"/>
              <a:cs typeface="DejaVu San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213454" y="2799963"/>
            <a:ext cx="752793" cy="374333"/>
            <a:chOff x="14426908" y="5599926"/>
            <a:chExt cx="1505585" cy="748665"/>
          </a:xfrm>
        </p:grpSpPr>
        <p:sp>
          <p:nvSpPr>
            <p:cNvPr id="69" name="object 69"/>
            <p:cNvSpPr/>
            <p:nvPr/>
          </p:nvSpPr>
          <p:spPr>
            <a:xfrm>
              <a:off x="14431671" y="5604688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1495796" y="738598"/>
                  </a:moveTo>
                  <a:lnTo>
                    <a:pt x="0" y="738598"/>
                  </a:lnTo>
                  <a:lnTo>
                    <a:pt x="0" y="0"/>
                  </a:lnTo>
                  <a:lnTo>
                    <a:pt x="1495796" y="0"/>
                  </a:lnTo>
                  <a:lnTo>
                    <a:pt x="1495796" y="73859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14431671" y="5604688"/>
              <a:ext cx="1496060" cy="739140"/>
            </a:xfrm>
            <a:custGeom>
              <a:avLst/>
              <a:gdLst/>
              <a:ahLst/>
              <a:cxnLst/>
              <a:rect l="l" t="t" r="r" b="b"/>
              <a:pathLst>
                <a:path w="1496059" h="739139">
                  <a:moveTo>
                    <a:pt x="0" y="0"/>
                  </a:moveTo>
                  <a:lnTo>
                    <a:pt x="1495796" y="0"/>
                  </a:lnTo>
                  <a:lnTo>
                    <a:pt x="1495796" y="738598"/>
                  </a:lnTo>
                  <a:lnTo>
                    <a:pt x="0" y="738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172838" y="2740895"/>
            <a:ext cx="1885315" cy="388568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R="30797" algn="ctr">
              <a:spcBef>
                <a:spcPts val="630"/>
              </a:spcBef>
            </a:pPr>
            <a:r>
              <a:rPr sz="2000" spc="-25" dirty="0">
                <a:latin typeface="Lato"/>
                <a:cs typeface="Lato"/>
              </a:rPr>
              <a:t>+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37" y="366446"/>
            <a:ext cx="91066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48" dirty="0"/>
              <a:t> </a:t>
            </a:r>
            <a:r>
              <a:rPr spc="-25" dirty="0"/>
              <a:t>ROUGE</a:t>
            </a:r>
            <a:r>
              <a:rPr spc="-148" dirty="0"/>
              <a:t> </a:t>
            </a:r>
            <a:r>
              <a:rPr dirty="0"/>
              <a:t>metrics</a:t>
            </a:r>
            <a:r>
              <a:rPr spc="-148" dirty="0"/>
              <a:t> </a:t>
            </a:r>
            <a:r>
              <a:rPr dirty="0"/>
              <a:t>for</a:t>
            </a:r>
            <a:r>
              <a:rPr spc="-148" dirty="0"/>
              <a:t> </a:t>
            </a:r>
            <a:r>
              <a:rPr dirty="0"/>
              <a:t>full</a:t>
            </a:r>
            <a:r>
              <a:rPr spc="-148" dirty="0"/>
              <a:t> </a:t>
            </a:r>
            <a:r>
              <a:rPr spc="-35" dirty="0"/>
              <a:t>vs.</a:t>
            </a:r>
            <a:r>
              <a:rPr spc="-145" dirty="0"/>
              <a:t> </a:t>
            </a:r>
            <a:r>
              <a:rPr spc="-15" dirty="0"/>
              <a:t>LoRA</a:t>
            </a:r>
            <a:r>
              <a:rPr spc="-148" dirty="0"/>
              <a:t> </a:t>
            </a:r>
            <a:r>
              <a:rPr spc="-15" dirty="0"/>
              <a:t>fine-</a:t>
            </a:r>
            <a:r>
              <a:rPr spc="-5" dirty="0"/>
              <a:t>tuning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6728" y="986599"/>
            <a:ext cx="92392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4623" marR="2540" indent="-14859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Base</a:t>
            </a:r>
            <a:r>
              <a:rPr b="1" spc="-8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model ROUGE</a:t>
            </a:r>
            <a:endParaRPr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0357" y="986599"/>
            <a:ext cx="107124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8600" marR="2540" indent="-222567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10" dirty="0">
                <a:latin typeface="Lato"/>
                <a:cs typeface="Lato"/>
              </a:rPr>
              <a:t>fine-tune </a:t>
            </a:r>
            <a:r>
              <a:rPr b="1" spc="-5" dirty="0">
                <a:latin typeface="Lato"/>
                <a:cs typeface="Lato"/>
              </a:rPr>
              <a:t>ROUGE</a:t>
            </a:r>
            <a:endParaRPr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5948" y="4302291"/>
            <a:ext cx="7487603" cy="2858"/>
          </a:xfrm>
          <a:custGeom>
            <a:avLst/>
            <a:gdLst/>
            <a:ahLst/>
            <a:cxnLst/>
            <a:rect l="l" t="t" r="r" b="b"/>
            <a:pathLst>
              <a:path w="14975205" h="5715">
                <a:moveTo>
                  <a:pt x="0" y="5399"/>
                </a:moveTo>
                <a:lnTo>
                  <a:pt x="1497476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6" name="object 6"/>
          <p:cNvSpPr txBox="1"/>
          <p:nvPr/>
        </p:nvSpPr>
        <p:spPr>
          <a:xfrm>
            <a:off x="1295512" y="3267430"/>
            <a:ext cx="1097598" cy="179536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3"/>
              </a:lnSpc>
            </a:pPr>
            <a:r>
              <a:rPr sz="1200" spc="138" dirty="0">
                <a:latin typeface="Roboto Medium"/>
                <a:cs typeface="Roboto Medium"/>
              </a:rPr>
              <a:t>flan_t5_base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9162" y="3437864"/>
            <a:ext cx="165862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011873" algn="l"/>
              </a:tabLst>
            </a:pPr>
            <a:r>
              <a:rPr sz="1200" spc="208" dirty="0">
                <a:latin typeface="Roboto Medium"/>
                <a:cs typeface="Roboto Medium"/>
              </a:rPr>
              <a:t>{‘rouge1’: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0.2334,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0601" y="3620744"/>
            <a:ext cx="184150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920432" algn="l"/>
              </a:tabLst>
            </a:pPr>
            <a:r>
              <a:rPr sz="1200" spc="198" dirty="0">
                <a:latin typeface="Roboto Medium"/>
                <a:cs typeface="Roboto Medium"/>
              </a:rPr>
              <a:t>‘rouge2’: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0.0760,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920432" algn="l"/>
              </a:tabLst>
            </a:pPr>
            <a:r>
              <a:rPr sz="1200" spc="200" dirty="0">
                <a:latin typeface="Roboto Medium"/>
                <a:cs typeface="Roboto Medium"/>
              </a:rPr>
              <a:t>‘rougeL’: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0.2014,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1194753" algn="l"/>
              </a:tabLst>
            </a:pPr>
            <a:r>
              <a:rPr sz="1200" spc="130" dirty="0">
                <a:latin typeface="Roboto Medium"/>
                <a:cs typeface="Roboto Medium"/>
              </a:rPr>
              <a:t>‘rougeLsum’: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15" dirty="0">
                <a:latin typeface="Roboto Medium"/>
                <a:cs typeface="Roboto Medium"/>
              </a:rPr>
              <a:t>0.2015}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214" y="3973098"/>
            <a:ext cx="765493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Baseline score</a:t>
            </a:r>
            <a:endParaRPr sz="1600" dirty="0">
              <a:latin typeface="Lato"/>
              <a:cs typeface="La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5099" y="3497080"/>
            <a:ext cx="554673" cy="82233"/>
            <a:chOff x="1370197" y="6994160"/>
            <a:chExt cx="1109345" cy="164465"/>
          </a:xfrm>
        </p:grpSpPr>
        <p:sp>
          <p:nvSpPr>
            <p:cNvPr id="11" name="object 11"/>
            <p:cNvSpPr/>
            <p:nvPr/>
          </p:nvSpPr>
          <p:spPr>
            <a:xfrm>
              <a:off x="1370197" y="7076135"/>
              <a:ext cx="916940" cy="0"/>
            </a:xfrm>
            <a:custGeom>
              <a:avLst/>
              <a:gdLst/>
              <a:ahLst/>
              <a:cxnLst/>
              <a:rect l="l" t="t" r="r" b="b"/>
              <a:pathLst>
                <a:path w="916939">
                  <a:moveTo>
                    <a:pt x="0" y="0"/>
                  </a:moveTo>
                  <a:lnTo>
                    <a:pt x="916798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7945" y="6994160"/>
              <a:ext cx="211002" cy="16394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63192" y="1508016"/>
            <a:ext cx="878205" cy="878205"/>
            <a:chOff x="787715" y="3016031"/>
            <a:chExt cx="1756410" cy="1756410"/>
          </a:xfrm>
        </p:grpSpPr>
        <p:sp>
          <p:nvSpPr>
            <p:cNvPr id="14" name="object 14"/>
            <p:cNvSpPr/>
            <p:nvPr/>
          </p:nvSpPr>
          <p:spPr>
            <a:xfrm>
              <a:off x="792478" y="3020793"/>
              <a:ext cx="1746885" cy="1746885"/>
            </a:xfrm>
            <a:custGeom>
              <a:avLst/>
              <a:gdLst/>
              <a:ahLst/>
              <a:cxnLst/>
              <a:rect l="l" t="t" r="r" b="b"/>
              <a:pathLst>
                <a:path w="1746885" h="1746885">
                  <a:moveTo>
                    <a:pt x="873298" y="1746596"/>
                  </a:moveTo>
                  <a:lnTo>
                    <a:pt x="825382" y="1745304"/>
                  </a:lnTo>
                  <a:lnTo>
                    <a:pt x="778142" y="1741472"/>
                  </a:lnTo>
                  <a:lnTo>
                    <a:pt x="731644" y="1735166"/>
                  </a:lnTo>
                  <a:lnTo>
                    <a:pt x="685955" y="1726453"/>
                  </a:lnTo>
                  <a:lnTo>
                    <a:pt x="641141" y="1715400"/>
                  </a:lnTo>
                  <a:lnTo>
                    <a:pt x="597268" y="1702074"/>
                  </a:lnTo>
                  <a:lnTo>
                    <a:pt x="554404" y="1686540"/>
                  </a:lnTo>
                  <a:lnTo>
                    <a:pt x="512615" y="1668866"/>
                  </a:lnTo>
                  <a:lnTo>
                    <a:pt x="471967" y="1649118"/>
                  </a:lnTo>
                  <a:lnTo>
                    <a:pt x="432528" y="1627363"/>
                  </a:lnTo>
                  <a:lnTo>
                    <a:pt x="394363" y="1603667"/>
                  </a:lnTo>
                  <a:lnTo>
                    <a:pt x="357539" y="1578097"/>
                  </a:lnTo>
                  <a:lnTo>
                    <a:pt x="322124" y="1550720"/>
                  </a:lnTo>
                  <a:lnTo>
                    <a:pt x="288183" y="1521602"/>
                  </a:lnTo>
                  <a:lnTo>
                    <a:pt x="255783" y="1490809"/>
                  </a:lnTo>
                  <a:lnTo>
                    <a:pt x="224991" y="1458409"/>
                  </a:lnTo>
                  <a:lnTo>
                    <a:pt x="195873" y="1424468"/>
                  </a:lnTo>
                  <a:lnTo>
                    <a:pt x="168495" y="1389052"/>
                  </a:lnTo>
                  <a:lnTo>
                    <a:pt x="142926" y="1352228"/>
                  </a:lnTo>
                  <a:lnTo>
                    <a:pt x="119230" y="1314064"/>
                  </a:lnTo>
                  <a:lnTo>
                    <a:pt x="97476" y="1274624"/>
                  </a:lnTo>
                  <a:lnTo>
                    <a:pt x="77728" y="1233977"/>
                  </a:lnTo>
                  <a:lnTo>
                    <a:pt x="60054" y="1192187"/>
                  </a:lnTo>
                  <a:lnTo>
                    <a:pt x="44521" y="1149324"/>
                  </a:lnTo>
                  <a:lnTo>
                    <a:pt x="31195" y="1105451"/>
                  </a:lnTo>
                  <a:lnTo>
                    <a:pt x="20142" y="1060638"/>
                  </a:lnTo>
                  <a:lnTo>
                    <a:pt x="11430" y="1014949"/>
                  </a:lnTo>
                  <a:lnTo>
                    <a:pt x="5124" y="968451"/>
                  </a:lnTo>
                  <a:lnTo>
                    <a:pt x="1292" y="921212"/>
                  </a:lnTo>
                  <a:lnTo>
                    <a:pt x="0" y="873298"/>
                  </a:lnTo>
                  <a:lnTo>
                    <a:pt x="1292" y="825383"/>
                  </a:lnTo>
                  <a:lnTo>
                    <a:pt x="5124" y="778144"/>
                  </a:lnTo>
                  <a:lnTo>
                    <a:pt x="11430" y="731647"/>
                  </a:lnTo>
                  <a:lnTo>
                    <a:pt x="20142" y="685958"/>
                  </a:lnTo>
                  <a:lnTo>
                    <a:pt x="31195" y="641144"/>
                  </a:lnTo>
                  <a:lnTo>
                    <a:pt x="44521" y="597272"/>
                  </a:lnTo>
                  <a:lnTo>
                    <a:pt x="60054" y="554408"/>
                  </a:lnTo>
                  <a:lnTo>
                    <a:pt x="77728" y="512619"/>
                  </a:lnTo>
                  <a:lnTo>
                    <a:pt x="97476" y="471971"/>
                  </a:lnTo>
                  <a:lnTo>
                    <a:pt x="119230" y="432532"/>
                  </a:lnTo>
                  <a:lnTo>
                    <a:pt x="142926" y="394367"/>
                  </a:lnTo>
                  <a:lnTo>
                    <a:pt x="168495" y="357544"/>
                  </a:lnTo>
                  <a:lnTo>
                    <a:pt x="195873" y="322128"/>
                  </a:lnTo>
                  <a:lnTo>
                    <a:pt x="224991" y="288187"/>
                  </a:lnTo>
                  <a:lnTo>
                    <a:pt x="255796" y="255774"/>
                  </a:lnTo>
                  <a:lnTo>
                    <a:pt x="288183" y="224994"/>
                  </a:lnTo>
                  <a:lnTo>
                    <a:pt x="322124" y="195876"/>
                  </a:lnTo>
                  <a:lnTo>
                    <a:pt x="357539" y="168498"/>
                  </a:lnTo>
                  <a:lnTo>
                    <a:pt x="394363" y="142928"/>
                  </a:lnTo>
                  <a:lnTo>
                    <a:pt x="432528" y="119233"/>
                  </a:lnTo>
                  <a:lnTo>
                    <a:pt x="471967" y="97477"/>
                  </a:lnTo>
                  <a:lnTo>
                    <a:pt x="512615" y="77729"/>
                  </a:lnTo>
                  <a:lnTo>
                    <a:pt x="554404" y="60055"/>
                  </a:lnTo>
                  <a:lnTo>
                    <a:pt x="597268" y="44522"/>
                  </a:lnTo>
                  <a:lnTo>
                    <a:pt x="641141" y="31195"/>
                  </a:lnTo>
                  <a:lnTo>
                    <a:pt x="685955" y="20142"/>
                  </a:lnTo>
                  <a:lnTo>
                    <a:pt x="731644" y="11430"/>
                  </a:lnTo>
                  <a:lnTo>
                    <a:pt x="778142" y="5124"/>
                  </a:lnTo>
                  <a:lnTo>
                    <a:pt x="825382" y="1292"/>
                  </a:lnTo>
                  <a:lnTo>
                    <a:pt x="873298" y="0"/>
                  </a:lnTo>
                  <a:lnTo>
                    <a:pt x="922766" y="1400"/>
                  </a:lnTo>
                  <a:lnTo>
                    <a:pt x="971837" y="5573"/>
                  </a:lnTo>
                  <a:lnTo>
                    <a:pt x="1020404" y="12474"/>
                  </a:lnTo>
                  <a:lnTo>
                    <a:pt x="1068360" y="22058"/>
                  </a:lnTo>
                  <a:lnTo>
                    <a:pt x="1115598" y="34282"/>
                  </a:lnTo>
                  <a:lnTo>
                    <a:pt x="1162012" y="49101"/>
                  </a:lnTo>
                  <a:lnTo>
                    <a:pt x="1207494" y="66471"/>
                  </a:lnTo>
                  <a:lnTo>
                    <a:pt x="1251938" y="86348"/>
                  </a:lnTo>
                  <a:lnTo>
                    <a:pt x="1295237" y="108687"/>
                  </a:lnTo>
                  <a:lnTo>
                    <a:pt x="1337284" y="133445"/>
                  </a:lnTo>
                  <a:lnTo>
                    <a:pt x="1377972" y="160577"/>
                  </a:lnTo>
                  <a:lnTo>
                    <a:pt x="1417194" y="190038"/>
                  </a:lnTo>
                  <a:lnTo>
                    <a:pt x="1454844" y="221785"/>
                  </a:lnTo>
                  <a:lnTo>
                    <a:pt x="1490826" y="255786"/>
                  </a:lnTo>
                  <a:lnTo>
                    <a:pt x="1524803" y="291744"/>
                  </a:lnTo>
                  <a:lnTo>
                    <a:pt x="1556550" y="329393"/>
                  </a:lnTo>
                  <a:lnTo>
                    <a:pt x="1586012" y="368615"/>
                  </a:lnTo>
                  <a:lnTo>
                    <a:pt x="1613144" y="409303"/>
                  </a:lnTo>
                  <a:lnTo>
                    <a:pt x="1637901" y="451349"/>
                  </a:lnTo>
                  <a:lnTo>
                    <a:pt x="1660241" y="494648"/>
                  </a:lnTo>
                  <a:lnTo>
                    <a:pt x="1680118" y="539092"/>
                  </a:lnTo>
                  <a:lnTo>
                    <a:pt x="1697488" y="584575"/>
                  </a:lnTo>
                  <a:lnTo>
                    <a:pt x="1712308" y="630989"/>
                  </a:lnTo>
                  <a:lnTo>
                    <a:pt x="1724532" y="678228"/>
                  </a:lnTo>
                  <a:lnTo>
                    <a:pt x="1734116" y="726186"/>
                  </a:lnTo>
                  <a:lnTo>
                    <a:pt x="1741017" y="774754"/>
                  </a:lnTo>
                  <a:lnTo>
                    <a:pt x="1745190" y="823827"/>
                  </a:lnTo>
                  <a:lnTo>
                    <a:pt x="1746591" y="873298"/>
                  </a:lnTo>
                  <a:lnTo>
                    <a:pt x="1745299" y="921212"/>
                  </a:lnTo>
                  <a:lnTo>
                    <a:pt x="1741467" y="968451"/>
                  </a:lnTo>
                  <a:lnTo>
                    <a:pt x="1735161" y="1014949"/>
                  </a:lnTo>
                  <a:lnTo>
                    <a:pt x="1726449" y="1060638"/>
                  </a:lnTo>
                  <a:lnTo>
                    <a:pt x="1715396" y="1105451"/>
                  </a:lnTo>
                  <a:lnTo>
                    <a:pt x="1702070" y="1149324"/>
                  </a:lnTo>
                  <a:lnTo>
                    <a:pt x="1686537" y="1192187"/>
                  </a:lnTo>
                  <a:lnTo>
                    <a:pt x="1668863" y="1233977"/>
                  </a:lnTo>
                  <a:lnTo>
                    <a:pt x="1649116" y="1274624"/>
                  </a:lnTo>
                  <a:lnTo>
                    <a:pt x="1627361" y="1314064"/>
                  </a:lnTo>
                  <a:lnTo>
                    <a:pt x="1603666" y="1352228"/>
                  </a:lnTo>
                  <a:lnTo>
                    <a:pt x="1578097" y="1389052"/>
                  </a:lnTo>
                  <a:lnTo>
                    <a:pt x="1550720" y="1424468"/>
                  </a:lnTo>
                  <a:lnTo>
                    <a:pt x="1521602" y="1458409"/>
                  </a:lnTo>
                  <a:lnTo>
                    <a:pt x="1490810" y="1490809"/>
                  </a:lnTo>
                  <a:lnTo>
                    <a:pt x="1458411" y="1521602"/>
                  </a:lnTo>
                  <a:lnTo>
                    <a:pt x="1424470" y="1550720"/>
                  </a:lnTo>
                  <a:lnTo>
                    <a:pt x="1389055" y="1578097"/>
                  </a:lnTo>
                  <a:lnTo>
                    <a:pt x="1352231" y="1603667"/>
                  </a:lnTo>
                  <a:lnTo>
                    <a:pt x="1314067" y="1627363"/>
                  </a:lnTo>
                  <a:lnTo>
                    <a:pt x="1274627" y="1649118"/>
                  </a:lnTo>
                  <a:lnTo>
                    <a:pt x="1233980" y="1668866"/>
                  </a:lnTo>
                  <a:lnTo>
                    <a:pt x="1192191" y="1686540"/>
                  </a:lnTo>
                  <a:lnTo>
                    <a:pt x="1149327" y="1702074"/>
                  </a:lnTo>
                  <a:lnTo>
                    <a:pt x="1105455" y="1715400"/>
                  </a:lnTo>
                  <a:lnTo>
                    <a:pt x="1060640" y="1726453"/>
                  </a:lnTo>
                  <a:lnTo>
                    <a:pt x="1014951" y="1735166"/>
                  </a:lnTo>
                  <a:lnTo>
                    <a:pt x="968453" y="1741472"/>
                  </a:lnTo>
                  <a:lnTo>
                    <a:pt x="921213" y="1745304"/>
                  </a:lnTo>
                  <a:lnTo>
                    <a:pt x="873298" y="1746596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92478" y="3020793"/>
              <a:ext cx="1746885" cy="1746885"/>
            </a:xfrm>
            <a:custGeom>
              <a:avLst/>
              <a:gdLst/>
              <a:ahLst/>
              <a:cxnLst/>
              <a:rect l="l" t="t" r="r" b="b"/>
              <a:pathLst>
                <a:path w="1746885" h="1746885">
                  <a:moveTo>
                    <a:pt x="0" y="873298"/>
                  </a:moveTo>
                  <a:lnTo>
                    <a:pt x="1292" y="825383"/>
                  </a:lnTo>
                  <a:lnTo>
                    <a:pt x="5124" y="778144"/>
                  </a:lnTo>
                  <a:lnTo>
                    <a:pt x="11430" y="731647"/>
                  </a:lnTo>
                  <a:lnTo>
                    <a:pt x="20142" y="685958"/>
                  </a:lnTo>
                  <a:lnTo>
                    <a:pt x="31195" y="641144"/>
                  </a:lnTo>
                  <a:lnTo>
                    <a:pt x="44521" y="597272"/>
                  </a:lnTo>
                  <a:lnTo>
                    <a:pt x="60054" y="554408"/>
                  </a:lnTo>
                  <a:lnTo>
                    <a:pt x="77728" y="512619"/>
                  </a:lnTo>
                  <a:lnTo>
                    <a:pt x="97476" y="471971"/>
                  </a:lnTo>
                  <a:lnTo>
                    <a:pt x="119230" y="432532"/>
                  </a:lnTo>
                  <a:lnTo>
                    <a:pt x="142926" y="394367"/>
                  </a:lnTo>
                  <a:lnTo>
                    <a:pt x="168495" y="357544"/>
                  </a:lnTo>
                  <a:lnTo>
                    <a:pt x="195873" y="322128"/>
                  </a:lnTo>
                  <a:lnTo>
                    <a:pt x="224990" y="288187"/>
                  </a:lnTo>
                  <a:lnTo>
                    <a:pt x="255783" y="255786"/>
                  </a:lnTo>
                  <a:lnTo>
                    <a:pt x="288183" y="224994"/>
                  </a:lnTo>
                  <a:lnTo>
                    <a:pt x="322124" y="195876"/>
                  </a:lnTo>
                  <a:lnTo>
                    <a:pt x="357539" y="168498"/>
                  </a:lnTo>
                  <a:lnTo>
                    <a:pt x="394363" y="142928"/>
                  </a:lnTo>
                  <a:lnTo>
                    <a:pt x="432528" y="119233"/>
                  </a:lnTo>
                  <a:lnTo>
                    <a:pt x="471967" y="97477"/>
                  </a:lnTo>
                  <a:lnTo>
                    <a:pt x="512615" y="77729"/>
                  </a:lnTo>
                  <a:lnTo>
                    <a:pt x="554404" y="60055"/>
                  </a:lnTo>
                  <a:lnTo>
                    <a:pt x="597268" y="44522"/>
                  </a:lnTo>
                  <a:lnTo>
                    <a:pt x="641141" y="31195"/>
                  </a:lnTo>
                  <a:lnTo>
                    <a:pt x="685955" y="20142"/>
                  </a:lnTo>
                  <a:lnTo>
                    <a:pt x="731644" y="11430"/>
                  </a:lnTo>
                  <a:lnTo>
                    <a:pt x="778142" y="5124"/>
                  </a:lnTo>
                  <a:lnTo>
                    <a:pt x="825382" y="1292"/>
                  </a:lnTo>
                  <a:lnTo>
                    <a:pt x="873298" y="0"/>
                  </a:lnTo>
                  <a:lnTo>
                    <a:pt x="922766" y="1400"/>
                  </a:lnTo>
                  <a:lnTo>
                    <a:pt x="971837" y="5573"/>
                  </a:lnTo>
                  <a:lnTo>
                    <a:pt x="1020404" y="12474"/>
                  </a:lnTo>
                  <a:lnTo>
                    <a:pt x="1068360" y="22058"/>
                  </a:lnTo>
                  <a:lnTo>
                    <a:pt x="1115598" y="34282"/>
                  </a:lnTo>
                  <a:lnTo>
                    <a:pt x="1162012" y="49101"/>
                  </a:lnTo>
                  <a:lnTo>
                    <a:pt x="1207494" y="66471"/>
                  </a:lnTo>
                  <a:lnTo>
                    <a:pt x="1251938" y="86348"/>
                  </a:lnTo>
                  <a:lnTo>
                    <a:pt x="1295237" y="108687"/>
                  </a:lnTo>
                  <a:lnTo>
                    <a:pt x="1337284" y="133445"/>
                  </a:lnTo>
                  <a:lnTo>
                    <a:pt x="1377971" y="160577"/>
                  </a:lnTo>
                  <a:lnTo>
                    <a:pt x="1417194" y="190038"/>
                  </a:lnTo>
                  <a:lnTo>
                    <a:pt x="1454844" y="221785"/>
                  </a:lnTo>
                  <a:lnTo>
                    <a:pt x="1490814" y="255774"/>
                  </a:lnTo>
                  <a:lnTo>
                    <a:pt x="1524803" y="291744"/>
                  </a:lnTo>
                  <a:lnTo>
                    <a:pt x="1556550" y="329393"/>
                  </a:lnTo>
                  <a:lnTo>
                    <a:pt x="1586012" y="368615"/>
                  </a:lnTo>
                  <a:lnTo>
                    <a:pt x="1613144" y="409303"/>
                  </a:lnTo>
                  <a:lnTo>
                    <a:pt x="1637901" y="451349"/>
                  </a:lnTo>
                  <a:lnTo>
                    <a:pt x="1660241" y="494648"/>
                  </a:lnTo>
                  <a:lnTo>
                    <a:pt x="1680118" y="539092"/>
                  </a:lnTo>
                  <a:lnTo>
                    <a:pt x="1697488" y="584575"/>
                  </a:lnTo>
                  <a:lnTo>
                    <a:pt x="1712308" y="630989"/>
                  </a:lnTo>
                  <a:lnTo>
                    <a:pt x="1724532" y="678228"/>
                  </a:lnTo>
                  <a:lnTo>
                    <a:pt x="1734116" y="726186"/>
                  </a:lnTo>
                  <a:lnTo>
                    <a:pt x="1741017" y="774754"/>
                  </a:lnTo>
                  <a:lnTo>
                    <a:pt x="1745190" y="823827"/>
                  </a:lnTo>
                  <a:lnTo>
                    <a:pt x="1746591" y="873298"/>
                  </a:lnTo>
                  <a:lnTo>
                    <a:pt x="1745299" y="921212"/>
                  </a:lnTo>
                  <a:lnTo>
                    <a:pt x="1741467" y="968451"/>
                  </a:lnTo>
                  <a:lnTo>
                    <a:pt x="1735161" y="1014949"/>
                  </a:lnTo>
                  <a:lnTo>
                    <a:pt x="1726449" y="1060638"/>
                  </a:lnTo>
                  <a:lnTo>
                    <a:pt x="1715396" y="1105451"/>
                  </a:lnTo>
                  <a:lnTo>
                    <a:pt x="1702070" y="1149324"/>
                  </a:lnTo>
                  <a:lnTo>
                    <a:pt x="1686537" y="1192187"/>
                  </a:lnTo>
                  <a:lnTo>
                    <a:pt x="1668863" y="1233976"/>
                  </a:lnTo>
                  <a:lnTo>
                    <a:pt x="1649116" y="1274624"/>
                  </a:lnTo>
                  <a:lnTo>
                    <a:pt x="1627361" y="1314064"/>
                  </a:lnTo>
                  <a:lnTo>
                    <a:pt x="1603666" y="1352228"/>
                  </a:lnTo>
                  <a:lnTo>
                    <a:pt x="1578097" y="1389052"/>
                  </a:lnTo>
                  <a:lnTo>
                    <a:pt x="1550720" y="1424468"/>
                  </a:lnTo>
                  <a:lnTo>
                    <a:pt x="1521602" y="1458409"/>
                  </a:lnTo>
                  <a:lnTo>
                    <a:pt x="1490810" y="1490809"/>
                  </a:lnTo>
                  <a:lnTo>
                    <a:pt x="1458411" y="1521602"/>
                  </a:lnTo>
                  <a:lnTo>
                    <a:pt x="1424470" y="1550720"/>
                  </a:lnTo>
                  <a:lnTo>
                    <a:pt x="1389054" y="1578097"/>
                  </a:lnTo>
                  <a:lnTo>
                    <a:pt x="1352231" y="1603667"/>
                  </a:lnTo>
                  <a:lnTo>
                    <a:pt x="1314067" y="1627363"/>
                  </a:lnTo>
                  <a:lnTo>
                    <a:pt x="1274627" y="1649118"/>
                  </a:lnTo>
                  <a:lnTo>
                    <a:pt x="1233980" y="1668866"/>
                  </a:lnTo>
                  <a:lnTo>
                    <a:pt x="1192191" y="1686540"/>
                  </a:lnTo>
                  <a:lnTo>
                    <a:pt x="1149327" y="1702074"/>
                  </a:lnTo>
                  <a:lnTo>
                    <a:pt x="1105455" y="1715400"/>
                  </a:lnTo>
                  <a:lnTo>
                    <a:pt x="1060640" y="1726453"/>
                  </a:lnTo>
                  <a:lnTo>
                    <a:pt x="1014951" y="1735166"/>
                  </a:lnTo>
                  <a:lnTo>
                    <a:pt x="968453" y="1741471"/>
                  </a:lnTo>
                  <a:lnTo>
                    <a:pt x="921213" y="1745304"/>
                  </a:lnTo>
                  <a:lnTo>
                    <a:pt x="873298" y="1746596"/>
                  </a:lnTo>
                  <a:lnTo>
                    <a:pt x="825382" y="1745304"/>
                  </a:lnTo>
                  <a:lnTo>
                    <a:pt x="778142" y="1741471"/>
                  </a:lnTo>
                  <a:lnTo>
                    <a:pt x="731644" y="1735166"/>
                  </a:lnTo>
                  <a:lnTo>
                    <a:pt x="685955" y="1726453"/>
                  </a:lnTo>
                  <a:lnTo>
                    <a:pt x="641141" y="1715400"/>
                  </a:lnTo>
                  <a:lnTo>
                    <a:pt x="597268" y="1702074"/>
                  </a:lnTo>
                  <a:lnTo>
                    <a:pt x="554404" y="1686540"/>
                  </a:lnTo>
                  <a:lnTo>
                    <a:pt x="512615" y="1668866"/>
                  </a:lnTo>
                  <a:lnTo>
                    <a:pt x="471967" y="1649118"/>
                  </a:lnTo>
                  <a:lnTo>
                    <a:pt x="432528" y="1627363"/>
                  </a:lnTo>
                  <a:lnTo>
                    <a:pt x="394363" y="1603667"/>
                  </a:lnTo>
                  <a:lnTo>
                    <a:pt x="357539" y="1578097"/>
                  </a:lnTo>
                  <a:lnTo>
                    <a:pt x="322124" y="1550720"/>
                  </a:lnTo>
                  <a:lnTo>
                    <a:pt x="288183" y="1521602"/>
                  </a:lnTo>
                  <a:lnTo>
                    <a:pt x="255783" y="1490809"/>
                  </a:lnTo>
                  <a:lnTo>
                    <a:pt x="224990" y="1458409"/>
                  </a:lnTo>
                  <a:lnTo>
                    <a:pt x="195873" y="1424468"/>
                  </a:lnTo>
                  <a:lnTo>
                    <a:pt x="168495" y="1389052"/>
                  </a:lnTo>
                  <a:lnTo>
                    <a:pt x="142926" y="1352228"/>
                  </a:lnTo>
                  <a:lnTo>
                    <a:pt x="119230" y="1314064"/>
                  </a:lnTo>
                  <a:lnTo>
                    <a:pt x="97476" y="1274624"/>
                  </a:lnTo>
                  <a:lnTo>
                    <a:pt x="77728" y="1233976"/>
                  </a:lnTo>
                  <a:lnTo>
                    <a:pt x="60054" y="1192187"/>
                  </a:lnTo>
                  <a:lnTo>
                    <a:pt x="44521" y="1149324"/>
                  </a:lnTo>
                  <a:lnTo>
                    <a:pt x="31195" y="1105451"/>
                  </a:lnTo>
                  <a:lnTo>
                    <a:pt x="20142" y="1060638"/>
                  </a:lnTo>
                  <a:lnTo>
                    <a:pt x="11430" y="1014949"/>
                  </a:lnTo>
                  <a:lnTo>
                    <a:pt x="5124" y="968451"/>
                  </a:lnTo>
                  <a:lnTo>
                    <a:pt x="1292" y="921212"/>
                  </a:lnTo>
                  <a:lnTo>
                    <a:pt x="0" y="8732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8800" y="1823791"/>
            <a:ext cx="1087438" cy="10708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175" algn="ctr">
              <a:spcBef>
                <a:spcPts val="50"/>
              </a:spcBef>
            </a:pPr>
            <a:r>
              <a:rPr sz="1450" spc="-45" dirty="0">
                <a:latin typeface="Lato"/>
                <a:cs typeface="Lato"/>
              </a:rPr>
              <a:t>FLAN-</a:t>
            </a:r>
            <a:r>
              <a:rPr sz="1450" spc="-13" dirty="0">
                <a:latin typeface="Lato"/>
                <a:cs typeface="Lato"/>
              </a:rPr>
              <a:t>T5</a:t>
            </a:r>
            <a:endParaRPr sz="1450">
              <a:latin typeface="Lato"/>
              <a:cs typeface="Lato"/>
            </a:endParaRPr>
          </a:p>
          <a:p>
            <a:pPr>
              <a:spcBef>
                <a:spcPts val="1698"/>
              </a:spcBef>
            </a:pPr>
            <a:endParaRPr sz="1450">
              <a:latin typeface="Lato"/>
              <a:cs typeface="Lato"/>
            </a:endParaRPr>
          </a:p>
          <a:p>
            <a:pPr marL="6350" marR="2540" indent="-318" algn="ctr">
              <a:spcBef>
                <a:spcPts val="3"/>
              </a:spcBef>
            </a:pPr>
            <a:r>
              <a:rPr sz="1300" spc="-5" dirty="0">
                <a:latin typeface="Lato"/>
                <a:cs typeface="Lato"/>
              </a:rPr>
              <a:t>Dialog summarization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166423" y="1538866"/>
            <a:ext cx="7506653" cy="2775903"/>
            <a:chOff x="2332845" y="3077731"/>
            <a:chExt cx="15013305" cy="5551805"/>
          </a:xfrm>
        </p:grpSpPr>
        <p:sp>
          <p:nvSpPr>
            <p:cNvPr id="4" name="object 4"/>
            <p:cNvSpPr/>
            <p:nvPr/>
          </p:nvSpPr>
          <p:spPr>
            <a:xfrm>
              <a:off x="6788661" y="3221693"/>
              <a:ext cx="1270" cy="5327015"/>
            </a:xfrm>
            <a:custGeom>
              <a:avLst/>
              <a:gdLst/>
              <a:ahLst/>
              <a:cxnLst/>
              <a:rect l="l" t="t" r="r" b="b"/>
              <a:pathLst>
                <a:path w="1270" h="5327015">
                  <a:moveTo>
                    <a:pt x="1174" y="532693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7199" y="3077731"/>
              <a:ext cx="122949" cy="158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51895" y="8604582"/>
              <a:ext cx="14975205" cy="5715"/>
            </a:xfrm>
            <a:custGeom>
              <a:avLst/>
              <a:gdLst/>
              <a:ahLst/>
              <a:cxnLst/>
              <a:rect l="l" t="t" r="r" b="b"/>
              <a:pathLst>
                <a:path w="14975205" h="5715">
                  <a:moveTo>
                    <a:pt x="0" y="5399"/>
                  </a:moveTo>
                  <a:lnTo>
                    <a:pt x="1497476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5512" y="3267430"/>
            <a:ext cx="1097598" cy="179536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3"/>
              </a:lnSpc>
            </a:pPr>
            <a:r>
              <a:rPr sz="1200" spc="138" dirty="0">
                <a:latin typeface="Roboto Medium"/>
                <a:cs typeface="Roboto Medium"/>
              </a:rPr>
              <a:t>flan_t5_base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9162" y="3437864"/>
            <a:ext cx="165862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011873" algn="l"/>
              </a:tabLst>
            </a:pPr>
            <a:r>
              <a:rPr sz="1200" spc="208" dirty="0">
                <a:latin typeface="Roboto Medium"/>
                <a:cs typeface="Roboto Medium"/>
              </a:rPr>
              <a:t>{‘rouge1’: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0.2334,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0601" y="3620744"/>
            <a:ext cx="184150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920432" algn="l"/>
              </a:tabLst>
            </a:pPr>
            <a:r>
              <a:rPr sz="1200" spc="198" dirty="0">
                <a:latin typeface="Roboto Medium"/>
                <a:cs typeface="Roboto Medium"/>
              </a:rPr>
              <a:t>‘rouge2’: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0.0760,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920432" algn="l"/>
              </a:tabLst>
            </a:pPr>
            <a:r>
              <a:rPr sz="1200" spc="200" dirty="0">
                <a:latin typeface="Roboto Medium"/>
                <a:cs typeface="Roboto Medium"/>
              </a:rPr>
              <a:t>‘rougeL’: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0.2014,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1194753" algn="l"/>
              </a:tabLst>
            </a:pPr>
            <a:r>
              <a:rPr sz="1200" spc="130" dirty="0">
                <a:latin typeface="Roboto Medium"/>
                <a:cs typeface="Roboto Medium"/>
              </a:rPr>
              <a:t>‘rougeLsum’: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15" dirty="0">
                <a:latin typeface="Roboto Medium"/>
                <a:cs typeface="Roboto Medium"/>
              </a:rPr>
              <a:t>0.2015}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5592" y="1707934"/>
            <a:ext cx="2378075" cy="179536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3"/>
              </a:lnSpc>
            </a:pPr>
            <a:r>
              <a:rPr sz="1200" spc="170" dirty="0">
                <a:latin typeface="Roboto Medium"/>
                <a:cs typeface="Roboto Medium"/>
              </a:rPr>
              <a:t>flan_t5_base_instruct_lora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9242" y="1878368"/>
            <a:ext cx="165862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011873" algn="l"/>
              </a:tabLst>
            </a:pPr>
            <a:r>
              <a:rPr sz="1200" spc="208" dirty="0">
                <a:latin typeface="Roboto Medium"/>
                <a:cs typeface="Roboto Medium"/>
              </a:rPr>
              <a:t>{‘rouge1’: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0.4081,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0682" y="2061247"/>
            <a:ext cx="184150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920432" algn="l"/>
              </a:tabLst>
            </a:pPr>
            <a:r>
              <a:rPr sz="1200" spc="198" dirty="0">
                <a:latin typeface="Roboto Medium"/>
                <a:cs typeface="Roboto Medium"/>
              </a:rPr>
              <a:t>‘rouge2’: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0.1633,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920432" algn="l"/>
              </a:tabLst>
            </a:pPr>
            <a:r>
              <a:rPr sz="1200" spc="200" dirty="0">
                <a:latin typeface="Roboto Medium"/>
                <a:cs typeface="Roboto Medium"/>
              </a:rPr>
              <a:t>‘rougeL’: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0.3251,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1194753" algn="l"/>
              </a:tabLst>
            </a:pPr>
            <a:r>
              <a:rPr sz="1200" spc="130" dirty="0">
                <a:latin typeface="Roboto Medium"/>
                <a:cs typeface="Roboto Medium"/>
              </a:rPr>
              <a:t>‘rougeLsum’: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15" dirty="0">
                <a:latin typeface="Roboto Medium"/>
                <a:cs typeface="Roboto Medium"/>
              </a:rPr>
              <a:t>0.3249}</a:t>
            </a:r>
            <a:endParaRPr sz="1200">
              <a:latin typeface="Roboto Medium"/>
              <a:cs typeface="Roboto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69144" y="1521478"/>
            <a:ext cx="61595" cy="510858"/>
            <a:chOff x="12338287" y="3042956"/>
            <a:chExt cx="123189" cy="1021715"/>
          </a:xfrm>
        </p:grpSpPr>
        <p:sp>
          <p:nvSpPr>
            <p:cNvPr id="15" name="object 15"/>
            <p:cNvSpPr/>
            <p:nvPr/>
          </p:nvSpPr>
          <p:spPr>
            <a:xfrm>
              <a:off x="12399775" y="3057243"/>
              <a:ext cx="0" cy="862965"/>
            </a:xfrm>
            <a:custGeom>
              <a:avLst/>
              <a:gdLst/>
              <a:ahLst/>
              <a:cxnLst/>
              <a:rect l="l" t="t" r="r" b="b"/>
              <a:pathLst>
                <a:path h="862964">
                  <a:moveTo>
                    <a:pt x="0" y="0"/>
                  </a:moveTo>
                  <a:lnTo>
                    <a:pt x="0" y="862948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8287" y="3905904"/>
              <a:ext cx="122974" cy="1582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548779" y="1533136"/>
            <a:ext cx="2378075" cy="179536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3"/>
              </a:lnSpc>
            </a:pPr>
            <a:r>
              <a:rPr sz="1200" spc="180" dirty="0">
                <a:latin typeface="Roboto Medium"/>
                <a:cs typeface="Roboto Medium"/>
              </a:rPr>
              <a:t>flan_t5_base_instruct_full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42429" y="1703570"/>
            <a:ext cx="1658620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1011873" algn="l"/>
              </a:tabLst>
            </a:pPr>
            <a:r>
              <a:rPr sz="1200" spc="208" dirty="0">
                <a:latin typeface="Roboto Medium"/>
                <a:cs typeface="Roboto Medium"/>
              </a:rPr>
              <a:t>{‘rouge1’: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0.4216,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3869" y="1886450"/>
            <a:ext cx="184150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920432" algn="l"/>
              </a:tabLst>
            </a:pPr>
            <a:r>
              <a:rPr sz="1200" spc="198" dirty="0">
                <a:latin typeface="Roboto Medium"/>
                <a:cs typeface="Roboto Medium"/>
              </a:rPr>
              <a:t>‘rouge2’: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0.1804,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920432" algn="l"/>
              </a:tabLst>
            </a:pPr>
            <a:r>
              <a:rPr sz="1200" spc="200" dirty="0">
                <a:latin typeface="Roboto Medium"/>
                <a:cs typeface="Roboto Medium"/>
              </a:rPr>
              <a:t>‘rougeL’: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35" dirty="0">
                <a:latin typeface="Roboto Medium"/>
                <a:cs typeface="Roboto Medium"/>
              </a:rPr>
              <a:t>0.3384,</a:t>
            </a:r>
            <a:endParaRPr sz="1200">
              <a:latin typeface="Roboto Medium"/>
              <a:cs typeface="Roboto Medium"/>
            </a:endParaRPr>
          </a:p>
          <a:p>
            <a:pPr marL="6350">
              <a:tabLst>
                <a:tab pos="1194753" algn="l"/>
              </a:tabLst>
            </a:pPr>
            <a:r>
              <a:rPr sz="1200" spc="130" dirty="0">
                <a:latin typeface="Roboto Medium"/>
                <a:cs typeface="Roboto Medium"/>
              </a:rPr>
              <a:t>‘rougeLsum’:</a:t>
            </a:r>
            <a:r>
              <a:rPr sz="1200" dirty="0">
                <a:latin typeface="Roboto Medium"/>
                <a:cs typeface="Roboto Medium"/>
              </a:rPr>
              <a:t>	</a:t>
            </a:r>
            <a:r>
              <a:rPr sz="1200" spc="115" dirty="0">
                <a:latin typeface="Roboto Medium"/>
                <a:cs typeface="Roboto Medium"/>
              </a:rPr>
              <a:t>0.3384}</a:t>
            </a:r>
            <a:endParaRPr sz="1200">
              <a:latin typeface="Roboto Medium"/>
              <a:cs typeface="Roboto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8925" y="1163541"/>
            <a:ext cx="910907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5" dirty="0">
                <a:solidFill>
                  <a:srgbClr val="178038"/>
                </a:solidFill>
                <a:latin typeface="Lato"/>
                <a:cs typeface="Lato"/>
              </a:rPr>
              <a:t>+80.63%</a:t>
            </a:r>
            <a:endParaRPr sz="1800">
              <a:latin typeface="Lato"/>
              <a:cs typeface="La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15283" y="1163541"/>
            <a:ext cx="72771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1800" b="1" spc="-18" dirty="0">
                <a:solidFill>
                  <a:srgbClr val="CC0000"/>
                </a:solidFill>
                <a:latin typeface="Lato"/>
                <a:cs typeface="Lato"/>
              </a:rPr>
              <a:t>-</a:t>
            </a:r>
            <a:r>
              <a:rPr sz="1800" b="1" spc="-10" dirty="0">
                <a:solidFill>
                  <a:srgbClr val="CC0000"/>
                </a:solidFill>
                <a:latin typeface="Lato"/>
                <a:cs typeface="Lato"/>
              </a:rPr>
              <a:t>3.20%</a:t>
            </a:r>
            <a:endParaRPr sz="1800">
              <a:latin typeface="Lato"/>
              <a:cs typeface="La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96728" y="986599"/>
            <a:ext cx="92392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4623" marR="2540" indent="-148590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Base</a:t>
            </a:r>
            <a:r>
              <a:rPr b="1" spc="-85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model ROUGE</a:t>
            </a:r>
            <a:endParaRPr>
              <a:latin typeface="Lato"/>
              <a:cs typeface="La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70357" y="986599"/>
            <a:ext cx="1071245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8600" marR="2540" indent="-222567">
              <a:spcBef>
                <a:spcPts val="50"/>
              </a:spcBef>
            </a:pPr>
            <a:r>
              <a:rPr b="1" dirty="0">
                <a:latin typeface="Lato"/>
                <a:cs typeface="Lato"/>
              </a:rPr>
              <a:t>Full</a:t>
            </a:r>
            <a:r>
              <a:rPr b="1" spc="-45" dirty="0">
                <a:latin typeface="Lato"/>
                <a:cs typeface="Lato"/>
              </a:rPr>
              <a:t> </a:t>
            </a:r>
            <a:r>
              <a:rPr b="1" spc="-10" dirty="0">
                <a:latin typeface="Lato"/>
                <a:cs typeface="Lato"/>
              </a:rPr>
              <a:t>fine-tune </a:t>
            </a:r>
            <a:r>
              <a:rPr b="1" spc="-5" dirty="0">
                <a:latin typeface="Lato"/>
                <a:cs typeface="Lato"/>
              </a:rPr>
              <a:t>ROUGE</a:t>
            </a:r>
            <a:endParaRPr>
              <a:latin typeface="Lato"/>
              <a:cs typeface="La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88590" y="986599"/>
            <a:ext cx="121634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01308" marR="2540" indent="-295275">
              <a:spcBef>
                <a:spcPts val="50"/>
              </a:spcBef>
              <a:tabLst>
                <a:tab pos="507047" algn="l"/>
              </a:tabLst>
            </a:pPr>
            <a:r>
              <a:rPr b="1" spc="-10" dirty="0">
                <a:latin typeface="Lato"/>
                <a:cs typeface="Lato"/>
              </a:rPr>
              <a:t>LoRA</a:t>
            </a:r>
            <a:r>
              <a:rPr b="1" dirty="0">
                <a:latin typeface="Lato"/>
                <a:cs typeface="Lato"/>
              </a:rPr>
              <a:t>	</a:t>
            </a:r>
            <a:r>
              <a:rPr b="1" spc="-5" dirty="0">
                <a:latin typeface="Lato"/>
                <a:cs typeface="Lato"/>
              </a:rPr>
              <a:t>fine</a:t>
            </a:r>
            <a:r>
              <a:rPr b="1" spc="-78" dirty="0">
                <a:latin typeface="Lato"/>
                <a:cs typeface="Lato"/>
              </a:rPr>
              <a:t> </a:t>
            </a:r>
            <a:r>
              <a:rPr b="1" spc="-10" dirty="0">
                <a:latin typeface="Lato"/>
                <a:cs typeface="Lato"/>
              </a:rPr>
              <a:t>tune </a:t>
            </a:r>
            <a:r>
              <a:rPr b="1" spc="-5" dirty="0">
                <a:latin typeface="Lato"/>
                <a:cs typeface="Lato"/>
              </a:rPr>
              <a:t>ROUGE</a:t>
            </a:r>
            <a:endParaRPr>
              <a:latin typeface="Lato"/>
              <a:cs typeface="Lato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0BC4CF1F-2386-CCF0-4D37-413DCC5B6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637" y="366446"/>
            <a:ext cx="9106683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239078">
              <a:spcBef>
                <a:spcPts val="50"/>
              </a:spcBef>
            </a:pPr>
            <a:r>
              <a:rPr dirty="0"/>
              <a:t>Sample</a:t>
            </a:r>
            <a:r>
              <a:rPr spc="-148" dirty="0"/>
              <a:t> </a:t>
            </a:r>
            <a:r>
              <a:rPr spc="-25" dirty="0"/>
              <a:t>ROUGE</a:t>
            </a:r>
            <a:r>
              <a:rPr spc="-148" dirty="0"/>
              <a:t> </a:t>
            </a:r>
            <a:r>
              <a:rPr dirty="0"/>
              <a:t>metrics</a:t>
            </a:r>
            <a:r>
              <a:rPr spc="-148" dirty="0"/>
              <a:t> </a:t>
            </a:r>
            <a:r>
              <a:rPr dirty="0"/>
              <a:t>for</a:t>
            </a:r>
            <a:r>
              <a:rPr spc="-148" dirty="0"/>
              <a:t> </a:t>
            </a:r>
            <a:r>
              <a:rPr dirty="0"/>
              <a:t>full</a:t>
            </a:r>
            <a:r>
              <a:rPr spc="-148" dirty="0"/>
              <a:t> </a:t>
            </a:r>
            <a:r>
              <a:rPr spc="-35" dirty="0"/>
              <a:t>vs.</a:t>
            </a:r>
            <a:r>
              <a:rPr spc="-145" dirty="0"/>
              <a:t> </a:t>
            </a:r>
            <a:r>
              <a:rPr spc="-15" dirty="0"/>
              <a:t>LoRA</a:t>
            </a:r>
            <a:r>
              <a:rPr spc="-148" dirty="0"/>
              <a:t> </a:t>
            </a:r>
            <a:r>
              <a:rPr spc="-15" dirty="0"/>
              <a:t>fine-</a:t>
            </a:r>
            <a:r>
              <a:rPr spc="-5" dirty="0"/>
              <a:t>tuning</a:t>
            </a: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EC6A5942-6C95-0D88-17A0-B4587445E684}"/>
              </a:ext>
            </a:extLst>
          </p:cNvPr>
          <p:cNvSpPr txBox="1"/>
          <p:nvPr/>
        </p:nvSpPr>
        <p:spPr>
          <a:xfrm>
            <a:off x="450214" y="3973098"/>
            <a:ext cx="765493" cy="498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spcBef>
                <a:spcPts val="50"/>
              </a:spcBef>
            </a:pPr>
            <a:r>
              <a:rPr sz="1600" spc="-5" dirty="0">
                <a:latin typeface="Lato"/>
                <a:cs typeface="Lato"/>
              </a:rPr>
              <a:t>Baseline score</a:t>
            </a:r>
            <a:endParaRPr sz="1600" dirty="0">
              <a:latin typeface="Lato"/>
              <a:cs typeface="Lato"/>
            </a:endParaRPr>
          </a:p>
        </p:txBody>
      </p:sp>
      <p:grpSp>
        <p:nvGrpSpPr>
          <p:cNvPr id="40" name="object 13">
            <a:extLst>
              <a:ext uri="{FF2B5EF4-FFF2-40B4-BE49-F238E27FC236}">
                <a16:creationId xmlns:a16="http://schemas.microsoft.com/office/drawing/2014/main" id="{6090CFE2-25C3-C612-0DDE-517C8397C871}"/>
              </a:ext>
            </a:extLst>
          </p:cNvPr>
          <p:cNvGrpSpPr/>
          <p:nvPr/>
        </p:nvGrpSpPr>
        <p:grpSpPr>
          <a:xfrm>
            <a:off x="563192" y="1508016"/>
            <a:ext cx="878205" cy="878205"/>
            <a:chOff x="787715" y="3016031"/>
            <a:chExt cx="1756410" cy="1756410"/>
          </a:xfrm>
        </p:grpSpPr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D0DC1FA4-A4C0-3461-DC16-CCC2B0E6C102}"/>
                </a:ext>
              </a:extLst>
            </p:cNvPr>
            <p:cNvSpPr/>
            <p:nvPr/>
          </p:nvSpPr>
          <p:spPr>
            <a:xfrm>
              <a:off x="792478" y="3020793"/>
              <a:ext cx="1746885" cy="1746885"/>
            </a:xfrm>
            <a:custGeom>
              <a:avLst/>
              <a:gdLst/>
              <a:ahLst/>
              <a:cxnLst/>
              <a:rect l="l" t="t" r="r" b="b"/>
              <a:pathLst>
                <a:path w="1746885" h="1746885">
                  <a:moveTo>
                    <a:pt x="873298" y="1746596"/>
                  </a:moveTo>
                  <a:lnTo>
                    <a:pt x="825382" y="1745304"/>
                  </a:lnTo>
                  <a:lnTo>
                    <a:pt x="778142" y="1741472"/>
                  </a:lnTo>
                  <a:lnTo>
                    <a:pt x="731644" y="1735166"/>
                  </a:lnTo>
                  <a:lnTo>
                    <a:pt x="685955" y="1726453"/>
                  </a:lnTo>
                  <a:lnTo>
                    <a:pt x="641141" y="1715400"/>
                  </a:lnTo>
                  <a:lnTo>
                    <a:pt x="597268" y="1702074"/>
                  </a:lnTo>
                  <a:lnTo>
                    <a:pt x="554404" y="1686540"/>
                  </a:lnTo>
                  <a:lnTo>
                    <a:pt x="512615" y="1668866"/>
                  </a:lnTo>
                  <a:lnTo>
                    <a:pt x="471967" y="1649118"/>
                  </a:lnTo>
                  <a:lnTo>
                    <a:pt x="432528" y="1627363"/>
                  </a:lnTo>
                  <a:lnTo>
                    <a:pt x="394363" y="1603667"/>
                  </a:lnTo>
                  <a:lnTo>
                    <a:pt x="357539" y="1578097"/>
                  </a:lnTo>
                  <a:lnTo>
                    <a:pt x="322124" y="1550720"/>
                  </a:lnTo>
                  <a:lnTo>
                    <a:pt x="288183" y="1521602"/>
                  </a:lnTo>
                  <a:lnTo>
                    <a:pt x="255783" y="1490809"/>
                  </a:lnTo>
                  <a:lnTo>
                    <a:pt x="224991" y="1458409"/>
                  </a:lnTo>
                  <a:lnTo>
                    <a:pt x="195873" y="1424468"/>
                  </a:lnTo>
                  <a:lnTo>
                    <a:pt x="168495" y="1389052"/>
                  </a:lnTo>
                  <a:lnTo>
                    <a:pt x="142926" y="1352228"/>
                  </a:lnTo>
                  <a:lnTo>
                    <a:pt x="119230" y="1314064"/>
                  </a:lnTo>
                  <a:lnTo>
                    <a:pt x="97476" y="1274624"/>
                  </a:lnTo>
                  <a:lnTo>
                    <a:pt x="77728" y="1233977"/>
                  </a:lnTo>
                  <a:lnTo>
                    <a:pt x="60054" y="1192187"/>
                  </a:lnTo>
                  <a:lnTo>
                    <a:pt x="44521" y="1149324"/>
                  </a:lnTo>
                  <a:lnTo>
                    <a:pt x="31195" y="1105451"/>
                  </a:lnTo>
                  <a:lnTo>
                    <a:pt x="20142" y="1060638"/>
                  </a:lnTo>
                  <a:lnTo>
                    <a:pt x="11430" y="1014949"/>
                  </a:lnTo>
                  <a:lnTo>
                    <a:pt x="5124" y="968451"/>
                  </a:lnTo>
                  <a:lnTo>
                    <a:pt x="1292" y="921212"/>
                  </a:lnTo>
                  <a:lnTo>
                    <a:pt x="0" y="873298"/>
                  </a:lnTo>
                  <a:lnTo>
                    <a:pt x="1292" y="825383"/>
                  </a:lnTo>
                  <a:lnTo>
                    <a:pt x="5124" y="778144"/>
                  </a:lnTo>
                  <a:lnTo>
                    <a:pt x="11430" y="731647"/>
                  </a:lnTo>
                  <a:lnTo>
                    <a:pt x="20142" y="685958"/>
                  </a:lnTo>
                  <a:lnTo>
                    <a:pt x="31195" y="641144"/>
                  </a:lnTo>
                  <a:lnTo>
                    <a:pt x="44521" y="597272"/>
                  </a:lnTo>
                  <a:lnTo>
                    <a:pt x="60054" y="554408"/>
                  </a:lnTo>
                  <a:lnTo>
                    <a:pt x="77728" y="512619"/>
                  </a:lnTo>
                  <a:lnTo>
                    <a:pt x="97476" y="471971"/>
                  </a:lnTo>
                  <a:lnTo>
                    <a:pt x="119230" y="432532"/>
                  </a:lnTo>
                  <a:lnTo>
                    <a:pt x="142926" y="394367"/>
                  </a:lnTo>
                  <a:lnTo>
                    <a:pt x="168495" y="357544"/>
                  </a:lnTo>
                  <a:lnTo>
                    <a:pt x="195873" y="322128"/>
                  </a:lnTo>
                  <a:lnTo>
                    <a:pt x="224991" y="288187"/>
                  </a:lnTo>
                  <a:lnTo>
                    <a:pt x="255796" y="255774"/>
                  </a:lnTo>
                  <a:lnTo>
                    <a:pt x="288183" y="224994"/>
                  </a:lnTo>
                  <a:lnTo>
                    <a:pt x="322124" y="195876"/>
                  </a:lnTo>
                  <a:lnTo>
                    <a:pt x="357539" y="168498"/>
                  </a:lnTo>
                  <a:lnTo>
                    <a:pt x="394363" y="142928"/>
                  </a:lnTo>
                  <a:lnTo>
                    <a:pt x="432528" y="119233"/>
                  </a:lnTo>
                  <a:lnTo>
                    <a:pt x="471967" y="97477"/>
                  </a:lnTo>
                  <a:lnTo>
                    <a:pt x="512615" y="77729"/>
                  </a:lnTo>
                  <a:lnTo>
                    <a:pt x="554404" y="60055"/>
                  </a:lnTo>
                  <a:lnTo>
                    <a:pt x="597268" y="44522"/>
                  </a:lnTo>
                  <a:lnTo>
                    <a:pt x="641141" y="31195"/>
                  </a:lnTo>
                  <a:lnTo>
                    <a:pt x="685955" y="20142"/>
                  </a:lnTo>
                  <a:lnTo>
                    <a:pt x="731644" y="11430"/>
                  </a:lnTo>
                  <a:lnTo>
                    <a:pt x="778142" y="5124"/>
                  </a:lnTo>
                  <a:lnTo>
                    <a:pt x="825382" y="1292"/>
                  </a:lnTo>
                  <a:lnTo>
                    <a:pt x="873298" y="0"/>
                  </a:lnTo>
                  <a:lnTo>
                    <a:pt x="922766" y="1400"/>
                  </a:lnTo>
                  <a:lnTo>
                    <a:pt x="971837" y="5573"/>
                  </a:lnTo>
                  <a:lnTo>
                    <a:pt x="1020404" y="12474"/>
                  </a:lnTo>
                  <a:lnTo>
                    <a:pt x="1068360" y="22058"/>
                  </a:lnTo>
                  <a:lnTo>
                    <a:pt x="1115598" y="34282"/>
                  </a:lnTo>
                  <a:lnTo>
                    <a:pt x="1162012" y="49101"/>
                  </a:lnTo>
                  <a:lnTo>
                    <a:pt x="1207494" y="66471"/>
                  </a:lnTo>
                  <a:lnTo>
                    <a:pt x="1251938" y="86348"/>
                  </a:lnTo>
                  <a:lnTo>
                    <a:pt x="1295237" y="108687"/>
                  </a:lnTo>
                  <a:lnTo>
                    <a:pt x="1337284" y="133445"/>
                  </a:lnTo>
                  <a:lnTo>
                    <a:pt x="1377972" y="160577"/>
                  </a:lnTo>
                  <a:lnTo>
                    <a:pt x="1417194" y="190038"/>
                  </a:lnTo>
                  <a:lnTo>
                    <a:pt x="1454844" y="221785"/>
                  </a:lnTo>
                  <a:lnTo>
                    <a:pt x="1490826" y="255786"/>
                  </a:lnTo>
                  <a:lnTo>
                    <a:pt x="1524803" y="291744"/>
                  </a:lnTo>
                  <a:lnTo>
                    <a:pt x="1556550" y="329393"/>
                  </a:lnTo>
                  <a:lnTo>
                    <a:pt x="1586012" y="368615"/>
                  </a:lnTo>
                  <a:lnTo>
                    <a:pt x="1613144" y="409303"/>
                  </a:lnTo>
                  <a:lnTo>
                    <a:pt x="1637901" y="451349"/>
                  </a:lnTo>
                  <a:lnTo>
                    <a:pt x="1660241" y="494648"/>
                  </a:lnTo>
                  <a:lnTo>
                    <a:pt x="1680118" y="539092"/>
                  </a:lnTo>
                  <a:lnTo>
                    <a:pt x="1697488" y="584575"/>
                  </a:lnTo>
                  <a:lnTo>
                    <a:pt x="1712308" y="630989"/>
                  </a:lnTo>
                  <a:lnTo>
                    <a:pt x="1724532" y="678228"/>
                  </a:lnTo>
                  <a:lnTo>
                    <a:pt x="1734116" y="726186"/>
                  </a:lnTo>
                  <a:lnTo>
                    <a:pt x="1741017" y="774754"/>
                  </a:lnTo>
                  <a:lnTo>
                    <a:pt x="1745190" y="823827"/>
                  </a:lnTo>
                  <a:lnTo>
                    <a:pt x="1746591" y="873298"/>
                  </a:lnTo>
                  <a:lnTo>
                    <a:pt x="1745299" y="921212"/>
                  </a:lnTo>
                  <a:lnTo>
                    <a:pt x="1741467" y="968451"/>
                  </a:lnTo>
                  <a:lnTo>
                    <a:pt x="1735161" y="1014949"/>
                  </a:lnTo>
                  <a:lnTo>
                    <a:pt x="1726449" y="1060638"/>
                  </a:lnTo>
                  <a:lnTo>
                    <a:pt x="1715396" y="1105451"/>
                  </a:lnTo>
                  <a:lnTo>
                    <a:pt x="1702070" y="1149324"/>
                  </a:lnTo>
                  <a:lnTo>
                    <a:pt x="1686537" y="1192187"/>
                  </a:lnTo>
                  <a:lnTo>
                    <a:pt x="1668863" y="1233977"/>
                  </a:lnTo>
                  <a:lnTo>
                    <a:pt x="1649116" y="1274624"/>
                  </a:lnTo>
                  <a:lnTo>
                    <a:pt x="1627361" y="1314064"/>
                  </a:lnTo>
                  <a:lnTo>
                    <a:pt x="1603666" y="1352228"/>
                  </a:lnTo>
                  <a:lnTo>
                    <a:pt x="1578097" y="1389052"/>
                  </a:lnTo>
                  <a:lnTo>
                    <a:pt x="1550720" y="1424468"/>
                  </a:lnTo>
                  <a:lnTo>
                    <a:pt x="1521602" y="1458409"/>
                  </a:lnTo>
                  <a:lnTo>
                    <a:pt x="1490810" y="1490809"/>
                  </a:lnTo>
                  <a:lnTo>
                    <a:pt x="1458411" y="1521602"/>
                  </a:lnTo>
                  <a:lnTo>
                    <a:pt x="1424470" y="1550720"/>
                  </a:lnTo>
                  <a:lnTo>
                    <a:pt x="1389055" y="1578097"/>
                  </a:lnTo>
                  <a:lnTo>
                    <a:pt x="1352231" y="1603667"/>
                  </a:lnTo>
                  <a:lnTo>
                    <a:pt x="1314067" y="1627363"/>
                  </a:lnTo>
                  <a:lnTo>
                    <a:pt x="1274627" y="1649118"/>
                  </a:lnTo>
                  <a:lnTo>
                    <a:pt x="1233980" y="1668866"/>
                  </a:lnTo>
                  <a:lnTo>
                    <a:pt x="1192191" y="1686540"/>
                  </a:lnTo>
                  <a:lnTo>
                    <a:pt x="1149327" y="1702074"/>
                  </a:lnTo>
                  <a:lnTo>
                    <a:pt x="1105455" y="1715400"/>
                  </a:lnTo>
                  <a:lnTo>
                    <a:pt x="1060640" y="1726453"/>
                  </a:lnTo>
                  <a:lnTo>
                    <a:pt x="1014951" y="1735166"/>
                  </a:lnTo>
                  <a:lnTo>
                    <a:pt x="968453" y="1741472"/>
                  </a:lnTo>
                  <a:lnTo>
                    <a:pt x="921213" y="1745304"/>
                  </a:lnTo>
                  <a:lnTo>
                    <a:pt x="873298" y="1746596"/>
                  </a:lnTo>
                  <a:close/>
                </a:path>
              </a:pathLst>
            </a:custGeom>
            <a:solidFill>
              <a:srgbClr val="D699FF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C55E64A3-3B7F-4AB2-81CF-ED30A51B9D35}"/>
                </a:ext>
              </a:extLst>
            </p:cNvPr>
            <p:cNvSpPr/>
            <p:nvPr/>
          </p:nvSpPr>
          <p:spPr>
            <a:xfrm>
              <a:off x="792478" y="3020793"/>
              <a:ext cx="1746885" cy="1746885"/>
            </a:xfrm>
            <a:custGeom>
              <a:avLst/>
              <a:gdLst/>
              <a:ahLst/>
              <a:cxnLst/>
              <a:rect l="l" t="t" r="r" b="b"/>
              <a:pathLst>
                <a:path w="1746885" h="1746885">
                  <a:moveTo>
                    <a:pt x="0" y="873298"/>
                  </a:moveTo>
                  <a:lnTo>
                    <a:pt x="1292" y="825383"/>
                  </a:lnTo>
                  <a:lnTo>
                    <a:pt x="5124" y="778144"/>
                  </a:lnTo>
                  <a:lnTo>
                    <a:pt x="11430" y="731647"/>
                  </a:lnTo>
                  <a:lnTo>
                    <a:pt x="20142" y="685958"/>
                  </a:lnTo>
                  <a:lnTo>
                    <a:pt x="31195" y="641144"/>
                  </a:lnTo>
                  <a:lnTo>
                    <a:pt x="44521" y="597272"/>
                  </a:lnTo>
                  <a:lnTo>
                    <a:pt x="60054" y="554408"/>
                  </a:lnTo>
                  <a:lnTo>
                    <a:pt x="77728" y="512619"/>
                  </a:lnTo>
                  <a:lnTo>
                    <a:pt x="97476" y="471971"/>
                  </a:lnTo>
                  <a:lnTo>
                    <a:pt x="119230" y="432532"/>
                  </a:lnTo>
                  <a:lnTo>
                    <a:pt x="142926" y="394367"/>
                  </a:lnTo>
                  <a:lnTo>
                    <a:pt x="168495" y="357544"/>
                  </a:lnTo>
                  <a:lnTo>
                    <a:pt x="195873" y="322128"/>
                  </a:lnTo>
                  <a:lnTo>
                    <a:pt x="224990" y="288187"/>
                  </a:lnTo>
                  <a:lnTo>
                    <a:pt x="255783" y="255786"/>
                  </a:lnTo>
                  <a:lnTo>
                    <a:pt x="288183" y="224994"/>
                  </a:lnTo>
                  <a:lnTo>
                    <a:pt x="322124" y="195876"/>
                  </a:lnTo>
                  <a:lnTo>
                    <a:pt x="357539" y="168498"/>
                  </a:lnTo>
                  <a:lnTo>
                    <a:pt x="394363" y="142928"/>
                  </a:lnTo>
                  <a:lnTo>
                    <a:pt x="432528" y="119233"/>
                  </a:lnTo>
                  <a:lnTo>
                    <a:pt x="471967" y="97477"/>
                  </a:lnTo>
                  <a:lnTo>
                    <a:pt x="512615" y="77729"/>
                  </a:lnTo>
                  <a:lnTo>
                    <a:pt x="554404" y="60055"/>
                  </a:lnTo>
                  <a:lnTo>
                    <a:pt x="597268" y="44522"/>
                  </a:lnTo>
                  <a:lnTo>
                    <a:pt x="641141" y="31195"/>
                  </a:lnTo>
                  <a:lnTo>
                    <a:pt x="685955" y="20142"/>
                  </a:lnTo>
                  <a:lnTo>
                    <a:pt x="731644" y="11430"/>
                  </a:lnTo>
                  <a:lnTo>
                    <a:pt x="778142" y="5124"/>
                  </a:lnTo>
                  <a:lnTo>
                    <a:pt x="825382" y="1292"/>
                  </a:lnTo>
                  <a:lnTo>
                    <a:pt x="873298" y="0"/>
                  </a:lnTo>
                  <a:lnTo>
                    <a:pt x="922766" y="1400"/>
                  </a:lnTo>
                  <a:lnTo>
                    <a:pt x="971837" y="5573"/>
                  </a:lnTo>
                  <a:lnTo>
                    <a:pt x="1020404" y="12474"/>
                  </a:lnTo>
                  <a:lnTo>
                    <a:pt x="1068360" y="22058"/>
                  </a:lnTo>
                  <a:lnTo>
                    <a:pt x="1115598" y="34282"/>
                  </a:lnTo>
                  <a:lnTo>
                    <a:pt x="1162012" y="49101"/>
                  </a:lnTo>
                  <a:lnTo>
                    <a:pt x="1207494" y="66471"/>
                  </a:lnTo>
                  <a:lnTo>
                    <a:pt x="1251938" y="86348"/>
                  </a:lnTo>
                  <a:lnTo>
                    <a:pt x="1295237" y="108687"/>
                  </a:lnTo>
                  <a:lnTo>
                    <a:pt x="1337284" y="133445"/>
                  </a:lnTo>
                  <a:lnTo>
                    <a:pt x="1377971" y="160577"/>
                  </a:lnTo>
                  <a:lnTo>
                    <a:pt x="1417194" y="190038"/>
                  </a:lnTo>
                  <a:lnTo>
                    <a:pt x="1454844" y="221785"/>
                  </a:lnTo>
                  <a:lnTo>
                    <a:pt x="1490814" y="255774"/>
                  </a:lnTo>
                  <a:lnTo>
                    <a:pt x="1524803" y="291744"/>
                  </a:lnTo>
                  <a:lnTo>
                    <a:pt x="1556550" y="329393"/>
                  </a:lnTo>
                  <a:lnTo>
                    <a:pt x="1586012" y="368615"/>
                  </a:lnTo>
                  <a:lnTo>
                    <a:pt x="1613144" y="409303"/>
                  </a:lnTo>
                  <a:lnTo>
                    <a:pt x="1637901" y="451349"/>
                  </a:lnTo>
                  <a:lnTo>
                    <a:pt x="1660241" y="494648"/>
                  </a:lnTo>
                  <a:lnTo>
                    <a:pt x="1680118" y="539092"/>
                  </a:lnTo>
                  <a:lnTo>
                    <a:pt x="1697488" y="584575"/>
                  </a:lnTo>
                  <a:lnTo>
                    <a:pt x="1712308" y="630989"/>
                  </a:lnTo>
                  <a:lnTo>
                    <a:pt x="1724532" y="678228"/>
                  </a:lnTo>
                  <a:lnTo>
                    <a:pt x="1734116" y="726186"/>
                  </a:lnTo>
                  <a:lnTo>
                    <a:pt x="1741017" y="774754"/>
                  </a:lnTo>
                  <a:lnTo>
                    <a:pt x="1745190" y="823827"/>
                  </a:lnTo>
                  <a:lnTo>
                    <a:pt x="1746591" y="873298"/>
                  </a:lnTo>
                  <a:lnTo>
                    <a:pt x="1745299" y="921212"/>
                  </a:lnTo>
                  <a:lnTo>
                    <a:pt x="1741467" y="968451"/>
                  </a:lnTo>
                  <a:lnTo>
                    <a:pt x="1735161" y="1014949"/>
                  </a:lnTo>
                  <a:lnTo>
                    <a:pt x="1726449" y="1060638"/>
                  </a:lnTo>
                  <a:lnTo>
                    <a:pt x="1715396" y="1105451"/>
                  </a:lnTo>
                  <a:lnTo>
                    <a:pt x="1702070" y="1149324"/>
                  </a:lnTo>
                  <a:lnTo>
                    <a:pt x="1686537" y="1192187"/>
                  </a:lnTo>
                  <a:lnTo>
                    <a:pt x="1668863" y="1233976"/>
                  </a:lnTo>
                  <a:lnTo>
                    <a:pt x="1649116" y="1274624"/>
                  </a:lnTo>
                  <a:lnTo>
                    <a:pt x="1627361" y="1314064"/>
                  </a:lnTo>
                  <a:lnTo>
                    <a:pt x="1603666" y="1352228"/>
                  </a:lnTo>
                  <a:lnTo>
                    <a:pt x="1578097" y="1389052"/>
                  </a:lnTo>
                  <a:lnTo>
                    <a:pt x="1550720" y="1424468"/>
                  </a:lnTo>
                  <a:lnTo>
                    <a:pt x="1521602" y="1458409"/>
                  </a:lnTo>
                  <a:lnTo>
                    <a:pt x="1490810" y="1490809"/>
                  </a:lnTo>
                  <a:lnTo>
                    <a:pt x="1458411" y="1521602"/>
                  </a:lnTo>
                  <a:lnTo>
                    <a:pt x="1424470" y="1550720"/>
                  </a:lnTo>
                  <a:lnTo>
                    <a:pt x="1389054" y="1578097"/>
                  </a:lnTo>
                  <a:lnTo>
                    <a:pt x="1352231" y="1603667"/>
                  </a:lnTo>
                  <a:lnTo>
                    <a:pt x="1314067" y="1627363"/>
                  </a:lnTo>
                  <a:lnTo>
                    <a:pt x="1274627" y="1649118"/>
                  </a:lnTo>
                  <a:lnTo>
                    <a:pt x="1233980" y="1668866"/>
                  </a:lnTo>
                  <a:lnTo>
                    <a:pt x="1192191" y="1686540"/>
                  </a:lnTo>
                  <a:lnTo>
                    <a:pt x="1149327" y="1702074"/>
                  </a:lnTo>
                  <a:lnTo>
                    <a:pt x="1105455" y="1715400"/>
                  </a:lnTo>
                  <a:lnTo>
                    <a:pt x="1060640" y="1726453"/>
                  </a:lnTo>
                  <a:lnTo>
                    <a:pt x="1014951" y="1735166"/>
                  </a:lnTo>
                  <a:lnTo>
                    <a:pt x="968453" y="1741471"/>
                  </a:lnTo>
                  <a:lnTo>
                    <a:pt x="921213" y="1745304"/>
                  </a:lnTo>
                  <a:lnTo>
                    <a:pt x="873298" y="1746596"/>
                  </a:lnTo>
                  <a:lnTo>
                    <a:pt x="825382" y="1745304"/>
                  </a:lnTo>
                  <a:lnTo>
                    <a:pt x="778142" y="1741471"/>
                  </a:lnTo>
                  <a:lnTo>
                    <a:pt x="731644" y="1735166"/>
                  </a:lnTo>
                  <a:lnTo>
                    <a:pt x="685955" y="1726453"/>
                  </a:lnTo>
                  <a:lnTo>
                    <a:pt x="641141" y="1715400"/>
                  </a:lnTo>
                  <a:lnTo>
                    <a:pt x="597268" y="1702074"/>
                  </a:lnTo>
                  <a:lnTo>
                    <a:pt x="554404" y="1686540"/>
                  </a:lnTo>
                  <a:lnTo>
                    <a:pt x="512615" y="1668866"/>
                  </a:lnTo>
                  <a:lnTo>
                    <a:pt x="471967" y="1649118"/>
                  </a:lnTo>
                  <a:lnTo>
                    <a:pt x="432528" y="1627363"/>
                  </a:lnTo>
                  <a:lnTo>
                    <a:pt x="394363" y="1603667"/>
                  </a:lnTo>
                  <a:lnTo>
                    <a:pt x="357539" y="1578097"/>
                  </a:lnTo>
                  <a:lnTo>
                    <a:pt x="322124" y="1550720"/>
                  </a:lnTo>
                  <a:lnTo>
                    <a:pt x="288183" y="1521602"/>
                  </a:lnTo>
                  <a:lnTo>
                    <a:pt x="255783" y="1490809"/>
                  </a:lnTo>
                  <a:lnTo>
                    <a:pt x="224990" y="1458409"/>
                  </a:lnTo>
                  <a:lnTo>
                    <a:pt x="195873" y="1424468"/>
                  </a:lnTo>
                  <a:lnTo>
                    <a:pt x="168495" y="1389052"/>
                  </a:lnTo>
                  <a:lnTo>
                    <a:pt x="142926" y="1352228"/>
                  </a:lnTo>
                  <a:lnTo>
                    <a:pt x="119230" y="1314064"/>
                  </a:lnTo>
                  <a:lnTo>
                    <a:pt x="97476" y="1274624"/>
                  </a:lnTo>
                  <a:lnTo>
                    <a:pt x="77728" y="1233976"/>
                  </a:lnTo>
                  <a:lnTo>
                    <a:pt x="60054" y="1192187"/>
                  </a:lnTo>
                  <a:lnTo>
                    <a:pt x="44521" y="1149324"/>
                  </a:lnTo>
                  <a:lnTo>
                    <a:pt x="31195" y="1105451"/>
                  </a:lnTo>
                  <a:lnTo>
                    <a:pt x="20142" y="1060638"/>
                  </a:lnTo>
                  <a:lnTo>
                    <a:pt x="11430" y="1014949"/>
                  </a:lnTo>
                  <a:lnTo>
                    <a:pt x="5124" y="968451"/>
                  </a:lnTo>
                  <a:lnTo>
                    <a:pt x="1292" y="921212"/>
                  </a:lnTo>
                  <a:lnTo>
                    <a:pt x="0" y="8732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43" name="object 16">
            <a:extLst>
              <a:ext uri="{FF2B5EF4-FFF2-40B4-BE49-F238E27FC236}">
                <a16:creationId xmlns:a16="http://schemas.microsoft.com/office/drawing/2014/main" id="{7FCC0C05-8D86-6F55-3E05-734784982B4B}"/>
              </a:ext>
            </a:extLst>
          </p:cNvPr>
          <p:cNvSpPr txBox="1"/>
          <p:nvPr/>
        </p:nvSpPr>
        <p:spPr>
          <a:xfrm>
            <a:off x="458800" y="1823791"/>
            <a:ext cx="1087438" cy="107080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175" algn="ctr">
              <a:spcBef>
                <a:spcPts val="50"/>
              </a:spcBef>
            </a:pPr>
            <a:r>
              <a:rPr sz="1450" spc="-45" dirty="0">
                <a:latin typeface="Lato"/>
                <a:cs typeface="Lato"/>
              </a:rPr>
              <a:t>FLAN-</a:t>
            </a:r>
            <a:r>
              <a:rPr sz="1450" spc="-13" dirty="0">
                <a:latin typeface="Lato"/>
                <a:cs typeface="Lato"/>
              </a:rPr>
              <a:t>T5</a:t>
            </a:r>
            <a:endParaRPr sz="1450">
              <a:latin typeface="Lato"/>
              <a:cs typeface="Lato"/>
            </a:endParaRPr>
          </a:p>
          <a:p>
            <a:pPr>
              <a:spcBef>
                <a:spcPts val="1698"/>
              </a:spcBef>
            </a:pPr>
            <a:endParaRPr sz="1450">
              <a:latin typeface="Lato"/>
              <a:cs typeface="Lato"/>
            </a:endParaRPr>
          </a:p>
          <a:p>
            <a:pPr marL="6350" marR="2540" indent="-318" algn="ctr">
              <a:spcBef>
                <a:spcPts val="3"/>
              </a:spcBef>
            </a:pPr>
            <a:r>
              <a:rPr sz="1300" spc="-5" dirty="0">
                <a:latin typeface="Lato"/>
                <a:cs typeface="Lato"/>
              </a:rPr>
              <a:t>Dialog summarization</a:t>
            </a:r>
            <a:endParaRPr sz="13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9772" y="2297171"/>
            <a:ext cx="4764723" cy="527067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6350">
              <a:spcBef>
                <a:spcPts val="50"/>
              </a:spcBef>
            </a:pPr>
            <a:r>
              <a:rPr sz="3300" dirty="0"/>
              <a:t>Computational</a:t>
            </a:r>
            <a:r>
              <a:rPr sz="3300" spc="3" dirty="0"/>
              <a:t> </a:t>
            </a:r>
            <a:r>
              <a:rPr sz="3300" spc="-5" dirty="0"/>
              <a:t>challenges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42" y="3564220"/>
            <a:ext cx="724498" cy="7244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45565" y="3054650"/>
            <a:ext cx="5253038" cy="447675"/>
            <a:chOff x="3891129" y="6109300"/>
            <a:chExt cx="10506075" cy="895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0667" y="6118845"/>
              <a:ext cx="10486653" cy="8760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95892" y="6114062"/>
              <a:ext cx="10496550" cy="885825"/>
            </a:xfrm>
            <a:custGeom>
              <a:avLst/>
              <a:gdLst/>
              <a:ahLst/>
              <a:cxnLst/>
              <a:rect l="l" t="t" r="r" b="b"/>
              <a:pathLst>
                <a:path w="10496550" h="885825">
                  <a:moveTo>
                    <a:pt x="0" y="0"/>
                  </a:moveTo>
                  <a:lnTo>
                    <a:pt x="10496178" y="0"/>
                  </a:lnTo>
                  <a:lnTo>
                    <a:pt x="10496178" y="885573"/>
                  </a:lnTo>
                  <a:lnTo>
                    <a:pt x="0" y="8855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68" y="476214"/>
            <a:ext cx="89119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Approximate</a:t>
            </a:r>
            <a:r>
              <a:rPr spc="-163" dirty="0"/>
              <a:t> </a:t>
            </a:r>
            <a:r>
              <a:rPr dirty="0"/>
              <a:t>GPU</a:t>
            </a:r>
            <a:r>
              <a:rPr spc="-163" dirty="0"/>
              <a:t> </a:t>
            </a:r>
            <a:r>
              <a:rPr dirty="0"/>
              <a:t>RAM</a:t>
            </a:r>
            <a:r>
              <a:rPr spc="-163" dirty="0"/>
              <a:t> </a:t>
            </a:r>
            <a:r>
              <a:rPr spc="-18" dirty="0"/>
              <a:t>needed</a:t>
            </a:r>
            <a:r>
              <a:rPr spc="-163" dirty="0"/>
              <a:t> </a:t>
            </a:r>
            <a:r>
              <a:rPr dirty="0"/>
              <a:t>to</a:t>
            </a:r>
            <a:r>
              <a:rPr spc="-160" dirty="0"/>
              <a:t> </a:t>
            </a:r>
            <a:r>
              <a:rPr dirty="0"/>
              <a:t>store</a:t>
            </a:r>
            <a:r>
              <a:rPr spc="-163" dirty="0"/>
              <a:t> </a:t>
            </a:r>
            <a:r>
              <a:rPr spc="-20" dirty="0"/>
              <a:t>1B</a:t>
            </a:r>
            <a:r>
              <a:rPr spc="-163" dirty="0"/>
              <a:t> </a:t>
            </a:r>
            <a:r>
              <a:rPr spc="-5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362" y="4360158"/>
            <a:ext cx="820547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>
                <a:latin typeface="Lato"/>
                <a:cs typeface="Lato"/>
              </a:rPr>
              <a:t>Sources:</a:t>
            </a:r>
            <a:r>
              <a:rPr sz="900" spc="33" dirty="0">
                <a:latin typeface="Lato"/>
                <a:cs typeface="Lato"/>
              </a:rPr>
              <a:t>  </a:t>
            </a:r>
            <a:r>
              <a:rPr sz="900" u="heavy" spc="-18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https://huggingface.co/docs/transformers/v4.20.1/en/perf_train_gpu_one#anatomy-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of-models-</a:t>
            </a:r>
            <a:r>
              <a:rPr sz="9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memory</a:t>
            </a:r>
            <a:r>
              <a:rPr sz="900" spc="-13" dirty="0">
                <a:latin typeface="Lato"/>
                <a:cs typeface="Lato"/>
              </a:rPr>
              <a:t>,</a:t>
            </a:r>
            <a:r>
              <a:rPr sz="900" spc="38" dirty="0">
                <a:latin typeface="Lato"/>
                <a:cs typeface="Lato"/>
              </a:rPr>
              <a:t> 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3"/>
              </a:rPr>
              <a:t>https://github.com/facebookresearch/bitsandbytes</a:t>
            </a:r>
            <a:endParaRPr sz="9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648" y="1295088"/>
            <a:ext cx="3884295" cy="64671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050" marR="15240">
              <a:lnSpc>
                <a:spcPct val="114999"/>
              </a:lnSpc>
              <a:spcBef>
                <a:spcPts val="50"/>
              </a:spcBef>
            </a:pPr>
            <a:r>
              <a:rPr sz="1900" dirty="0">
                <a:latin typeface="Lato"/>
                <a:cs typeface="Lato"/>
              </a:rPr>
              <a:t>1</a:t>
            </a:r>
            <a:r>
              <a:rPr sz="1900" spc="-98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parameter</a:t>
            </a:r>
            <a:r>
              <a:rPr sz="1900" spc="-9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=</a:t>
            </a:r>
            <a:r>
              <a:rPr sz="1900" spc="-9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4</a:t>
            </a:r>
            <a:r>
              <a:rPr sz="1900" spc="-98" dirty="0">
                <a:latin typeface="Lato"/>
                <a:cs typeface="Lato"/>
              </a:rPr>
              <a:t> </a:t>
            </a:r>
            <a:r>
              <a:rPr sz="1900" spc="-10" dirty="0">
                <a:latin typeface="Lato"/>
                <a:cs typeface="Lato"/>
              </a:rPr>
              <a:t>bytes</a:t>
            </a:r>
            <a:r>
              <a:rPr sz="1900" spc="-9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(32-bit</a:t>
            </a:r>
            <a:r>
              <a:rPr sz="1900" spc="-95" dirty="0">
                <a:latin typeface="Lato"/>
                <a:cs typeface="Lato"/>
              </a:rPr>
              <a:t> </a:t>
            </a:r>
            <a:r>
              <a:rPr sz="1900" spc="-5" dirty="0">
                <a:latin typeface="Lato"/>
                <a:cs typeface="Lato"/>
              </a:rPr>
              <a:t>float) </a:t>
            </a:r>
            <a:r>
              <a:rPr sz="1900" dirty="0">
                <a:latin typeface="Lato"/>
                <a:cs typeface="Lato"/>
              </a:rPr>
              <a:t>1B</a:t>
            </a:r>
            <a:r>
              <a:rPr sz="1900" spc="-108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parameters</a:t>
            </a:r>
            <a:r>
              <a:rPr sz="1900" spc="-108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=</a:t>
            </a:r>
            <a:r>
              <a:rPr sz="1900" spc="-10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4</a:t>
            </a:r>
            <a:r>
              <a:rPr sz="1900" spc="-108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x</a:t>
            </a:r>
            <a:r>
              <a:rPr sz="1900" spc="-10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10</a:t>
            </a:r>
            <a:r>
              <a:rPr sz="1875" baseline="31111" dirty="0">
                <a:latin typeface="Lato"/>
                <a:cs typeface="Lato"/>
              </a:rPr>
              <a:t>9</a:t>
            </a:r>
            <a:r>
              <a:rPr sz="1875" spc="86" baseline="31111" dirty="0">
                <a:latin typeface="Lato"/>
                <a:cs typeface="Lato"/>
              </a:rPr>
              <a:t> </a:t>
            </a:r>
            <a:r>
              <a:rPr sz="1900" spc="-10" dirty="0">
                <a:latin typeface="Lato"/>
                <a:cs typeface="Lato"/>
              </a:rPr>
              <a:t>bytes</a:t>
            </a:r>
            <a:r>
              <a:rPr sz="1900" spc="-105" dirty="0">
                <a:latin typeface="Lato"/>
                <a:cs typeface="Lato"/>
              </a:rPr>
              <a:t> </a:t>
            </a:r>
            <a:r>
              <a:rPr sz="1900" dirty="0">
                <a:latin typeface="Lato"/>
                <a:cs typeface="Lato"/>
              </a:rPr>
              <a:t>=</a:t>
            </a:r>
            <a:r>
              <a:rPr sz="1900" spc="-108" dirty="0">
                <a:latin typeface="Lato"/>
                <a:cs typeface="Lato"/>
              </a:rPr>
              <a:t> </a:t>
            </a:r>
            <a:r>
              <a:rPr sz="1900" spc="-13" dirty="0">
                <a:latin typeface="Lato"/>
                <a:cs typeface="Lato"/>
              </a:rPr>
              <a:t>4GB</a:t>
            </a:r>
            <a:endParaRPr sz="19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73320" y="1550641"/>
            <a:ext cx="2062163" cy="1843723"/>
            <a:chOff x="10746640" y="3101281"/>
            <a:chExt cx="4124325" cy="3687445"/>
          </a:xfrm>
        </p:grpSpPr>
        <p:sp>
          <p:nvSpPr>
            <p:cNvPr id="6" name="object 6"/>
            <p:cNvSpPr/>
            <p:nvPr/>
          </p:nvSpPr>
          <p:spPr>
            <a:xfrm>
              <a:off x="10751403" y="3106043"/>
              <a:ext cx="4114800" cy="3677920"/>
            </a:xfrm>
            <a:custGeom>
              <a:avLst/>
              <a:gdLst/>
              <a:ahLst/>
              <a:cxnLst/>
              <a:rect l="l" t="t" r="r" b="b"/>
              <a:pathLst>
                <a:path w="4114800" h="3677920">
                  <a:moveTo>
                    <a:pt x="3501868" y="3677392"/>
                  </a:moveTo>
                  <a:lnTo>
                    <a:pt x="612898" y="3677392"/>
                  </a:lnTo>
                  <a:lnTo>
                    <a:pt x="565000" y="3675548"/>
                  </a:lnTo>
                  <a:lnTo>
                    <a:pt x="518110" y="3670107"/>
                  </a:lnTo>
                  <a:lnTo>
                    <a:pt x="472365" y="3661205"/>
                  </a:lnTo>
                  <a:lnTo>
                    <a:pt x="427900" y="3648979"/>
                  </a:lnTo>
                  <a:lnTo>
                    <a:pt x="384853" y="3633564"/>
                  </a:lnTo>
                  <a:lnTo>
                    <a:pt x="343359" y="3615097"/>
                  </a:lnTo>
                  <a:lnTo>
                    <a:pt x="303554" y="3593715"/>
                  </a:lnTo>
                  <a:lnTo>
                    <a:pt x="265576" y="3569552"/>
                  </a:lnTo>
                  <a:lnTo>
                    <a:pt x="229559" y="3542747"/>
                  </a:lnTo>
                  <a:lnTo>
                    <a:pt x="195641" y="3513434"/>
                  </a:lnTo>
                  <a:lnTo>
                    <a:pt x="163958" y="3481750"/>
                  </a:lnTo>
                  <a:lnTo>
                    <a:pt x="134645" y="3447832"/>
                  </a:lnTo>
                  <a:lnTo>
                    <a:pt x="107839" y="3411816"/>
                  </a:lnTo>
                  <a:lnTo>
                    <a:pt x="83677" y="3373837"/>
                  </a:lnTo>
                  <a:lnTo>
                    <a:pt x="62294" y="3334033"/>
                  </a:lnTo>
                  <a:lnTo>
                    <a:pt x="43828" y="3292539"/>
                  </a:lnTo>
                  <a:lnTo>
                    <a:pt x="28413" y="3249491"/>
                  </a:lnTo>
                  <a:lnTo>
                    <a:pt x="16186" y="3205027"/>
                  </a:lnTo>
                  <a:lnTo>
                    <a:pt x="7284" y="3159282"/>
                  </a:lnTo>
                  <a:lnTo>
                    <a:pt x="1843" y="3112392"/>
                  </a:lnTo>
                  <a:lnTo>
                    <a:pt x="0" y="3064493"/>
                  </a:lnTo>
                  <a:lnTo>
                    <a:pt x="0" y="612898"/>
                  </a:lnTo>
                  <a:lnTo>
                    <a:pt x="1843" y="565000"/>
                  </a:lnTo>
                  <a:lnTo>
                    <a:pt x="7284" y="518110"/>
                  </a:lnTo>
                  <a:lnTo>
                    <a:pt x="16186" y="472365"/>
                  </a:lnTo>
                  <a:lnTo>
                    <a:pt x="28413" y="427900"/>
                  </a:lnTo>
                  <a:lnTo>
                    <a:pt x="43828" y="384853"/>
                  </a:lnTo>
                  <a:lnTo>
                    <a:pt x="62294" y="343359"/>
                  </a:lnTo>
                  <a:lnTo>
                    <a:pt x="83677" y="303554"/>
                  </a:lnTo>
                  <a:lnTo>
                    <a:pt x="107839" y="265576"/>
                  </a:lnTo>
                  <a:lnTo>
                    <a:pt x="134645" y="229559"/>
                  </a:lnTo>
                  <a:lnTo>
                    <a:pt x="163958" y="195641"/>
                  </a:lnTo>
                  <a:lnTo>
                    <a:pt x="195641" y="163958"/>
                  </a:lnTo>
                  <a:lnTo>
                    <a:pt x="229559" y="134645"/>
                  </a:lnTo>
                  <a:lnTo>
                    <a:pt x="265576" y="107839"/>
                  </a:lnTo>
                  <a:lnTo>
                    <a:pt x="303554" y="83677"/>
                  </a:lnTo>
                  <a:lnTo>
                    <a:pt x="343359" y="62294"/>
                  </a:lnTo>
                  <a:lnTo>
                    <a:pt x="384853" y="43828"/>
                  </a:lnTo>
                  <a:lnTo>
                    <a:pt x="427900" y="28413"/>
                  </a:lnTo>
                  <a:lnTo>
                    <a:pt x="472365" y="16186"/>
                  </a:lnTo>
                  <a:lnTo>
                    <a:pt x="518110" y="7284"/>
                  </a:lnTo>
                  <a:lnTo>
                    <a:pt x="565000" y="1843"/>
                  </a:lnTo>
                  <a:lnTo>
                    <a:pt x="612898" y="0"/>
                  </a:lnTo>
                  <a:lnTo>
                    <a:pt x="3501868" y="0"/>
                  </a:lnTo>
                  <a:lnTo>
                    <a:pt x="3550399" y="1923"/>
                  </a:lnTo>
                  <a:lnTo>
                    <a:pt x="3598325" y="7635"/>
                  </a:lnTo>
                  <a:lnTo>
                    <a:pt x="3645441" y="17051"/>
                  </a:lnTo>
                  <a:lnTo>
                    <a:pt x="3691540" y="30087"/>
                  </a:lnTo>
                  <a:lnTo>
                    <a:pt x="3736417" y="46656"/>
                  </a:lnTo>
                  <a:lnTo>
                    <a:pt x="3779866" y="66673"/>
                  </a:lnTo>
                  <a:lnTo>
                    <a:pt x="3821682" y="90054"/>
                  </a:lnTo>
                  <a:lnTo>
                    <a:pt x="3861657" y="116713"/>
                  </a:lnTo>
                  <a:lnTo>
                    <a:pt x="3899588" y="146565"/>
                  </a:lnTo>
                  <a:lnTo>
                    <a:pt x="3935267" y="179524"/>
                  </a:lnTo>
                  <a:lnTo>
                    <a:pt x="3968226" y="215196"/>
                  </a:lnTo>
                  <a:lnTo>
                    <a:pt x="3998078" y="253121"/>
                  </a:lnTo>
                  <a:lnTo>
                    <a:pt x="4024737" y="293093"/>
                  </a:lnTo>
                  <a:lnTo>
                    <a:pt x="4048118" y="334905"/>
                  </a:lnTo>
                  <a:lnTo>
                    <a:pt x="4068135" y="378352"/>
                  </a:lnTo>
                  <a:lnTo>
                    <a:pt x="4084704" y="423227"/>
                  </a:lnTo>
                  <a:lnTo>
                    <a:pt x="4097740" y="469326"/>
                  </a:lnTo>
                  <a:lnTo>
                    <a:pt x="4107156" y="516441"/>
                  </a:lnTo>
                  <a:lnTo>
                    <a:pt x="4112868" y="564367"/>
                  </a:lnTo>
                  <a:lnTo>
                    <a:pt x="4114791" y="612898"/>
                  </a:lnTo>
                  <a:lnTo>
                    <a:pt x="4114791" y="3064493"/>
                  </a:lnTo>
                  <a:lnTo>
                    <a:pt x="4112947" y="3112392"/>
                  </a:lnTo>
                  <a:lnTo>
                    <a:pt x="4107506" y="3159282"/>
                  </a:lnTo>
                  <a:lnTo>
                    <a:pt x="4098603" y="3205027"/>
                  </a:lnTo>
                  <a:lnTo>
                    <a:pt x="4086376" y="3249491"/>
                  </a:lnTo>
                  <a:lnTo>
                    <a:pt x="4070960" y="3292539"/>
                  </a:lnTo>
                  <a:lnTo>
                    <a:pt x="4052491" y="3334033"/>
                  </a:lnTo>
                  <a:lnTo>
                    <a:pt x="4031107" y="3373837"/>
                  </a:lnTo>
                  <a:lnTo>
                    <a:pt x="4006943" y="3411816"/>
                  </a:lnTo>
                  <a:lnTo>
                    <a:pt x="3980136" y="3447832"/>
                  </a:lnTo>
                  <a:lnTo>
                    <a:pt x="3950822" y="3481750"/>
                  </a:lnTo>
                  <a:lnTo>
                    <a:pt x="3919136" y="3513434"/>
                  </a:lnTo>
                  <a:lnTo>
                    <a:pt x="3885216" y="3542747"/>
                  </a:lnTo>
                  <a:lnTo>
                    <a:pt x="3849198" y="3569552"/>
                  </a:lnTo>
                  <a:lnTo>
                    <a:pt x="3811218" y="3593715"/>
                  </a:lnTo>
                  <a:lnTo>
                    <a:pt x="3771412" y="3615097"/>
                  </a:lnTo>
                  <a:lnTo>
                    <a:pt x="3729917" y="3633564"/>
                  </a:lnTo>
                  <a:lnTo>
                    <a:pt x="3686868" y="3648979"/>
                  </a:lnTo>
                  <a:lnTo>
                    <a:pt x="3642402" y="3661205"/>
                  </a:lnTo>
                  <a:lnTo>
                    <a:pt x="3596656" y="3670107"/>
                  </a:lnTo>
                  <a:lnTo>
                    <a:pt x="3549766" y="3675548"/>
                  </a:lnTo>
                  <a:lnTo>
                    <a:pt x="3501868" y="367739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7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751403" y="3106043"/>
              <a:ext cx="4114800" cy="3677920"/>
            </a:xfrm>
            <a:custGeom>
              <a:avLst/>
              <a:gdLst/>
              <a:ahLst/>
              <a:cxnLst/>
              <a:rect l="l" t="t" r="r" b="b"/>
              <a:pathLst>
                <a:path w="4114800" h="3677920">
                  <a:moveTo>
                    <a:pt x="0" y="612898"/>
                  </a:moveTo>
                  <a:lnTo>
                    <a:pt x="1843" y="565000"/>
                  </a:lnTo>
                  <a:lnTo>
                    <a:pt x="7284" y="518110"/>
                  </a:lnTo>
                  <a:lnTo>
                    <a:pt x="16186" y="472365"/>
                  </a:lnTo>
                  <a:lnTo>
                    <a:pt x="28413" y="427900"/>
                  </a:lnTo>
                  <a:lnTo>
                    <a:pt x="43828" y="384853"/>
                  </a:lnTo>
                  <a:lnTo>
                    <a:pt x="62294" y="343359"/>
                  </a:lnTo>
                  <a:lnTo>
                    <a:pt x="83677" y="303554"/>
                  </a:lnTo>
                  <a:lnTo>
                    <a:pt x="107839" y="265576"/>
                  </a:lnTo>
                  <a:lnTo>
                    <a:pt x="134645" y="229559"/>
                  </a:lnTo>
                  <a:lnTo>
                    <a:pt x="163958" y="195641"/>
                  </a:lnTo>
                  <a:lnTo>
                    <a:pt x="195641" y="163958"/>
                  </a:lnTo>
                  <a:lnTo>
                    <a:pt x="229559" y="134645"/>
                  </a:lnTo>
                  <a:lnTo>
                    <a:pt x="265576" y="107839"/>
                  </a:lnTo>
                  <a:lnTo>
                    <a:pt x="303554" y="83677"/>
                  </a:lnTo>
                  <a:lnTo>
                    <a:pt x="343359" y="62294"/>
                  </a:lnTo>
                  <a:lnTo>
                    <a:pt x="384853" y="43828"/>
                  </a:lnTo>
                  <a:lnTo>
                    <a:pt x="427900" y="28413"/>
                  </a:lnTo>
                  <a:lnTo>
                    <a:pt x="472365" y="16186"/>
                  </a:lnTo>
                  <a:lnTo>
                    <a:pt x="518110" y="7284"/>
                  </a:lnTo>
                  <a:lnTo>
                    <a:pt x="565000" y="1843"/>
                  </a:lnTo>
                  <a:lnTo>
                    <a:pt x="612898" y="0"/>
                  </a:lnTo>
                  <a:lnTo>
                    <a:pt x="3501867" y="0"/>
                  </a:lnTo>
                  <a:lnTo>
                    <a:pt x="3550399" y="1923"/>
                  </a:lnTo>
                  <a:lnTo>
                    <a:pt x="3598325" y="7635"/>
                  </a:lnTo>
                  <a:lnTo>
                    <a:pt x="3645441" y="17051"/>
                  </a:lnTo>
                  <a:lnTo>
                    <a:pt x="3691540" y="30087"/>
                  </a:lnTo>
                  <a:lnTo>
                    <a:pt x="3736417" y="46656"/>
                  </a:lnTo>
                  <a:lnTo>
                    <a:pt x="3779866" y="66673"/>
                  </a:lnTo>
                  <a:lnTo>
                    <a:pt x="3821681" y="90054"/>
                  </a:lnTo>
                  <a:lnTo>
                    <a:pt x="3861657" y="116713"/>
                  </a:lnTo>
                  <a:lnTo>
                    <a:pt x="3899587" y="146565"/>
                  </a:lnTo>
                  <a:lnTo>
                    <a:pt x="3935267" y="179524"/>
                  </a:lnTo>
                  <a:lnTo>
                    <a:pt x="3968226" y="215196"/>
                  </a:lnTo>
                  <a:lnTo>
                    <a:pt x="3998078" y="253121"/>
                  </a:lnTo>
                  <a:lnTo>
                    <a:pt x="4024737" y="293093"/>
                  </a:lnTo>
                  <a:lnTo>
                    <a:pt x="4048118" y="334905"/>
                  </a:lnTo>
                  <a:lnTo>
                    <a:pt x="4068135" y="378352"/>
                  </a:lnTo>
                  <a:lnTo>
                    <a:pt x="4084704" y="423227"/>
                  </a:lnTo>
                  <a:lnTo>
                    <a:pt x="4097739" y="469326"/>
                  </a:lnTo>
                  <a:lnTo>
                    <a:pt x="4107156" y="516441"/>
                  </a:lnTo>
                  <a:lnTo>
                    <a:pt x="4112868" y="564367"/>
                  </a:lnTo>
                  <a:lnTo>
                    <a:pt x="4114791" y="612898"/>
                  </a:lnTo>
                  <a:lnTo>
                    <a:pt x="4114791" y="3064493"/>
                  </a:lnTo>
                  <a:lnTo>
                    <a:pt x="4112947" y="3112392"/>
                  </a:lnTo>
                  <a:lnTo>
                    <a:pt x="4107506" y="3159282"/>
                  </a:lnTo>
                  <a:lnTo>
                    <a:pt x="4098603" y="3205027"/>
                  </a:lnTo>
                  <a:lnTo>
                    <a:pt x="4086376" y="3249491"/>
                  </a:lnTo>
                  <a:lnTo>
                    <a:pt x="4070960" y="3292539"/>
                  </a:lnTo>
                  <a:lnTo>
                    <a:pt x="4052491" y="3334033"/>
                  </a:lnTo>
                  <a:lnTo>
                    <a:pt x="4031107" y="3373837"/>
                  </a:lnTo>
                  <a:lnTo>
                    <a:pt x="4006943" y="3411816"/>
                  </a:lnTo>
                  <a:lnTo>
                    <a:pt x="3980136" y="3447832"/>
                  </a:lnTo>
                  <a:lnTo>
                    <a:pt x="3950821" y="3481750"/>
                  </a:lnTo>
                  <a:lnTo>
                    <a:pt x="3919136" y="3513434"/>
                  </a:lnTo>
                  <a:lnTo>
                    <a:pt x="3885216" y="3542747"/>
                  </a:lnTo>
                  <a:lnTo>
                    <a:pt x="3849198" y="3569552"/>
                  </a:lnTo>
                  <a:lnTo>
                    <a:pt x="3811218" y="3593714"/>
                  </a:lnTo>
                  <a:lnTo>
                    <a:pt x="3771412" y="3615097"/>
                  </a:lnTo>
                  <a:lnTo>
                    <a:pt x="3729916" y="3633564"/>
                  </a:lnTo>
                  <a:lnTo>
                    <a:pt x="3686868" y="3648979"/>
                  </a:lnTo>
                  <a:lnTo>
                    <a:pt x="3642402" y="3661205"/>
                  </a:lnTo>
                  <a:lnTo>
                    <a:pt x="3596656" y="3670107"/>
                  </a:lnTo>
                  <a:lnTo>
                    <a:pt x="3549766" y="3675548"/>
                  </a:lnTo>
                  <a:lnTo>
                    <a:pt x="3501867" y="3677392"/>
                  </a:lnTo>
                  <a:lnTo>
                    <a:pt x="612898" y="3677392"/>
                  </a:lnTo>
                  <a:lnTo>
                    <a:pt x="565000" y="3675548"/>
                  </a:lnTo>
                  <a:lnTo>
                    <a:pt x="518110" y="3670107"/>
                  </a:lnTo>
                  <a:lnTo>
                    <a:pt x="472365" y="3661205"/>
                  </a:lnTo>
                  <a:lnTo>
                    <a:pt x="427900" y="3648979"/>
                  </a:lnTo>
                  <a:lnTo>
                    <a:pt x="384853" y="3633564"/>
                  </a:lnTo>
                  <a:lnTo>
                    <a:pt x="343359" y="3615097"/>
                  </a:lnTo>
                  <a:lnTo>
                    <a:pt x="303554" y="3593714"/>
                  </a:lnTo>
                  <a:lnTo>
                    <a:pt x="265576" y="3569552"/>
                  </a:lnTo>
                  <a:lnTo>
                    <a:pt x="229559" y="3542747"/>
                  </a:lnTo>
                  <a:lnTo>
                    <a:pt x="195641" y="3513434"/>
                  </a:lnTo>
                  <a:lnTo>
                    <a:pt x="163958" y="3481750"/>
                  </a:lnTo>
                  <a:lnTo>
                    <a:pt x="134645" y="3447832"/>
                  </a:lnTo>
                  <a:lnTo>
                    <a:pt x="107839" y="3411816"/>
                  </a:lnTo>
                  <a:lnTo>
                    <a:pt x="83677" y="3373837"/>
                  </a:lnTo>
                  <a:lnTo>
                    <a:pt x="62294" y="3334033"/>
                  </a:lnTo>
                  <a:lnTo>
                    <a:pt x="43828" y="3292539"/>
                  </a:lnTo>
                  <a:lnTo>
                    <a:pt x="28413" y="3249491"/>
                  </a:lnTo>
                  <a:lnTo>
                    <a:pt x="16186" y="3205027"/>
                  </a:lnTo>
                  <a:lnTo>
                    <a:pt x="7284" y="3159282"/>
                  </a:lnTo>
                  <a:lnTo>
                    <a:pt x="1843" y="3112392"/>
                  </a:lnTo>
                  <a:lnTo>
                    <a:pt x="0" y="3064493"/>
                  </a:lnTo>
                  <a:lnTo>
                    <a:pt x="0" y="6128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72698" y="2244597"/>
            <a:ext cx="1063308" cy="436338"/>
          </a:xfrm>
          <a:prstGeom prst="rect">
            <a:avLst/>
          </a:prstGeom>
        </p:spPr>
        <p:txBody>
          <a:bodyPr vert="horz" wrap="square" lIns="0" tIns="5398" rIns="0" bIns="0" rtlCol="0">
            <a:spAutoFit/>
          </a:bodyPr>
          <a:lstStyle/>
          <a:p>
            <a:pPr marL="20003" marR="2540" indent="-13970">
              <a:lnSpc>
                <a:spcPct val="100400"/>
              </a:lnSpc>
              <a:spcBef>
                <a:spcPts val="43"/>
              </a:spcBef>
            </a:pPr>
            <a:r>
              <a:rPr b="1" spc="-15" dirty="0">
                <a:latin typeface="Lato"/>
                <a:cs typeface="Lato"/>
              </a:rPr>
              <a:t>4GB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spc="-40" dirty="0">
                <a:latin typeface="Lato"/>
                <a:cs typeface="Lato"/>
              </a:rPr>
              <a:t>@</a:t>
            </a:r>
            <a:r>
              <a:rPr b="1" spc="-65" dirty="0">
                <a:latin typeface="Lato"/>
                <a:cs typeface="Lato"/>
              </a:rPr>
              <a:t> </a:t>
            </a:r>
            <a:r>
              <a:rPr b="1" dirty="0">
                <a:latin typeface="Lato"/>
                <a:cs typeface="Lato"/>
              </a:rPr>
              <a:t>32-</a:t>
            </a:r>
            <a:r>
              <a:rPr b="1" spc="-13" dirty="0">
                <a:latin typeface="Lato"/>
                <a:cs typeface="Lato"/>
              </a:rPr>
              <a:t>bit </a:t>
            </a:r>
            <a:r>
              <a:rPr b="1" dirty="0">
                <a:latin typeface="Lato"/>
                <a:cs typeface="Lato"/>
              </a:rPr>
              <a:t>full</a:t>
            </a:r>
            <a:r>
              <a:rPr b="1" spc="-33" dirty="0">
                <a:latin typeface="Lato"/>
                <a:cs typeface="Lato"/>
              </a:rPr>
              <a:t> </a:t>
            </a:r>
            <a:r>
              <a:rPr b="1" spc="-5" dirty="0">
                <a:latin typeface="Lato"/>
                <a:cs typeface="Lato"/>
              </a:rPr>
              <a:t>precision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50" y="222513"/>
            <a:ext cx="8708750" cy="450123"/>
          </a:xfrm>
          <a:prstGeom prst="rect">
            <a:avLst/>
          </a:prstGeom>
        </p:spPr>
        <p:txBody>
          <a:bodyPr spcFirstLastPara="1" vert="horz" wrap="square" lIns="0" tIns="6350" rIns="0" bIns="0" rtlCol="0" anchor="t" anchorCtr="0">
            <a:spAutoFit/>
          </a:bodyPr>
          <a:lstStyle/>
          <a:p>
            <a:pPr marL="158115">
              <a:spcBef>
                <a:spcPts val="50"/>
              </a:spcBef>
            </a:pPr>
            <a:r>
              <a:rPr dirty="0"/>
              <a:t>Additional</a:t>
            </a:r>
            <a:r>
              <a:rPr spc="-143" dirty="0"/>
              <a:t> </a:t>
            </a:r>
            <a:r>
              <a:rPr dirty="0"/>
              <a:t>GPU</a:t>
            </a:r>
            <a:r>
              <a:rPr spc="-140" dirty="0"/>
              <a:t> </a:t>
            </a:r>
            <a:r>
              <a:rPr dirty="0"/>
              <a:t>RAM</a:t>
            </a:r>
            <a:r>
              <a:rPr spc="-140" dirty="0"/>
              <a:t> </a:t>
            </a:r>
            <a:r>
              <a:rPr spc="-18" dirty="0"/>
              <a:t>needed</a:t>
            </a:r>
            <a:r>
              <a:rPr spc="-140" dirty="0"/>
              <a:t> </a:t>
            </a:r>
            <a:r>
              <a:rPr dirty="0"/>
              <a:t>to</a:t>
            </a:r>
            <a:r>
              <a:rPr spc="-143" dirty="0"/>
              <a:t> </a:t>
            </a:r>
            <a:r>
              <a:rPr dirty="0"/>
              <a:t>train</a:t>
            </a:r>
            <a:r>
              <a:rPr spc="-140" dirty="0"/>
              <a:t> </a:t>
            </a:r>
            <a:r>
              <a:rPr spc="-20" dirty="0"/>
              <a:t>1B</a:t>
            </a:r>
            <a:r>
              <a:rPr spc="-140" dirty="0"/>
              <a:t> </a:t>
            </a:r>
            <a:r>
              <a:rPr spc="-5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362" y="4283959"/>
            <a:ext cx="8205470" cy="1449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</a:pPr>
            <a:r>
              <a:rPr sz="900" dirty="0">
                <a:latin typeface="Lato"/>
                <a:cs typeface="Lato"/>
              </a:rPr>
              <a:t>Sources:</a:t>
            </a:r>
            <a:r>
              <a:rPr sz="900" spc="33" dirty="0">
                <a:latin typeface="Lato"/>
                <a:cs typeface="Lato"/>
              </a:rPr>
              <a:t>  </a:t>
            </a:r>
            <a:r>
              <a:rPr sz="900" u="heavy" spc="-18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https://huggingface.co/docs/transformers/v4.20.1/en/perf_train_gpu_one#anatomy-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of-models-</a:t>
            </a:r>
            <a:r>
              <a:rPr sz="900" u="heavy" spc="-13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2"/>
              </a:rPr>
              <a:t>memory</a:t>
            </a:r>
            <a:r>
              <a:rPr sz="900" spc="-13" dirty="0">
                <a:latin typeface="Lato"/>
                <a:cs typeface="Lato"/>
              </a:rPr>
              <a:t>,</a:t>
            </a:r>
            <a:r>
              <a:rPr sz="900" spc="38" dirty="0">
                <a:latin typeface="Lato"/>
                <a:cs typeface="Lato"/>
              </a:rPr>
              <a:t> </a:t>
            </a:r>
            <a:r>
              <a:rPr sz="9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Lato"/>
                <a:cs typeface="Lato"/>
                <a:hlinkClick r:id="rId3"/>
              </a:rPr>
              <a:t>https://github.com/facebookresearch/bitsandbytes</a:t>
            </a:r>
            <a:endParaRPr sz="900">
              <a:latin typeface="Lato"/>
              <a:cs typeface="La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1524" y="699956"/>
          <a:ext cx="6919912" cy="9594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6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300" b="1" dirty="0">
                          <a:latin typeface="Lato"/>
                          <a:cs typeface="Lato"/>
                        </a:rPr>
                        <a:t>Bytes</a:t>
                      </a:r>
                      <a:r>
                        <a:rPr sz="1300" b="1" spc="-10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b="1" dirty="0">
                          <a:latin typeface="Lato"/>
                          <a:cs typeface="Lato"/>
                        </a:rPr>
                        <a:t>per</a:t>
                      </a:r>
                      <a:r>
                        <a:rPr sz="1300" b="1" spc="-10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b="1" spc="-10" dirty="0">
                          <a:latin typeface="Lato"/>
                          <a:cs typeface="Lato"/>
                        </a:rPr>
                        <a:t>parameter</a:t>
                      </a:r>
                      <a:endParaRPr sz="1300">
                        <a:latin typeface="Lato"/>
                        <a:cs typeface="Lato"/>
                      </a:endParaRPr>
                    </a:p>
                  </a:txBody>
                  <a:tcPr marL="0" marR="0" marT="838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803"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300" b="1" dirty="0">
                          <a:latin typeface="Lato"/>
                          <a:cs typeface="Lato"/>
                        </a:rPr>
                        <a:t>Model</a:t>
                      </a:r>
                      <a:r>
                        <a:rPr sz="1300" b="1" spc="-8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b="1" dirty="0">
                          <a:latin typeface="Lato"/>
                          <a:cs typeface="Lato"/>
                        </a:rPr>
                        <a:t>Parameters</a:t>
                      </a:r>
                      <a:r>
                        <a:rPr sz="1300" b="1" spc="-8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b="1" spc="-10" dirty="0">
                          <a:latin typeface="Lato"/>
                          <a:cs typeface="Lato"/>
                        </a:rPr>
                        <a:t>(Weights)</a:t>
                      </a:r>
                      <a:endParaRPr sz="1300">
                        <a:latin typeface="Lato"/>
                        <a:cs typeface="Lato"/>
                      </a:endParaRPr>
                    </a:p>
                  </a:txBody>
                  <a:tcPr marL="0" marR="0" marT="838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300" spc="-20" dirty="0">
                          <a:latin typeface="Lato"/>
                          <a:cs typeface="Lato"/>
                        </a:rPr>
                        <a:t>4</a:t>
                      </a:r>
                      <a:r>
                        <a:rPr sz="1300" spc="-150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spc="-10" dirty="0">
                          <a:latin typeface="Lato"/>
                          <a:cs typeface="Lato"/>
                        </a:rPr>
                        <a:t>bytes</a:t>
                      </a:r>
                      <a:r>
                        <a:rPr sz="1300" spc="-14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dirty="0">
                          <a:latin typeface="Lato"/>
                          <a:cs typeface="Lato"/>
                        </a:rPr>
                        <a:t>per</a:t>
                      </a:r>
                      <a:r>
                        <a:rPr sz="1300" spc="-145" dirty="0">
                          <a:latin typeface="Lato"/>
                          <a:cs typeface="Lato"/>
                        </a:rPr>
                        <a:t> </a:t>
                      </a:r>
                      <a:r>
                        <a:rPr sz="1300" spc="-10" dirty="0">
                          <a:latin typeface="Lato"/>
                          <a:cs typeface="Lato"/>
                        </a:rPr>
                        <a:t>parameter</a:t>
                      </a:r>
                      <a:endParaRPr sz="1300" dirty="0">
                        <a:latin typeface="Lato"/>
                        <a:cs typeface="Lato"/>
                      </a:endParaRPr>
                    </a:p>
                  </a:txBody>
                  <a:tcPr marL="0" marR="0" marT="8382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4393" y="1748439"/>
            <a:ext cx="507333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3"/>
              </a:lnSpc>
              <a:tabLst>
                <a:tab pos="3388678" algn="l"/>
              </a:tabLst>
            </a:pPr>
            <a:r>
              <a:rPr sz="1300" b="1" dirty="0">
                <a:latin typeface="Lato"/>
                <a:cs typeface="Lato"/>
              </a:rPr>
              <a:t>Adam</a:t>
            </a:r>
            <a:r>
              <a:rPr sz="1300" b="1" spc="-18" dirty="0">
                <a:latin typeface="Lato"/>
                <a:cs typeface="Lato"/>
              </a:rPr>
              <a:t> </a:t>
            </a:r>
            <a:r>
              <a:rPr sz="1300" b="1" dirty="0">
                <a:latin typeface="Lato"/>
                <a:cs typeface="Lato"/>
              </a:rPr>
              <a:t>optimizer</a:t>
            </a:r>
            <a:r>
              <a:rPr sz="1300" b="1" spc="-20" dirty="0">
                <a:latin typeface="Lato"/>
                <a:cs typeface="Lato"/>
              </a:rPr>
              <a:t> </a:t>
            </a:r>
            <a:r>
              <a:rPr sz="1300" b="1" dirty="0">
                <a:latin typeface="Lato"/>
                <a:cs typeface="Lato"/>
              </a:rPr>
              <a:t>(2</a:t>
            </a:r>
            <a:r>
              <a:rPr sz="1300" b="1" spc="-1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states)</a:t>
            </a:r>
            <a:r>
              <a:rPr sz="1300" b="1" dirty="0">
                <a:latin typeface="Lato"/>
                <a:cs typeface="Lato"/>
              </a:rPr>
              <a:t>	</a:t>
            </a:r>
            <a:r>
              <a:rPr sz="1300" spc="-10" dirty="0">
                <a:latin typeface="Lato"/>
                <a:cs typeface="Lato"/>
              </a:rPr>
              <a:t>+8</a:t>
            </a:r>
            <a:r>
              <a:rPr sz="1300" spc="-73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bytes</a:t>
            </a:r>
            <a:r>
              <a:rPr sz="1300" spc="-73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per</a:t>
            </a:r>
            <a:r>
              <a:rPr sz="1300" spc="-73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parameter</a:t>
            </a:r>
            <a:endParaRPr sz="13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393" y="2327539"/>
            <a:ext cx="507333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3"/>
              </a:lnSpc>
              <a:tabLst>
                <a:tab pos="3388678" algn="l"/>
              </a:tabLst>
            </a:pPr>
            <a:r>
              <a:rPr sz="1300" b="1" spc="-5" dirty="0">
                <a:latin typeface="Lato"/>
                <a:cs typeface="Lato"/>
              </a:rPr>
              <a:t>Gradients</a:t>
            </a:r>
            <a:r>
              <a:rPr sz="1300" b="1" dirty="0">
                <a:latin typeface="Lato"/>
                <a:cs typeface="Lato"/>
              </a:rPr>
              <a:t>	</a:t>
            </a:r>
            <a:r>
              <a:rPr sz="1300" spc="-10" dirty="0">
                <a:latin typeface="Lato"/>
                <a:cs typeface="Lato"/>
              </a:rPr>
              <a:t>+4</a:t>
            </a:r>
            <a:r>
              <a:rPr sz="1300" spc="-73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bytes</a:t>
            </a:r>
            <a:r>
              <a:rPr sz="1300" spc="-73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per</a:t>
            </a:r>
            <a:r>
              <a:rPr sz="1300" spc="-73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parameter</a:t>
            </a:r>
            <a:endParaRPr sz="13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393" y="2906638"/>
            <a:ext cx="6501130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3"/>
              </a:lnSpc>
              <a:tabLst>
                <a:tab pos="3388678" algn="l"/>
              </a:tabLst>
            </a:pPr>
            <a:r>
              <a:rPr sz="1300" b="1" dirty="0">
                <a:latin typeface="Lato"/>
                <a:cs typeface="Lato"/>
              </a:rPr>
              <a:t>Activations </a:t>
            </a:r>
            <a:r>
              <a:rPr sz="1300" b="1" spc="-13" dirty="0">
                <a:latin typeface="Lato"/>
                <a:cs typeface="Lato"/>
              </a:rPr>
              <a:t>and</a:t>
            </a:r>
            <a:r>
              <a:rPr sz="1300" b="1" dirty="0">
                <a:latin typeface="Lato"/>
                <a:cs typeface="Lato"/>
              </a:rPr>
              <a:t>	</a:t>
            </a:r>
            <a:r>
              <a:rPr sz="1300" spc="-10" dirty="0">
                <a:latin typeface="Lato"/>
                <a:cs typeface="Lato"/>
              </a:rPr>
              <a:t>+8</a:t>
            </a:r>
            <a:r>
              <a:rPr sz="1300" spc="-68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bytes</a:t>
            </a:r>
            <a:r>
              <a:rPr sz="1300" spc="-65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per</a:t>
            </a:r>
            <a:r>
              <a:rPr sz="1300" spc="-65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parameter</a:t>
            </a:r>
            <a:r>
              <a:rPr sz="1300" spc="-68" dirty="0">
                <a:latin typeface="Lato"/>
                <a:cs typeface="Lato"/>
              </a:rPr>
              <a:t> </a:t>
            </a:r>
            <a:r>
              <a:rPr sz="1300" dirty="0">
                <a:latin typeface="Lato"/>
                <a:cs typeface="Lato"/>
              </a:rPr>
              <a:t>(high-end</a:t>
            </a:r>
            <a:r>
              <a:rPr sz="1300" spc="-65" dirty="0">
                <a:latin typeface="Lato"/>
                <a:cs typeface="Lato"/>
              </a:rPr>
              <a:t> </a:t>
            </a:r>
            <a:r>
              <a:rPr sz="1300" spc="-5" dirty="0">
                <a:latin typeface="Lato"/>
                <a:cs typeface="Lato"/>
              </a:rPr>
              <a:t>estimate)</a:t>
            </a:r>
            <a:endParaRPr sz="130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r>
              <a:rPr sz="1300" b="1" dirty="0">
                <a:latin typeface="Lato"/>
                <a:cs typeface="Lato"/>
              </a:rPr>
              <a:t>temp</a:t>
            </a:r>
            <a:r>
              <a:rPr sz="1300" b="1" spc="-18" dirty="0">
                <a:latin typeface="Lato"/>
                <a:cs typeface="Lato"/>
              </a:rPr>
              <a:t> </a:t>
            </a:r>
            <a:r>
              <a:rPr sz="1300" b="1" dirty="0">
                <a:latin typeface="Lato"/>
                <a:cs typeface="Lato"/>
              </a:rPr>
              <a:t>memory</a:t>
            </a:r>
            <a:r>
              <a:rPr sz="1300" b="1" spc="-15" dirty="0">
                <a:latin typeface="Lato"/>
                <a:cs typeface="Lato"/>
              </a:rPr>
              <a:t> </a:t>
            </a:r>
            <a:r>
              <a:rPr sz="1300" b="1" dirty="0">
                <a:latin typeface="Lato"/>
                <a:cs typeface="Lato"/>
              </a:rPr>
              <a:t>(variable</a:t>
            </a:r>
            <a:r>
              <a:rPr sz="1300" b="1" spc="-15" dirty="0">
                <a:latin typeface="Lato"/>
                <a:cs typeface="Lato"/>
              </a:rPr>
              <a:t> </a:t>
            </a:r>
            <a:r>
              <a:rPr sz="1300" b="1" spc="-5" dirty="0">
                <a:latin typeface="Lato"/>
                <a:cs typeface="Lato"/>
              </a:rPr>
              <a:t>size)</a:t>
            </a:r>
            <a:endParaRPr sz="13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6492" y="3484009"/>
            <a:ext cx="3777933" cy="54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8"/>
              </a:lnSpc>
              <a:tabLst>
                <a:tab pos="686753" algn="l"/>
              </a:tabLst>
            </a:pPr>
            <a:r>
              <a:rPr sz="1950" b="1" spc="-8" baseline="20299" dirty="0">
                <a:latin typeface="Lato"/>
                <a:cs typeface="Lato"/>
              </a:rPr>
              <a:t>TOTAL</a:t>
            </a:r>
            <a:r>
              <a:rPr sz="1950" b="1" baseline="20299" dirty="0">
                <a:latin typeface="Lato"/>
                <a:cs typeface="Lato"/>
              </a:rPr>
              <a:t>	</a:t>
            </a:r>
            <a:r>
              <a:rPr sz="1800" b="1" dirty="0">
                <a:latin typeface="Lato"/>
                <a:cs typeface="Lato"/>
              </a:rPr>
              <a:t>=4</a:t>
            </a:r>
            <a:r>
              <a:rPr sz="1800" b="1" spc="-78" dirty="0">
                <a:latin typeface="Lato"/>
                <a:cs typeface="Lato"/>
              </a:rPr>
              <a:t> </a:t>
            </a:r>
            <a:r>
              <a:rPr sz="1800" b="1" spc="-5" dirty="0">
                <a:latin typeface="Lato"/>
                <a:cs typeface="Lato"/>
              </a:rPr>
              <a:t>bytes</a:t>
            </a:r>
            <a:r>
              <a:rPr sz="1800" b="1" spc="-75" dirty="0">
                <a:latin typeface="Lato"/>
                <a:cs typeface="Lato"/>
              </a:rPr>
              <a:t> </a:t>
            </a:r>
            <a:r>
              <a:rPr sz="1800" b="1" dirty="0">
                <a:latin typeface="Lato"/>
                <a:cs typeface="Lato"/>
              </a:rPr>
              <a:t>per</a:t>
            </a:r>
            <a:r>
              <a:rPr sz="1800" b="1" spc="-78" dirty="0">
                <a:latin typeface="Lato"/>
                <a:cs typeface="Lato"/>
              </a:rPr>
              <a:t> </a:t>
            </a:r>
            <a:r>
              <a:rPr sz="1800" b="1" spc="-5" dirty="0">
                <a:latin typeface="Lato"/>
                <a:cs typeface="Lato"/>
              </a:rPr>
              <a:t>parameter</a:t>
            </a:r>
            <a:endParaRPr sz="1800">
              <a:latin typeface="Lato"/>
              <a:cs typeface="Lato"/>
            </a:endParaRPr>
          </a:p>
          <a:p>
            <a:pPr marL="686753"/>
            <a:r>
              <a:rPr sz="1800" b="1" dirty="0">
                <a:latin typeface="Lato"/>
                <a:cs typeface="Lato"/>
              </a:rPr>
              <a:t>+20</a:t>
            </a:r>
            <a:r>
              <a:rPr sz="1800" b="1" spc="-70" dirty="0">
                <a:latin typeface="Lato"/>
                <a:cs typeface="Lato"/>
              </a:rPr>
              <a:t> </a:t>
            </a:r>
            <a:r>
              <a:rPr sz="1800" b="1" dirty="0">
                <a:latin typeface="Lato"/>
                <a:cs typeface="Lato"/>
              </a:rPr>
              <a:t>extra</a:t>
            </a:r>
            <a:r>
              <a:rPr sz="1800" b="1" spc="-70" dirty="0">
                <a:latin typeface="Lato"/>
                <a:cs typeface="Lato"/>
              </a:rPr>
              <a:t> </a:t>
            </a:r>
            <a:r>
              <a:rPr sz="1800" b="1" spc="-5" dirty="0">
                <a:latin typeface="Lato"/>
                <a:cs typeface="Lato"/>
              </a:rPr>
              <a:t>bytes</a:t>
            </a:r>
            <a:r>
              <a:rPr sz="1800" b="1" spc="-68" dirty="0">
                <a:latin typeface="Lato"/>
                <a:cs typeface="Lato"/>
              </a:rPr>
              <a:t> </a:t>
            </a:r>
            <a:r>
              <a:rPr sz="1800" b="1" dirty="0">
                <a:latin typeface="Lato"/>
                <a:cs typeface="Lato"/>
              </a:rPr>
              <a:t>per</a:t>
            </a:r>
            <a:r>
              <a:rPr sz="1800" b="1" spc="-73" dirty="0">
                <a:latin typeface="Lato"/>
                <a:cs typeface="Lato"/>
              </a:rPr>
              <a:t> </a:t>
            </a:r>
            <a:r>
              <a:rPr sz="1800" b="1" spc="-5" dirty="0">
                <a:latin typeface="Lato"/>
                <a:cs typeface="Lato"/>
              </a:rPr>
              <a:t>parameter</a:t>
            </a:r>
            <a:endParaRPr sz="18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2060" y="1627197"/>
            <a:ext cx="386715" cy="1772602"/>
          </a:xfrm>
          <a:custGeom>
            <a:avLst/>
            <a:gdLst/>
            <a:ahLst/>
            <a:cxnLst/>
            <a:rect l="l" t="t" r="r" b="b"/>
            <a:pathLst>
              <a:path w="773430" h="3545204">
                <a:moveTo>
                  <a:pt x="0" y="0"/>
                </a:moveTo>
                <a:lnTo>
                  <a:pt x="50826" y="3354"/>
                </a:lnTo>
                <a:lnTo>
                  <a:pt x="100354" y="13249"/>
                </a:lnTo>
                <a:lnTo>
                  <a:pt x="147980" y="29437"/>
                </a:lnTo>
                <a:lnTo>
                  <a:pt x="193103" y="51666"/>
                </a:lnTo>
                <a:lnTo>
                  <a:pt x="235118" y="79687"/>
                </a:lnTo>
                <a:lnTo>
                  <a:pt x="273424" y="113249"/>
                </a:lnTo>
                <a:lnTo>
                  <a:pt x="306997" y="151566"/>
                </a:lnTo>
                <a:lnTo>
                  <a:pt x="335025" y="193588"/>
                </a:lnTo>
                <a:lnTo>
                  <a:pt x="357258" y="238715"/>
                </a:lnTo>
                <a:lnTo>
                  <a:pt x="373448" y="286343"/>
                </a:lnTo>
                <a:lnTo>
                  <a:pt x="383344" y="335872"/>
                </a:lnTo>
                <a:lnTo>
                  <a:pt x="386699" y="386699"/>
                </a:lnTo>
                <a:lnTo>
                  <a:pt x="386699" y="1385697"/>
                </a:lnTo>
                <a:lnTo>
                  <a:pt x="389712" y="1434205"/>
                </a:lnTo>
                <a:lnTo>
                  <a:pt x="398508" y="1480914"/>
                </a:lnTo>
                <a:lnTo>
                  <a:pt x="412727" y="1525463"/>
                </a:lnTo>
                <a:lnTo>
                  <a:pt x="432005" y="1567489"/>
                </a:lnTo>
                <a:lnTo>
                  <a:pt x="455981" y="1606629"/>
                </a:lnTo>
                <a:lnTo>
                  <a:pt x="484291" y="1642522"/>
                </a:lnTo>
                <a:lnTo>
                  <a:pt x="516573" y="1674804"/>
                </a:lnTo>
                <a:lnTo>
                  <a:pt x="552466" y="1703114"/>
                </a:lnTo>
                <a:lnTo>
                  <a:pt x="591606" y="1727089"/>
                </a:lnTo>
                <a:lnTo>
                  <a:pt x="633632" y="1746367"/>
                </a:lnTo>
                <a:lnTo>
                  <a:pt x="678180" y="1760586"/>
                </a:lnTo>
                <a:lnTo>
                  <a:pt x="724890" y="1769383"/>
                </a:lnTo>
                <a:lnTo>
                  <a:pt x="773398" y="1772396"/>
                </a:lnTo>
                <a:lnTo>
                  <a:pt x="724890" y="1775409"/>
                </a:lnTo>
                <a:lnTo>
                  <a:pt x="678180" y="1784206"/>
                </a:lnTo>
                <a:lnTo>
                  <a:pt x="633632" y="1798424"/>
                </a:lnTo>
                <a:lnTo>
                  <a:pt x="591606" y="1817703"/>
                </a:lnTo>
                <a:lnTo>
                  <a:pt x="552466" y="1841678"/>
                </a:lnTo>
                <a:lnTo>
                  <a:pt x="516573" y="1869988"/>
                </a:lnTo>
                <a:lnTo>
                  <a:pt x="484291" y="1902270"/>
                </a:lnTo>
                <a:lnTo>
                  <a:pt x="455981" y="1938163"/>
                </a:lnTo>
                <a:lnTo>
                  <a:pt x="432005" y="1977303"/>
                </a:lnTo>
                <a:lnTo>
                  <a:pt x="412727" y="2019329"/>
                </a:lnTo>
                <a:lnTo>
                  <a:pt x="398508" y="2063878"/>
                </a:lnTo>
                <a:lnTo>
                  <a:pt x="389712" y="2110587"/>
                </a:lnTo>
                <a:lnTo>
                  <a:pt x="386699" y="2159095"/>
                </a:lnTo>
                <a:lnTo>
                  <a:pt x="386699" y="3158093"/>
                </a:lnTo>
                <a:lnTo>
                  <a:pt x="383686" y="3206601"/>
                </a:lnTo>
                <a:lnTo>
                  <a:pt x="374889" y="3253311"/>
                </a:lnTo>
                <a:lnTo>
                  <a:pt x="360670" y="3297860"/>
                </a:lnTo>
                <a:lnTo>
                  <a:pt x="341392" y="3339885"/>
                </a:lnTo>
                <a:lnTo>
                  <a:pt x="317417" y="3379026"/>
                </a:lnTo>
                <a:lnTo>
                  <a:pt x="289107" y="3414918"/>
                </a:lnTo>
                <a:lnTo>
                  <a:pt x="256824" y="3447201"/>
                </a:lnTo>
                <a:lnTo>
                  <a:pt x="220932" y="3475511"/>
                </a:lnTo>
                <a:lnTo>
                  <a:pt x="181792" y="3499486"/>
                </a:lnTo>
                <a:lnTo>
                  <a:pt x="139766" y="3518764"/>
                </a:lnTo>
                <a:lnTo>
                  <a:pt x="95217" y="3532983"/>
                </a:lnTo>
                <a:lnTo>
                  <a:pt x="48508" y="3541780"/>
                </a:lnTo>
                <a:lnTo>
                  <a:pt x="0" y="3544792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700"/>
          </a:p>
        </p:txBody>
      </p:sp>
      <p:sp>
        <p:nvSpPr>
          <p:cNvPr id="10" name="object 10"/>
          <p:cNvSpPr txBox="1"/>
          <p:nvPr/>
        </p:nvSpPr>
        <p:spPr>
          <a:xfrm>
            <a:off x="7788675" y="2282297"/>
            <a:ext cx="1243013" cy="4372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1118" marR="2540" indent="-45085">
              <a:spcBef>
                <a:spcPts val="50"/>
              </a:spcBef>
            </a:pP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~20</a:t>
            </a:r>
            <a:r>
              <a:rPr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extra</a:t>
            </a:r>
            <a:r>
              <a:rPr b="1" spc="-65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bytes </a:t>
            </a:r>
            <a:r>
              <a:rPr b="1" dirty="0">
                <a:solidFill>
                  <a:srgbClr val="FF00FF"/>
                </a:solidFill>
                <a:latin typeface="Lato"/>
                <a:cs typeface="Lato"/>
              </a:rPr>
              <a:t>per</a:t>
            </a:r>
            <a:r>
              <a:rPr b="1" spc="-38" dirty="0">
                <a:solidFill>
                  <a:srgbClr val="FF00FF"/>
                </a:solidFill>
                <a:latin typeface="Lato"/>
                <a:cs typeface="Lato"/>
              </a:rPr>
              <a:t> </a:t>
            </a:r>
            <a:r>
              <a:rPr b="1" spc="-5" dirty="0">
                <a:solidFill>
                  <a:srgbClr val="FF00FF"/>
                </a:solidFill>
                <a:latin typeface="Lato"/>
                <a:cs typeface="Lato"/>
              </a:rPr>
              <a:t>parameter</a:t>
            </a:r>
            <a:endParaRPr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5483</Words>
  <Application>Microsoft Macintosh PowerPoint</Application>
  <PresentationFormat>On-screen Show (16:9)</PresentationFormat>
  <Paragraphs>1409</Paragraphs>
  <Slides>111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3" baseType="lpstr">
      <vt:lpstr>Carlito</vt:lpstr>
      <vt:lpstr>Inter</vt:lpstr>
      <vt:lpstr>Lato</vt:lpstr>
      <vt:lpstr>Inter ExtraBold</vt:lpstr>
      <vt:lpstr>Courier New</vt:lpstr>
      <vt:lpstr>DejaVu Sans</vt:lpstr>
      <vt:lpstr>Roboto Medium</vt:lpstr>
      <vt:lpstr>Arial</vt:lpstr>
      <vt:lpstr>Times New Roman</vt:lpstr>
      <vt:lpstr>Roboto</vt:lpstr>
      <vt:lpstr>IBM 3270</vt:lpstr>
      <vt:lpstr>Simple Light</vt:lpstr>
      <vt:lpstr>PowerPoint Presentation</vt:lpstr>
      <vt:lpstr>Generative AI &amp; Large Language Models III</vt:lpstr>
      <vt:lpstr>Fine-tuning with instruction prompts</vt:lpstr>
      <vt:lpstr>GenAI project lifecycle</vt:lpstr>
      <vt:lpstr>GenAI project lifecycle</vt:lpstr>
      <vt:lpstr>Fine-tuning an LLM with instruction prompts</vt:lpstr>
      <vt:lpstr>In-context learning (ICL) - zero shot inference</vt:lpstr>
      <vt:lpstr>In-context learning (ICL) - zero shot inference</vt:lpstr>
      <vt:lpstr>In-context learning (ICL) - one/few shot inference</vt:lpstr>
      <vt:lpstr>Limitations of in-context learning</vt:lpstr>
      <vt:lpstr>LLM fine-tuning at a high level</vt:lpstr>
      <vt:lpstr>LLM fine-tuning at a high level</vt:lpstr>
      <vt:lpstr>LLM fine-tuning at a high level</vt:lpstr>
      <vt:lpstr>Using prompts to fine-tune LLMs with instruction</vt:lpstr>
      <vt:lpstr>Using prompts to fine-tune LLMs with instruction</vt:lpstr>
      <vt:lpstr>Using prompts to fine-tune LLMs with instruction</vt:lpstr>
      <vt:lpstr>Sample prompt instruction templates</vt:lpstr>
      <vt:lpstr>LLM fine-tuning process</vt:lpstr>
      <vt:lpstr>LLM fine-tuning process</vt:lpstr>
      <vt:lpstr>LLM fine-tuning process</vt:lpstr>
      <vt:lpstr>LLM fine-tuning process</vt:lpstr>
      <vt:lpstr>LLM fine-tuning process</vt:lpstr>
      <vt:lpstr>LLM fine-tuning process</vt:lpstr>
      <vt:lpstr>Fine-tuning on a single task</vt:lpstr>
      <vt:lpstr>Fine-tuning on a single task</vt:lpstr>
      <vt:lpstr>Catastrophic forgetting</vt:lpstr>
      <vt:lpstr>Catastrophic forgetting</vt:lpstr>
      <vt:lpstr>Catastrophic forgetting</vt:lpstr>
      <vt:lpstr>Catastrophic forgetting</vt:lpstr>
      <vt:lpstr>How to avoid catastrophic forgetting</vt:lpstr>
      <vt:lpstr>Multi-task, instruction fine-tuning</vt:lpstr>
      <vt:lpstr>Multi-task, instruction fine-tuning</vt:lpstr>
      <vt:lpstr>Multi-task, instruction fine-tuning</vt:lpstr>
      <vt:lpstr>Instruction fine-tuning with FLAN</vt:lpstr>
      <vt:lpstr>Instruction fine-tuning with FLAN</vt:lpstr>
      <vt:lpstr>FLAN-T5: Fine-tuned version of pre-trained T5 model</vt:lpstr>
      <vt:lpstr>FLAN-T5: Fine-tuned version of pre-trained T5 model</vt:lpstr>
      <vt:lpstr>SAMSum: A dialogue dataset</vt:lpstr>
      <vt:lpstr>Sample FLAN-T5 prompt templates</vt:lpstr>
      <vt:lpstr>Sample FLAN-T5 prompt templates</vt:lpstr>
      <vt:lpstr>Improving FLAN-T5’s summarization capabilities</vt:lpstr>
      <vt:lpstr>Improving FLAN-T5’s summarization capabilities</vt:lpstr>
      <vt:lpstr>Improving FLAN-T5’s summarization capabilities</vt:lpstr>
      <vt:lpstr>Example support-dialog summarization</vt:lpstr>
      <vt:lpstr>Summary before fine-tuning FLAN-T5 with our dataset</vt:lpstr>
      <vt:lpstr>Summary before fine-tuning FLAN-T5 with our dataset</vt:lpstr>
      <vt:lpstr>Summary before fine-tuning FLAN-T5 with our dataset</vt:lpstr>
      <vt:lpstr>Summary after fine-tuning FLAN-T5 with our dataset</vt:lpstr>
      <vt:lpstr>Fine-tuning with your own data</vt:lpstr>
      <vt:lpstr>Model evaluation metrics</vt:lpstr>
      <vt:lpstr>LLM Evaluation - Challenges</vt:lpstr>
      <vt:lpstr>LLM Evaluation - Challenges</vt:lpstr>
      <vt:lpstr>LLM Evaluation – Metrics: Task Specific</vt:lpstr>
      <vt:lpstr>LLM Evaluation - Metrics - Terminology</vt:lpstr>
      <vt:lpstr>LLM Evaluation - Metrics - ROUGE-1</vt:lpstr>
      <vt:lpstr>LLM Evaluation - Metrics - ROUGE-1</vt:lpstr>
      <vt:lpstr>LLM Evaluation - Metrics - ROUGE-2</vt:lpstr>
      <vt:lpstr>LLM Evaluation - Metrics - ROUGE-2</vt:lpstr>
      <vt:lpstr>LLM Evaluation - Metrics - ROUGE-L</vt:lpstr>
      <vt:lpstr>LLM Evaluation - Metrics - ROUGE-L</vt:lpstr>
      <vt:lpstr>LLM Evaluation - Metrics - ROUGE-L</vt:lpstr>
      <vt:lpstr>LLM Evaluation - Metrics - ROUGE hacking</vt:lpstr>
      <vt:lpstr>LLM Evaluation - Metrics - ROUGE clipping</vt:lpstr>
      <vt:lpstr>LLM Evaluation - Metrics</vt:lpstr>
      <vt:lpstr>LLM Evaluation - Metrics - BLEU</vt:lpstr>
      <vt:lpstr>LLM Evaluation - Metrics</vt:lpstr>
      <vt:lpstr>Benchmarks</vt:lpstr>
      <vt:lpstr>Benchmarks for massive models</vt:lpstr>
      <vt:lpstr>Benchmarks for massive models</vt:lpstr>
      <vt:lpstr>Benchmarks for massive models</vt:lpstr>
      <vt:lpstr>Benchmarks for massive models – Leaderboards URL</vt:lpstr>
      <vt:lpstr>Benchmarks for OpenSource models – Leaderboards URL</vt:lpstr>
      <vt:lpstr>Lets code this out?</vt:lpstr>
      <vt:lpstr>PEFT and LoRa</vt:lpstr>
      <vt:lpstr>Parameter- efficient Fine-tuning (PEFT)</vt:lpstr>
      <vt:lpstr>Full fine-tuning of large LLMs is challenging</vt:lpstr>
      <vt:lpstr>Parameter efficient fine-tuning (PEFT)</vt:lpstr>
      <vt:lpstr>Parameter efficient fine-tuning (PEFT)</vt:lpstr>
      <vt:lpstr>Full fine-tuning creates full copy of original LLM per task</vt:lpstr>
      <vt:lpstr>PEFT fine-tuning saves space and is flexible</vt:lpstr>
      <vt:lpstr>PEFT Trade-offs</vt:lpstr>
      <vt:lpstr>PEFT methods</vt:lpstr>
      <vt:lpstr>PEFT methods</vt:lpstr>
      <vt:lpstr>Low-Rank Adaptation of Large Language Models (LoRA)</vt:lpstr>
      <vt:lpstr>Transformers: recap</vt:lpstr>
      <vt:lpstr>Transformers: recap</vt:lpstr>
      <vt:lpstr>LoRA: Low Rank Adaption of LLMs</vt:lpstr>
      <vt:lpstr>LoRA: Low Rank Adaption of LLMs</vt:lpstr>
      <vt:lpstr>LoRA: Low Rank Adaption of LLMs</vt:lpstr>
      <vt:lpstr>LoRA: Low Rank Adaption of LLMs</vt:lpstr>
      <vt:lpstr>Concrete example using base Transformer as reference</vt:lpstr>
      <vt:lpstr>LoRA: Low Rank Adaption of LLMs</vt:lpstr>
      <vt:lpstr>LoRA: Low Rank Adaption of LLMs</vt:lpstr>
      <vt:lpstr>LoRA: Low Rank Adaption of LLMs</vt:lpstr>
      <vt:lpstr>Sample ROUGE metrics for full vs. LoRA fine-tuning</vt:lpstr>
      <vt:lpstr>Sample ROUGE metrics for full vs. LoRA fine-tuning</vt:lpstr>
      <vt:lpstr>Computational challenges</vt:lpstr>
      <vt:lpstr>Approximate GPU RAM needed to store 1B parameters</vt:lpstr>
      <vt:lpstr>Additional GPU RAM needed to train 1B parameters</vt:lpstr>
      <vt:lpstr>Approximate GPU RAM needed to train 1B-params</vt:lpstr>
      <vt:lpstr>Quantization</vt:lpstr>
      <vt:lpstr>Quantization: FP32</vt:lpstr>
      <vt:lpstr>Quantization: FP16</vt:lpstr>
      <vt:lpstr>Quantization: BFLOAT16</vt:lpstr>
      <vt:lpstr>Quantization: INT8</vt:lpstr>
      <vt:lpstr>Quantization: Summary</vt:lpstr>
      <vt:lpstr>Approximate GPU RAM needed to store 1B parameters</vt:lpstr>
      <vt:lpstr>Approximate GPU RAM needed to train 1B-params</vt:lpstr>
      <vt:lpstr>GPU RAM needed to train larger models</vt:lpstr>
      <vt:lpstr>GPU RAM needed to train larger models</vt:lpstr>
      <vt:lpstr>QLoRA: Quantized LoRA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24</cp:revision>
  <dcterms:modified xsi:type="dcterms:W3CDTF">2024-10-27T00:08:05Z</dcterms:modified>
</cp:coreProperties>
</file>